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2" r:id="rId6"/>
    <p:sldId id="264" r:id="rId7"/>
    <p:sldId id="268" r:id="rId8"/>
    <p:sldId id="276" r:id="rId9"/>
    <p:sldId id="266" r:id="rId10"/>
    <p:sldId id="277" r:id="rId11"/>
    <p:sldId id="278" r:id="rId12"/>
    <p:sldId id="279" r:id="rId13"/>
    <p:sldId id="275" r:id="rId14"/>
    <p:sldId id="271" r:id="rId15"/>
    <p:sldId id="272" r:id="rId16"/>
    <p:sldId id="273" r:id="rId17"/>
    <p:sldId id="274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8FD64-BB46-4EF0-AC34-AF0C82D85018}" type="doc">
      <dgm:prSet loTypeId="urn:microsoft.com/office/officeart/2005/8/layout/chevron2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43C5EE-6711-4237-B5F8-5B160DE3BB07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200" dirty="0" smtClean="0"/>
            <a:t>Characterize the Project</a:t>
          </a:r>
          <a:endParaRPr lang="en-US" sz="1200" dirty="0"/>
        </a:p>
      </dgm:t>
    </dgm:pt>
    <dgm:pt modelId="{F6862181-D114-47CF-A47D-6E4F02516993}" type="parTrans" cxnId="{A5248902-A9EA-425E-8172-986B5A36AEA8}">
      <dgm:prSet/>
      <dgm:spPr/>
      <dgm:t>
        <a:bodyPr/>
        <a:lstStyle/>
        <a:p>
          <a:endParaRPr lang="en-US"/>
        </a:p>
      </dgm:t>
    </dgm:pt>
    <dgm:pt modelId="{9BBE18BA-1C2F-4374-A738-04C07C29677D}" type="sibTrans" cxnId="{A5248902-A9EA-425E-8172-986B5A36AEA8}">
      <dgm:prSet/>
      <dgm:spPr/>
      <dgm:t>
        <a:bodyPr/>
        <a:lstStyle/>
        <a:p>
          <a:endParaRPr lang="en-US"/>
        </a:p>
      </dgm:t>
    </dgm:pt>
    <dgm:pt modelId="{BA25A47A-DB69-42F0-BC63-33611720E391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The SGCT characterizes smart grid (SG) projects by identifying the technology that will be installed and identifying what that technology will  be do.</a:t>
          </a:r>
          <a:endParaRPr lang="en-US" sz="1800" dirty="0">
            <a:solidFill>
              <a:schemeClr val="tx1"/>
            </a:solidFill>
          </a:endParaRPr>
        </a:p>
      </dgm:t>
    </dgm:pt>
    <dgm:pt modelId="{7AAD60F8-614C-4EFF-B0E4-9CC0C4238C6B}" type="parTrans" cxnId="{426ED54F-1B4F-4873-908D-BC8502CB3E53}">
      <dgm:prSet/>
      <dgm:spPr/>
      <dgm:t>
        <a:bodyPr/>
        <a:lstStyle/>
        <a:p>
          <a:endParaRPr lang="en-US"/>
        </a:p>
      </dgm:t>
    </dgm:pt>
    <dgm:pt modelId="{02AABEF1-D869-4C72-B6E3-BA19908F90D9}" type="sibTrans" cxnId="{426ED54F-1B4F-4873-908D-BC8502CB3E53}">
      <dgm:prSet/>
      <dgm:spPr/>
      <dgm:t>
        <a:bodyPr/>
        <a:lstStyle/>
        <a:p>
          <a:endParaRPr lang="en-US"/>
        </a:p>
      </dgm:t>
    </dgm:pt>
    <dgm:pt modelId="{A276436A-241D-48F1-A0F3-1B36D8C75130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200" dirty="0" smtClean="0"/>
            <a:t>Identify Benefits</a:t>
          </a:r>
          <a:endParaRPr lang="en-US" sz="1200" dirty="0"/>
        </a:p>
      </dgm:t>
    </dgm:pt>
    <dgm:pt modelId="{94C9FC53-CF4D-493A-9FEE-50757589CD1F}" type="parTrans" cxnId="{BD4D2C31-AAC4-43F8-A885-E3B918013099}">
      <dgm:prSet/>
      <dgm:spPr/>
      <dgm:t>
        <a:bodyPr/>
        <a:lstStyle/>
        <a:p>
          <a:endParaRPr lang="en-US"/>
        </a:p>
      </dgm:t>
    </dgm:pt>
    <dgm:pt modelId="{289F0B78-6B91-4782-B13E-9D30A549FA95}" type="sibTrans" cxnId="{BD4D2C31-AAC4-43F8-A885-E3B918013099}">
      <dgm:prSet/>
      <dgm:spPr/>
      <dgm:t>
        <a:bodyPr/>
        <a:lstStyle/>
        <a:p>
          <a:endParaRPr lang="en-US"/>
        </a:p>
      </dgm:t>
    </dgm:pt>
    <dgm:pt modelId="{0784BB55-0FD4-4452-87CB-9B308931E797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Based on this characterization the SGCT identifies the economic, reliability, environmental and security benefits the SG project will yield.</a:t>
          </a:r>
          <a:endParaRPr lang="en-US" sz="1800" dirty="0">
            <a:solidFill>
              <a:schemeClr val="tx1"/>
            </a:solidFill>
          </a:endParaRPr>
        </a:p>
      </dgm:t>
    </dgm:pt>
    <dgm:pt modelId="{8D3DF778-55A8-442E-A77A-5F81733F929D}" type="parTrans" cxnId="{5D5FBCCE-E5F2-4C71-B625-3696256E2EDF}">
      <dgm:prSet/>
      <dgm:spPr/>
      <dgm:t>
        <a:bodyPr/>
        <a:lstStyle/>
        <a:p>
          <a:endParaRPr lang="en-US"/>
        </a:p>
      </dgm:t>
    </dgm:pt>
    <dgm:pt modelId="{BFD5FB84-5F60-440B-B480-846DDF4C146A}" type="sibTrans" cxnId="{5D5FBCCE-E5F2-4C71-B625-3696256E2EDF}">
      <dgm:prSet/>
      <dgm:spPr/>
      <dgm:t>
        <a:bodyPr/>
        <a:lstStyle/>
        <a:p>
          <a:endParaRPr lang="en-US"/>
        </a:p>
      </dgm:t>
    </dgm:pt>
    <dgm:pt modelId="{01AA7ED5-F521-4ECD-8049-AD96BB917666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200" dirty="0" smtClean="0"/>
            <a:t>Guide Data Entry</a:t>
          </a:r>
          <a:endParaRPr lang="en-US" sz="1200" dirty="0"/>
        </a:p>
      </dgm:t>
    </dgm:pt>
    <dgm:pt modelId="{E7EDB7CC-072E-4A2F-9897-97BDECBFAD8B}" type="parTrans" cxnId="{3A7D7BE6-C6AC-484D-ADBA-4009B95861AD}">
      <dgm:prSet/>
      <dgm:spPr/>
      <dgm:t>
        <a:bodyPr/>
        <a:lstStyle/>
        <a:p>
          <a:endParaRPr lang="en-US"/>
        </a:p>
      </dgm:t>
    </dgm:pt>
    <dgm:pt modelId="{B37C0AA3-202A-4CED-94FE-6F23DB1C0048}" type="sibTrans" cxnId="{3A7D7BE6-C6AC-484D-ADBA-4009B95861AD}">
      <dgm:prSet/>
      <dgm:spPr/>
      <dgm:t>
        <a:bodyPr/>
        <a:lstStyle/>
        <a:p>
          <a:endParaRPr lang="en-US"/>
        </a:p>
      </dgm:t>
    </dgm:pt>
    <dgm:pt modelId="{779D865D-4668-45F3-8CDE-96DA4CEFEAEB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Guides the user to enter data which is used to calculate the monetary value of benefits. </a:t>
          </a:r>
          <a:endParaRPr lang="en-US" sz="1800" dirty="0">
            <a:solidFill>
              <a:schemeClr val="tx1"/>
            </a:solidFill>
          </a:endParaRPr>
        </a:p>
      </dgm:t>
    </dgm:pt>
    <dgm:pt modelId="{85ADF8D6-A95B-4D47-8064-051B72A45DE0}" type="parTrans" cxnId="{BDDE53C5-4427-4B58-B42E-FE67516CFA2F}">
      <dgm:prSet/>
      <dgm:spPr/>
      <dgm:t>
        <a:bodyPr/>
        <a:lstStyle/>
        <a:p>
          <a:endParaRPr lang="en-US"/>
        </a:p>
      </dgm:t>
    </dgm:pt>
    <dgm:pt modelId="{DDA5681C-E8B5-4AE5-922B-1BE05CC42786}" type="sibTrans" cxnId="{BDDE53C5-4427-4B58-B42E-FE67516CFA2F}">
      <dgm:prSet/>
      <dgm:spPr/>
      <dgm:t>
        <a:bodyPr/>
        <a:lstStyle/>
        <a:p>
          <a:endParaRPr lang="en-US"/>
        </a:p>
      </dgm:t>
    </dgm:pt>
    <dgm:pt modelId="{E836B22E-0D47-4480-B922-47D1E45A41EC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 sz="1200" dirty="0" smtClean="0"/>
        </a:p>
        <a:p>
          <a:r>
            <a:rPr lang="en-US" sz="1200" dirty="0" smtClean="0"/>
            <a:t>Prepare and Present Results</a:t>
          </a:r>
          <a:endParaRPr lang="en-US" sz="1200" dirty="0"/>
        </a:p>
      </dgm:t>
    </dgm:pt>
    <dgm:pt modelId="{A82B0D44-5641-4D6F-8789-CBEE36948C78}" type="parTrans" cxnId="{E623C541-1FE1-4B52-BA64-16EC0BD226C1}">
      <dgm:prSet/>
      <dgm:spPr/>
      <dgm:t>
        <a:bodyPr/>
        <a:lstStyle/>
        <a:p>
          <a:endParaRPr lang="en-US"/>
        </a:p>
      </dgm:t>
    </dgm:pt>
    <dgm:pt modelId="{B1CBF7B4-6ADE-4591-BCCB-6643871EC0A4}" type="sibTrans" cxnId="{E623C541-1FE1-4B52-BA64-16EC0BD226C1}">
      <dgm:prSet/>
      <dgm:spPr/>
      <dgm:t>
        <a:bodyPr/>
        <a:lstStyle/>
        <a:p>
          <a:endParaRPr lang="en-US"/>
        </a:p>
      </dgm:t>
    </dgm:pt>
    <dgm:pt modelId="{B1660799-9849-4577-AD84-654AB368D06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Prepares graphs and tables that summarize the costs and benefits of the project to help illustrate the project’s overall value.</a:t>
          </a:r>
          <a:endParaRPr lang="en-US" sz="1800" dirty="0">
            <a:solidFill>
              <a:schemeClr val="tx1"/>
            </a:solidFill>
          </a:endParaRPr>
        </a:p>
      </dgm:t>
    </dgm:pt>
    <dgm:pt modelId="{4B0D67A8-7767-4D42-BFC0-44BBB7840BC4}" type="parTrans" cxnId="{9B4A634B-A2C4-4680-9F9E-1DDC9EE2F37F}">
      <dgm:prSet/>
      <dgm:spPr/>
      <dgm:t>
        <a:bodyPr/>
        <a:lstStyle/>
        <a:p>
          <a:endParaRPr lang="en-US"/>
        </a:p>
      </dgm:t>
    </dgm:pt>
    <dgm:pt modelId="{C411D629-4F51-4B01-BB83-20AFA12A0949}" type="sibTrans" cxnId="{9B4A634B-A2C4-4680-9F9E-1DDC9EE2F37F}">
      <dgm:prSet/>
      <dgm:spPr/>
      <dgm:t>
        <a:bodyPr/>
        <a:lstStyle/>
        <a:p>
          <a:endParaRPr lang="en-US"/>
        </a:p>
      </dgm:t>
    </dgm:pt>
    <dgm:pt modelId="{A008A7BC-1B45-4040-BF7C-88FD3499CA74}" type="pres">
      <dgm:prSet presAssocID="{0518FD64-BB46-4EF0-AC34-AF0C82D850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DA0A78-F636-41E1-97B5-E537B42C6969}" type="pres">
      <dgm:prSet presAssocID="{A343C5EE-6711-4237-B5F8-5B160DE3BB07}" presName="composite" presStyleCnt="0"/>
      <dgm:spPr/>
    </dgm:pt>
    <dgm:pt modelId="{0F370AEA-8E13-4D3E-AC3F-075396D6070C}" type="pres">
      <dgm:prSet presAssocID="{A343C5EE-6711-4237-B5F8-5B160DE3BB0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1DE95-D22F-4BCA-A362-42470D7C52C6}" type="pres">
      <dgm:prSet presAssocID="{A343C5EE-6711-4237-B5F8-5B160DE3BB0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9B44C-DB76-4119-9E7C-FD999A633843}" type="pres">
      <dgm:prSet presAssocID="{9BBE18BA-1C2F-4374-A738-04C07C29677D}" presName="sp" presStyleCnt="0"/>
      <dgm:spPr/>
    </dgm:pt>
    <dgm:pt modelId="{DB03D669-9484-4220-8E11-BD8F46B74DA0}" type="pres">
      <dgm:prSet presAssocID="{A276436A-241D-48F1-A0F3-1B36D8C75130}" presName="composite" presStyleCnt="0"/>
      <dgm:spPr/>
    </dgm:pt>
    <dgm:pt modelId="{93761ED3-DAE7-4CE3-A2C5-456DCD5C27E6}" type="pres">
      <dgm:prSet presAssocID="{A276436A-241D-48F1-A0F3-1B36D8C7513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BD5EE-8AE5-4ABF-8711-049C6E6BAAC4}" type="pres">
      <dgm:prSet presAssocID="{A276436A-241D-48F1-A0F3-1B36D8C7513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BC596-2F81-4DFC-9BD1-985E3878786B}" type="pres">
      <dgm:prSet presAssocID="{289F0B78-6B91-4782-B13E-9D30A549FA95}" presName="sp" presStyleCnt="0"/>
      <dgm:spPr/>
    </dgm:pt>
    <dgm:pt modelId="{4FE061BA-5D5A-4551-9BD2-C036EDE52F1C}" type="pres">
      <dgm:prSet presAssocID="{01AA7ED5-F521-4ECD-8049-AD96BB917666}" presName="composite" presStyleCnt="0"/>
      <dgm:spPr/>
    </dgm:pt>
    <dgm:pt modelId="{2D0FB6A9-B7F2-4D6D-BA06-4C3AC0805C7B}" type="pres">
      <dgm:prSet presAssocID="{01AA7ED5-F521-4ECD-8049-AD96BB91766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FF75B-3D72-4EEF-9F1D-F4A511E9AD71}" type="pres">
      <dgm:prSet presAssocID="{01AA7ED5-F521-4ECD-8049-AD96BB91766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40A62-757D-4840-860F-ACEEB0010DA8}" type="pres">
      <dgm:prSet presAssocID="{B37C0AA3-202A-4CED-94FE-6F23DB1C0048}" presName="sp" presStyleCnt="0"/>
      <dgm:spPr/>
    </dgm:pt>
    <dgm:pt modelId="{A5F51016-0FAE-45EC-831F-F31F69F70593}" type="pres">
      <dgm:prSet presAssocID="{E836B22E-0D47-4480-B922-47D1E45A41EC}" presName="composite" presStyleCnt="0"/>
      <dgm:spPr/>
    </dgm:pt>
    <dgm:pt modelId="{E728DF1B-1101-4D78-BAA8-8DA202AF2F55}" type="pres">
      <dgm:prSet presAssocID="{E836B22E-0D47-4480-B922-47D1E45A41E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89CA-3524-46B3-80C5-550568AE8DFA}" type="pres">
      <dgm:prSet presAssocID="{E836B22E-0D47-4480-B922-47D1E45A41E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F8852-8ECE-41D6-B54E-7BBD4A84B25D}" type="presOf" srcId="{B1660799-9849-4577-AD84-654AB368D069}" destId="{884389CA-3524-46B3-80C5-550568AE8DFA}" srcOrd="0" destOrd="0" presId="urn:microsoft.com/office/officeart/2005/8/layout/chevron2"/>
    <dgm:cxn modelId="{3A7D7BE6-C6AC-484D-ADBA-4009B95861AD}" srcId="{0518FD64-BB46-4EF0-AC34-AF0C82D85018}" destId="{01AA7ED5-F521-4ECD-8049-AD96BB917666}" srcOrd="2" destOrd="0" parTransId="{E7EDB7CC-072E-4A2F-9897-97BDECBFAD8B}" sibTransId="{B37C0AA3-202A-4CED-94FE-6F23DB1C0048}"/>
    <dgm:cxn modelId="{BDDE53C5-4427-4B58-B42E-FE67516CFA2F}" srcId="{01AA7ED5-F521-4ECD-8049-AD96BB917666}" destId="{779D865D-4668-45F3-8CDE-96DA4CEFEAEB}" srcOrd="0" destOrd="0" parTransId="{85ADF8D6-A95B-4D47-8064-051B72A45DE0}" sibTransId="{DDA5681C-E8B5-4AE5-922B-1BE05CC42786}"/>
    <dgm:cxn modelId="{F07C5326-70CB-4776-8C77-0084E211A3A8}" type="presOf" srcId="{E836B22E-0D47-4480-B922-47D1E45A41EC}" destId="{E728DF1B-1101-4D78-BAA8-8DA202AF2F55}" srcOrd="0" destOrd="0" presId="urn:microsoft.com/office/officeart/2005/8/layout/chevron2"/>
    <dgm:cxn modelId="{598E6593-0502-4689-AC96-C9B95ABE8AC3}" type="presOf" srcId="{BA25A47A-DB69-42F0-BC63-33611720E391}" destId="{B241DE95-D22F-4BCA-A362-42470D7C52C6}" srcOrd="0" destOrd="0" presId="urn:microsoft.com/office/officeart/2005/8/layout/chevron2"/>
    <dgm:cxn modelId="{78AB181E-C981-4C0C-840D-3436C9EAAAF2}" type="presOf" srcId="{0518FD64-BB46-4EF0-AC34-AF0C82D85018}" destId="{A008A7BC-1B45-4040-BF7C-88FD3499CA74}" srcOrd="0" destOrd="0" presId="urn:microsoft.com/office/officeart/2005/8/layout/chevron2"/>
    <dgm:cxn modelId="{BD4D2C31-AAC4-43F8-A885-E3B918013099}" srcId="{0518FD64-BB46-4EF0-AC34-AF0C82D85018}" destId="{A276436A-241D-48F1-A0F3-1B36D8C75130}" srcOrd="1" destOrd="0" parTransId="{94C9FC53-CF4D-493A-9FEE-50757589CD1F}" sibTransId="{289F0B78-6B91-4782-B13E-9D30A549FA95}"/>
    <dgm:cxn modelId="{3170F77A-BA5D-4C50-94E7-CD4A3C9DF154}" type="presOf" srcId="{A276436A-241D-48F1-A0F3-1B36D8C75130}" destId="{93761ED3-DAE7-4CE3-A2C5-456DCD5C27E6}" srcOrd="0" destOrd="0" presId="urn:microsoft.com/office/officeart/2005/8/layout/chevron2"/>
    <dgm:cxn modelId="{A3752E64-9F30-4807-88FA-5EE9AC1BF052}" type="presOf" srcId="{01AA7ED5-F521-4ECD-8049-AD96BB917666}" destId="{2D0FB6A9-B7F2-4D6D-BA06-4C3AC0805C7B}" srcOrd="0" destOrd="0" presId="urn:microsoft.com/office/officeart/2005/8/layout/chevron2"/>
    <dgm:cxn modelId="{A5248902-A9EA-425E-8172-986B5A36AEA8}" srcId="{0518FD64-BB46-4EF0-AC34-AF0C82D85018}" destId="{A343C5EE-6711-4237-B5F8-5B160DE3BB07}" srcOrd="0" destOrd="0" parTransId="{F6862181-D114-47CF-A47D-6E4F02516993}" sibTransId="{9BBE18BA-1C2F-4374-A738-04C07C29677D}"/>
    <dgm:cxn modelId="{E623C541-1FE1-4B52-BA64-16EC0BD226C1}" srcId="{0518FD64-BB46-4EF0-AC34-AF0C82D85018}" destId="{E836B22E-0D47-4480-B922-47D1E45A41EC}" srcOrd="3" destOrd="0" parTransId="{A82B0D44-5641-4D6F-8789-CBEE36948C78}" sibTransId="{B1CBF7B4-6ADE-4591-BCCB-6643871EC0A4}"/>
    <dgm:cxn modelId="{5D5FBCCE-E5F2-4C71-B625-3696256E2EDF}" srcId="{A276436A-241D-48F1-A0F3-1B36D8C75130}" destId="{0784BB55-0FD4-4452-87CB-9B308931E797}" srcOrd="0" destOrd="0" parTransId="{8D3DF778-55A8-442E-A77A-5F81733F929D}" sibTransId="{BFD5FB84-5F60-440B-B480-846DDF4C146A}"/>
    <dgm:cxn modelId="{049416F6-0104-425E-8B74-2C55DDFF6F3B}" type="presOf" srcId="{0784BB55-0FD4-4452-87CB-9B308931E797}" destId="{1B6BD5EE-8AE5-4ABF-8711-049C6E6BAAC4}" srcOrd="0" destOrd="0" presId="urn:microsoft.com/office/officeart/2005/8/layout/chevron2"/>
    <dgm:cxn modelId="{57DF78ED-77F4-4307-9A1D-2721AC21759C}" type="presOf" srcId="{779D865D-4668-45F3-8CDE-96DA4CEFEAEB}" destId="{4A0FF75B-3D72-4EEF-9F1D-F4A511E9AD71}" srcOrd="0" destOrd="0" presId="urn:microsoft.com/office/officeart/2005/8/layout/chevron2"/>
    <dgm:cxn modelId="{426ED54F-1B4F-4873-908D-BC8502CB3E53}" srcId="{A343C5EE-6711-4237-B5F8-5B160DE3BB07}" destId="{BA25A47A-DB69-42F0-BC63-33611720E391}" srcOrd="0" destOrd="0" parTransId="{7AAD60F8-614C-4EFF-B0E4-9CC0C4238C6B}" sibTransId="{02AABEF1-D869-4C72-B6E3-BA19908F90D9}"/>
    <dgm:cxn modelId="{9B4A634B-A2C4-4680-9F9E-1DDC9EE2F37F}" srcId="{E836B22E-0D47-4480-B922-47D1E45A41EC}" destId="{B1660799-9849-4577-AD84-654AB368D069}" srcOrd="0" destOrd="0" parTransId="{4B0D67A8-7767-4D42-BFC0-44BBB7840BC4}" sibTransId="{C411D629-4F51-4B01-BB83-20AFA12A0949}"/>
    <dgm:cxn modelId="{C1E22562-6C2A-470C-BFB3-CCB34CCE12BE}" type="presOf" srcId="{A343C5EE-6711-4237-B5F8-5B160DE3BB07}" destId="{0F370AEA-8E13-4D3E-AC3F-075396D6070C}" srcOrd="0" destOrd="0" presId="urn:microsoft.com/office/officeart/2005/8/layout/chevron2"/>
    <dgm:cxn modelId="{6910A36C-C214-4AA9-9151-024BC1855705}" type="presParOf" srcId="{A008A7BC-1B45-4040-BF7C-88FD3499CA74}" destId="{BBDA0A78-F636-41E1-97B5-E537B42C6969}" srcOrd="0" destOrd="0" presId="urn:microsoft.com/office/officeart/2005/8/layout/chevron2"/>
    <dgm:cxn modelId="{6874C668-3FE2-4711-BF47-C0FD465401E4}" type="presParOf" srcId="{BBDA0A78-F636-41E1-97B5-E537B42C6969}" destId="{0F370AEA-8E13-4D3E-AC3F-075396D6070C}" srcOrd="0" destOrd="0" presId="urn:microsoft.com/office/officeart/2005/8/layout/chevron2"/>
    <dgm:cxn modelId="{1130F79D-8B51-478C-BDC0-9A9A2E0F4433}" type="presParOf" srcId="{BBDA0A78-F636-41E1-97B5-E537B42C6969}" destId="{B241DE95-D22F-4BCA-A362-42470D7C52C6}" srcOrd="1" destOrd="0" presId="urn:microsoft.com/office/officeart/2005/8/layout/chevron2"/>
    <dgm:cxn modelId="{F26F9A50-8418-467E-9F3E-E0D2481C820A}" type="presParOf" srcId="{A008A7BC-1B45-4040-BF7C-88FD3499CA74}" destId="{63F9B44C-DB76-4119-9E7C-FD999A633843}" srcOrd="1" destOrd="0" presId="urn:microsoft.com/office/officeart/2005/8/layout/chevron2"/>
    <dgm:cxn modelId="{ED05939B-5FF8-4787-9271-EB0E16FBED1D}" type="presParOf" srcId="{A008A7BC-1B45-4040-BF7C-88FD3499CA74}" destId="{DB03D669-9484-4220-8E11-BD8F46B74DA0}" srcOrd="2" destOrd="0" presId="urn:microsoft.com/office/officeart/2005/8/layout/chevron2"/>
    <dgm:cxn modelId="{E6607024-ABCA-4865-80F0-EC851C5555FF}" type="presParOf" srcId="{DB03D669-9484-4220-8E11-BD8F46B74DA0}" destId="{93761ED3-DAE7-4CE3-A2C5-456DCD5C27E6}" srcOrd="0" destOrd="0" presId="urn:microsoft.com/office/officeart/2005/8/layout/chevron2"/>
    <dgm:cxn modelId="{2E2BA76A-B564-4193-97AE-D23BA48301C8}" type="presParOf" srcId="{DB03D669-9484-4220-8E11-BD8F46B74DA0}" destId="{1B6BD5EE-8AE5-4ABF-8711-049C6E6BAAC4}" srcOrd="1" destOrd="0" presId="urn:microsoft.com/office/officeart/2005/8/layout/chevron2"/>
    <dgm:cxn modelId="{DEC55FAC-0106-4028-B0D5-0E492AF57AED}" type="presParOf" srcId="{A008A7BC-1B45-4040-BF7C-88FD3499CA74}" destId="{075BC596-2F81-4DFC-9BD1-985E3878786B}" srcOrd="3" destOrd="0" presId="urn:microsoft.com/office/officeart/2005/8/layout/chevron2"/>
    <dgm:cxn modelId="{8A317431-C241-457E-A913-8E49DE7ADBB2}" type="presParOf" srcId="{A008A7BC-1B45-4040-BF7C-88FD3499CA74}" destId="{4FE061BA-5D5A-4551-9BD2-C036EDE52F1C}" srcOrd="4" destOrd="0" presId="urn:microsoft.com/office/officeart/2005/8/layout/chevron2"/>
    <dgm:cxn modelId="{17148FB9-03CC-4EEF-B951-43ADEE44E6AE}" type="presParOf" srcId="{4FE061BA-5D5A-4551-9BD2-C036EDE52F1C}" destId="{2D0FB6A9-B7F2-4D6D-BA06-4C3AC0805C7B}" srcOrd="0" destOrd="0" presId="urn:microsoft.com/office/officeart/2005/8/layout/chevron2"/>
    <dgm:cxn modelId="{FFE3ED3F-A14B-4232-AC67-8644A0A2A50C}" type="presParOf" srcId="{4FE061BA-5D5A-4551-9BD2-C036EDE52F1C}" destId="{4A0FF75B-3D72-4EEF-9F1D-F4A511E9AD71}" srcOrd="1" destOrd="0" presId="urn:microsoft.com/office/officeart/2005/8/layout/chevron2"/>
    <dgm:cxn modelId="{A7308E6C-8AA4-4C44-A3CF-6417DBC0020F}" type="presParOf" srcId="{A008A7BC-1B45-4040-BF7C-88FD3499CA74}" destId="{8B840A62-757D-4840-860F-ACEEB0010DA8}" srcOrd="5" destOrd="0" presId="urn:microsoft.com/office/officeart/2005/8/layout/chevron2"/>
    <dgm:cxn modelId="{7A1E5E8C-3C9C-4D4E-A05B-CFE005AC1D37}" type="presParOf" srcId="{A008A7BC-1B45-4040-BF7C-88FD3499CA74}" destId="{A5F51016-0FAE-45EC-831F-F31F69F70593}" srcOrd="6" destOrd="0" presId="urn:microsoft.com/office/officeart/2005/8/layout/chevron2"/>
    <dgm:cxn modelId="{2DE15DAE-7E1B-4FD6-8B14-09B62547E475}" type="presParOf" srcId="{A5F51016-0FAE-45EC-831F-F31F69F70593}" destId="{E728DF1B-1101-4D78-BAA8-8DA202AF2F55}" srcOrd="0" destOrd="0" presId="urn:microsoft.com/office/officeart/2005/8/layout/chevron2"/>
    <dgm:cxn modelId="{87D503BD-ED95-4032-A82B-675EBACEEBB8}" type="presParOf" srcId="{A5F51016-0FAE-45EC-831F-F31F69F70593}" destId="{884389CA-3524-46B3-80C5-550568AE8D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A76C3-787A-483E-958D-01EDFDD091C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3BAA83-A3DD-401E-A30D-76683E4F1C48}">
      <dgm:prSet phldrT="[Text]"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What the SGCT does</a:t>
          </a:r>
          <a:endParaRPr lang="en-US" sz="1800" dirty="0"/>
        </a:p>
      </dgm:t>
    </dgm:pt>
    <dgm:pt modelId="{9EE2A0D9-8A50-4C3A-898E-A4291A7F5A36}" type="parTrans" cxnId="{94CE106E-8C30-45EC-AA5D-7D18929D90A4}">
      <dgm:prSet/>
      <dgm:spPr/>
      <dgm:t>
        <a:bodyPr/>
        <a:lstStyle/>
        <a:p>
          <a:endParaRPr lang="en-US" sz="1800"/>
        </a:p>
      </dgm:t>
    </dgm:pt>
    <dgm:pt modelId="{9B81D210-8D0B-4CA7-8E0E-59EEFB1411C3}" type="sibTrans" cxnId="{94CE106E-8C30-45EC-AA5D-7D18929D90A4}">
      <dgm:prSet/>
      <dgm:spPr/>
      <dgm:t>
        <a:bodyPr/>
        <a:lstStyle/>
        <a:p>
          <a:endParaRPr lang="en-US" sz="1800"/>
        </a:p>
      </dgm:t>
    </dgm:pt>
    <dgm:pt modelId="{797C90A9-0541-4A2D-A3A3-4257A393A79D}">
      <dgm:prSet phldrT="[Text]" custT="1"/>
      <dgm:spPr>
        <a:solidFill>
          <a:schemeClr val="bg1"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Inputs are measured data and reflect actual performance</a:t>
          </a:r>
          <a:endParaRPr lang="en-US" sz="1800" dirty="0"/>
        </a:p>
      </dgm:t>
    </dgm:pt>
    <dgm:pt modelId="{56B9813E-27F3-4CC2-ADB9-CAF76FF133E5}" type="parTrans" cxnId="{5305057B-F4CF-40B9-A4C0-C2FB7624E8A6}">
      <dgm:prSet/>
      <dgm:spPr/>
      <dgm:t>
        <a:bodyPr/>
        <a:lstStyle/>
        <a:p>
          <a:endParaRPr lang="en-US" sz="1800"/>
        </a:p>
      </dgm:t>
    </dgm:pt>
    <dgm:pt modelId="{BE3C71C8-092E-430A-8D6B-16EC44DD614D}" type="sibTrans" cxnId="{5305057B-F4CF-40B9-A4C0-C2FB7624E8A6}">
      <dgm:prSet/>
      <dgm:spPr/>
      <dgm:t>
        <a:bodyPr/>
        <a:lstStyle/>
        <a:p>
          <a:endParaRPr lang="en-US" sz="1800"/>
        </a:p>
      </dgm:t>
    </dgm:pt>
    <dgm:pt modelId="{5A80A62E-E457-4B50-A3CA-5242B8505FA3}">
      <dgm:prSet phldrT="[Text]" custT="1"/>
      <dgm:spPr>
        <a:solidFill>
          <a:schemeClr val="bg1"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Results represent actual project value.</a:t>
          </a:r>
          <a:endParaRPr lang="en-US" sz="1800" dirty="0"/>
        </a:p>
      </dgm:t>
    </dgm:pt>
    <dgm:pt modelId="{4585193B-5C04-485F-99E0-9379E99A8016}" type="parTrans" cxnId="{6A296FE3-25DC-45BB-B1C8-678883DF4D0A}">
      <dgm:prSet/>
      <dgm:spPr/>
      <dgm:t>
        <a:bodyPr/>
        <a:lstStyle/>
        <a:p>
          <a:endParaRPr lang="en-US" sz="1800"/>
        </a:p>
      </dgm:t>
    </dgm:pt>
    <dgm:pt modelId="{4DFFEBFC-9D34-432F-8FD1-941E620E963B}" type="sibTrans" cxnId="{6A296FE3-25DC-45BB-B1C8-678883DF4D0A}">
      <dgm:prSet/>
      <dgm:spPr/>
      <dgm:t>
        <a:bodyPr/>
        <a:lstStyle/>
        <a:p>
          <a:endParaRPr lang="en-US" sz="1800"/>
        </a:p>
      </dgm:t>
    </dgm:pt>
    <dgm:pt modelId="{B86002AA-FE6F-43BE-8957-72EA12BD6F22}">
      <dgm:prSet phldrT="[Text]" custT="1"/>
      <dgm:spPr>
        <a:solidFill>
          <a:schemeClr val="bg1"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Translates inputs into monetary benefits and projects results forward</a:t>
          </a:r>
          <a:endParaRPr lang="en-US" sz="1800" dirty="0"/>
        </a:p>
      </dgm:t>
    </dgm:pt>
    <dgm:pt modelId="{BAB91930-8E6B-49D4-A36A-CFD005C20CD1}" type="parTrans" cxnId="{2ED81679-BF70-4128-8834-5E9B93238857}">
      <dgm:prSet/>
      <dgm:spPr/>
      <dgm:t>
        <a:bodyPr/>
        <a:lstStyle/>
        <a:p>
          <a:endParaRPr lang="en-US" sz="1800"/>
        </a:p>
      </dgm:t>
    </dgm:pt>
    <dgm:pt modelId="{0CA3EAB6-794E-41AF-8576-8012331DECB7}" type="sibTrans" cxnId="{2ED81679-BF70-4128-8834-5E9B93238857}">
      <dgm:prSet/>
      <dgm:spPr/>
      <dgm:t>
        <a:bodyPr/>
        <a:lstStyle/>
        <a:p>
          <a:endParaRPr lang="en-US" sz="1800"/>
        </a:p>
      </dgm:t>
    </dgm:pt>
    <dgm:pt modelId="{446E5BAD-462A-4116-A0CC-DB35002DC5FD}">
      <dgm:prSet phldrT="[Text]" custT="1"/>
      <dgm:spPr>
        <a:solidFill>
          <a:schemeClr val="bg1"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Analyzes a project that has been implemented and is operational</a:t>
          </a:r>
          <a:endParaRPr lang="en-US" sz="1800" dirty="0"/>
        </a:p>
      </dgm:t>
    </dgm:pt>
    <dgm:pt modelId="{CF332553-8A8A-4CCD-91E3-2EB5797A7D5F}" type="parTrans" cxnId="{5DDA6C92-B635-4C12-AE2E-4AE8A70859D2}">
      <dgm:prSet/>
      <dgm:spPr/>
      <dgm:t>
        <a:bodyPr/>
        <a:lstStyle/>
        <a:p>
          <a:endParaRPr lang="en-US" sz="1800"/>
        </a:p>
      </dgm:t>
    </dgm:pt>
    <dgm:pt modelId="{8A1A2D3C-980F-4B31-9FBA-0A7D64A0D14C}" type="sibTrans" cxnId="{5DDA6C92-B635-4C12-AE2E-4AE8A70859D2}">
      <dgm:prSet/>
      <dgm:spPr/>
      <dgm:t>
        <a:bodyPr/>
        <a:lstStyle/>
        <a:p>
          <a:endParaRPr lang="en-US" sz="1800"/>
        </a:p>
      </dgm:t>
    </dgm:pt>
    <dgm:pt modelId="{8CCD1B5F-8B62-4A8A-BD71-2122BEC853D9}">
      <dgm:prSet custT="1"/>
      <dgm:spPr>
        <a:solidFill>
          <a:schemeClr val="bg1"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Refine metrics data collection approaches for tracking benefits</a:t>
          </a:r>
        </a:p>
      </dgm:t>
    </dgm:pt>
    <dgm:pt modelId="{DE877B00-1188-4821-9B91-243B498AC747}">
      <dgm:prSet custT="1"/>
      <dgm:spPr>
        <a:solidFill>
          <a:schemeClr val="bg1"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Identify the key drivers of realized benefits</a:t>
          </a:r>
        </a:p>
      </dgm:t>
    </dgm:pt>
    <dgm:pt modelId="{15AA59D6-B11B-4DED-97BB-2D318E614906}">
      <dgm:prSet custT="1"/>
      <dgm:spPr>
        <a:solidFill>
          <a:schemeClr val="bg1"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Compare costs and benefits of a SG project</a:t>
          </a:r>
        </a:p>
      </dgm:t>
    </dgm:pt>
    <dgm:pt modelId="{5B0A0B16-4957-492C-B817-FB6653A09BBB}">
      <dgm:prSet phldrT="[Text]" custT="1"/>
      <dgm:spPr>
        <a:solidFill>
          <a:schemeClr val="bg1">
            <a:alpha val="90000"/>
          </a:schemeClr>
        </a:solidFill>
        <a:ln w="12700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800" dirty="0" smtClean="0"/>
            <a:t>Quantify the benefits of the SG project or technology</a:t>
          </a:r>
          <a:endParaRPr lang="en-US" sz="1800" dirty="0"/>
        </a:p>
      </dgm:t>
    </dgm:pt>
    <dgm:pt modelId="{513FDC0B-E494-4F84-AA29-2C6C51013D16}">
      <dgm:prSet phldrT="[Text]"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What the SGCT could</a:t>
          </a:r>
        </a:p>
        <a:p>
          <a:r>
            <a:rPr lang="en-US" sz="1800" dirty="0" smtClean="0"/>
            <a:t>be used for </a:t>
          </a:r>
          <a:endParaRPr lang="en-US" sz="1800" dirty="0"/>
        </a:p>
      </dgm:t>
    </dgm:pt>
    <dgm:pt modelId="{EC11F705-7634-4123-B95A-D727B2175E42}" type="sibTrans" cxnId="{58CF9191-E74E-4E82-AB8B-36242E353BA5}">
      <dgm:prSet/>
      <dgm:spPr/>
      <dgm:t>
        <a:bodyPr/>
        <a:lstStyle/>
        <a:p>
          <a:endParaRPr lang="en-US" sz="1800"/>
        </a:p>
      </dgm:t>
    </dgm:pt>
    <dgm:pt modelId="{F57D2C64-82A7-409C-B929-8BD0DC45FEC4}" type="parTrans" cxnId="{58CF9191-E74E-4E82-AB8B-36242E353BA5}">
      <dgm:prSet/>
      <dgm:spPr/>
      <dgm:t>
        <a:bodyPr/>
        <a:lstStyle/>
        <a:p>
          <a:endParaRPr lang="en-US" sz="1800"/>
        </a:p>
      </dgm:t>
    </dgm:pt>
    <dgm:pt modelId="{1146A60D-3F6C-43DE-BAB4-EA63A3C0278F}" type="sibTrans" cxnId="{1DCD334C-C9C8-4524-888F-4C2A4FB882D7}">
      <dgm:prSet/>
      <dgm:spPr/>
      <dgm:t>
        <a:bodyPr/>
        <a:lstStyle/>
        <a:p>
          <a:endParaRPr lang="en-US"/>
        </a:p>
      </dgm:t>
    </dgm:pt>
    <dgm:pt modelId="{3E983229-5A0C-46BD-9BC3-E44D1B9D680F}" type="parTrans" cxnId="{1DCD334C-C9C8-4524-888F-4C2A4FB882D7}">
      <dgm:prSet/>
      <dgm:spPr/>
      <dgm:t>
        <a:bodyPr/>
        <a:lstStyle/>
        <a:p>
          <a:endParaRPr lang="en-US"/>
        </a:p>
      </dgm:t>
    </dgm:pt>
    <dgm:pt modelId="{679CFC4D-6CE1-4CF5-9EB8-A00F13F9B0D5}" type="sibTrans" cxnId="{5F932D84-B963-4643-AD0D-B65ABC3DD93D}">
      <dgm:prSet/>
      <dgm:spPr/>
      <dgm:t>
        <a:bodyPr/>
        <a:lstStyle/>
        <a:p>
          <a:endParaRPr lang="en-US"/>
        </a:p>
      </dgm:t>
    </dgm:pt>
    <dgm:pt modelId="{0D5863FB-1D8B-4EB9-889F-CD1C70E7D313}" type="parTrans" cxnId="{5F932D84-B963-4643-AD0D-B65ABC3DD93D}">
      <dgm:prSet/>
      <dgm:spPr/>
      <dgm:t>
        <a:bodyPr/>
        <a:lstStyle/>
        <a:p>
          <a:endParaRPr lang="en-US"/>
        </a:p>
      </dgm:t>
    </dgm:pt>
    <dgm:pt modelId="{BE96EE26-50C8-4D12-9106-6062ACEBC626}" type="sibTrans" cxnId="{02C5E55F-A8B4-44A4-9315-94338649877A}">
      <dgm:prSet/>
      <dgm:spPr/>
      <dgm:t>
        <a:bodyPr/>
        <a:lstStyle/>
        <a:p>
          <a:endParaRPr lang="en-US" sz="1800"/>
        </a:p>
      </dgm:t>
    </dgm:pt>
    <dgm:pt modelId="{14BFB54E-4096-4B1C-AA8A-6888E069666E}" type="parTrans" cxnId="{02C5E55F-A8B4-44A4-9315-94338649877A}">
      <dgm:prSet/>
      <dgm:spPr/>
      <dgm:t>
        <a:bodyPr/>
        <a:lstStyle/>
        <a:p>
          <a:endParaRPr lang="en-US" sz="1800"/>
        </a:p>
      </dgm:t>
    </dgm:pt>
    <dgm:pt modelId="{90DA146E-4C1C-40DE-B024-BC06ECD450AF}" type="sibTrans" cxnId="{3703AFB3-E1B0-4D87-AADA-667ED18969C8}">
      <dgm:prSet/>
      <dgm:spPr/>
      <dgm:t>
        <a:bodyPr/>
        <a:lstStyle/>
        <a:p>
          <a:endParaRPr lang="en-US" sz="1800"/>
        </a:p>
      </dgm:t>
    </dgm:pt>
    <dgm:pt modelId="{E38B8080-6056-4C58-9308-09A29D00807D}" type="parTrans" cxnId="{3703AFB3-E1B0-4D87-AADA-667ED18969C8}">
      <dgm:prSet/>
      <dgm:spPr/>
      <dgm:t>
        <a:bodyPr/>
        <a:lstStyle/>
        <a:p>
          <a:endParaRPr lang="en-US" sz="1800"/>
        </a:p>
      </dgm:t>
    </dgm:pt>
    <dgm:pt modelId="{C9ADDB55-409E-4C65-B7A6-BF4F098052F2}" type="pres">
      <dgm:prSet presAssocID="{59DA76C3-787A-483E-958D-01EDFDD091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A70772-94D4-4FD6-A170-BE76045A29FA}" type="pres">
      <dgm:prSet presAssocID="{883BAA83-A3DD-401E-A30D-76683E4F1C48}" presName="composite" presStyleCnt="0"/>
      <dgm:spPr/>
      <dgm:t>
        <a:bodyPr/>
        <a:lstStyle/>
        <a:p>
          <a:endParaRPr lang="en-US"/>
        </a:p>
      </dgm:t>
    </dgm:pt>
    <dgm:pt modelId="{97B08889-59BC-4403-8178-52ECC88581B3}" type="pres">
      <dgm:prSet presAssocID="{883BAA83-A3DD-401E-A30D-76683E4F1C48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AA3F9-A690-40DC-9E2A-916B14EAF05A}" type="pres">
      <dgm:prSet presAssocID="{883BAA83-A3DD-401E-A30D-76683E4F1C4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30F83-5182-422F-BE68-3C950D03D43F}" type="pres">
      <dgm:prSet presAssocID="{9B81D210-8D0B-4CA7-8E0E-59EEFB1411C3}" presName="space" presStyleCnt="0"/>
      <dgm:spPr/>
      <dgm:t>
        <a:bodyPr/>
        <a:lstStyle/>
        <a:p>
          <a:endParaRPr lang="en-US"/>
        </a:p>
      </dgm:t>
    </dgm:pt>
    <dgm:pt modelId="{9D97ABF6-F528-4837-8826-9CF7F620B585}" type="pres">
      <dgm:prSet presAssocID="{513FDC0B-E494-4F84-AA29-2C6C51013D16}" presName="composite" presStyleCnt="0"/>
      <dgm:spPr/>
      <dgm:t>
        <a:bodyPr/>
        <a:lstStyle/>
        <a:p>
          <a:endParaRPr lang="en-US"/>
        </a:p>
      </dgm:t>
    </dgm:pt>
    <dgm:pt modelId="{92AF3EA6-1180-4179-9629-4EE8CC5D2F37}" type="pres">
      <dgm:prSet presAssocID="{513FDC0B-E494-4F84-AA29-2C6C51013D16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C094B-A8D0-459E-BD52-BC4A95E1A764}" type="pres">
      <dgm:prSet presAssocID="{513FDC0B-E494-4F84-AA29-2C6C51013D1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D2F634-3FAC-4F29-92FC-3BE85332E28A}" type="presOf" srcId="{5B0A0B16-4957-492C-B817-FB6653A09BBB}" destId="{AB0C094B-A8D0-459E-BD52-BC4A95E1A764}" srcOrd="0" destOrd="0" presId="urn:microsoft.com/office/officeart/2005/8/layout/hList1"/>
    <dgm:cxn modelId="{2ED81679-BF70-4128-8834-5E9B93238857}" srcId="{883BAA83-A3DD-401E-A30D-76683E4F1C48}" destId="{B86002AA-FE6F-43BE-8957-72EA12BD6F22}" srcOrd="2" destOrd="0" parTransId="{BAB91930-8E6B-49D4-A36A-CFD005C20CD1}" sibTransId="{0CA3EAB6-794E-41AF-8576-8012331DECB7}"/>
    <dgm:cxn modelId="{439337F7-C19B-499E-8200-660F88963F98}" type="presOf" srcId="{883BAA83-A3DD-401E-A30D-76683E4F1C48}" destId="{97B08889-59BC-4403-8178-52ECC88581B3}" srcOrd="0" destOrd="0" presId="urn:microsoft.com/office/officeart/2005/8/layout/hList1"/>
    <dgm:cxn modelId="{58CF9191-E74E-4E82-AB8B-36242E353BA5}" srcId="{59DA76C3-787A-483E-958D-01EDFDD091C0}" destId="{513FDC0B-E494-4F84-AA29-2C6C51013D16}" srcOrd="1" destOrd="0" parTransId="{F57D2C64-82A7-409C-B929-8BD0DC45FEC4}" sibTransId="{EC11F705-7634-4123-B95A-D727B2175E42}"/>
    <dgm:cxn modelId="{41E24A40-60AF-4E4A-B65D-6EF02D0FBCB8}" type="presOf" srcId="{8CCD1B5F-8B62-4A8A-BD71-2122BEC853D9}" destId="{AB0C094B-A8D0-459E-BD52-BC4A95E1A764}" srcOrd="0" destOrd="3" presId="urn:microsoft.com/office/officeart/2005/8/layout/hList1"/>
    <dgm:cxn modelId="{A7A0C310-9464-457D-AA7F-35A8313B678A}" type="presOf" srcId="{446E5BAD-462A-4116-A0CC-DB35002DC5FD}" destId="{FE9AA3F9-A690-40DC-9E2A-916B14EAF05A}" srcOrd="0" destOrd="0" presId="urn:microsoft.com/office/officeart/2005/8/layout/hList1"/>
    <dgm:cxn modelId="{11F51A76-DB7A-4AFC-BF58-E7BD996ED1AA}" type="presOf" srcId="{59DA76C3-787A-483E-958D-01EDFDD091C0}" destId="{C9ADDB55-409E-4C65-B7A6-BF4F098052F2}" srcOrd="0" destOrd="0" presId="urn:microsoft.com/office/officeart/2005/8/layout/hList1"/>
    <dgm:cxn modelId="{02C5E55F-A8B4-44A4-9315-94338649877A}" srcId="{513FDC0B-E494-4F84-AA29-2C6C51013D16}" destId="{15AA59D6-B11B-4DED-97BB-2D318E614906}" srcOrd="1" destOrd="0" parTransId="{14BFB54E-4096-4B1C-AA8A-6888E069666E}" sibTransId="{BE96EE26-50C8-4D12-9106-6062ACEBC626}"/>
    <dgm:cxn modelId="{CD9E6234-7594-4E40-95F5-EDF83567FBA1}" type="presOf" srcId="{15AA59D6-B11B-4DED-97BB-2D318E614906}" destId="{AB0C094B-A8D0-459E-BD52-BC4A95E1A764}" srcOrd="0" destOrd="1" presId="urn:microsoft.com/office/officeart/2005/8/layout/hList1"/>
    <dgm:cxn modelId="{20595200-CC3E-4989-AD7E-793F46341203}" type="presOf" srcId="{513FDC0B-E494-4F84-AA29-2C6C51013D16}" destId="{92AF3EA6-1180-4179-9629-4EE8CC5D2F37}" srcOrd="0" destOrd="0" presId="urn:microsoft.com/office/officeart/2005/8/layout/hList1"/>
    <dgm:cxn modelId="{35A8A006-30DC-40CB-8038-11E28510E046}" type="presOf" srcId="{B86002AA-FE6F-43BE-8957-72EA12BD6F22}" destId="{FE9AA3F9-A690-40DC-9E2A-916B14EAF05A}" srcOrd="0" destOrd="2" presId="urn:microsoft.com/office/officeart/2005/8/layout/hList1"/>
    <dgm:cxn modelId="{1DCD334C-C9C8-4524-888F-4C2A4FB882D7}" srcId="{513FDC0B-E494-4F84-AA29-2C6C51013D16}" destId="{8CCD1B5F-8B62-4A8A-BD71-2122BEC853D9}" srcOrd="3" destOrd="0" parTransId="{3E983229-5A0C-46BD-9BC3-E44D1B9D680F}" sibTransId="{1146A60D-3F6C-43DE-BAB4-EA63A3C0278F}"/>
    <dgm:cxn modelId="{B39FBB39-6DFC-44C5-886C-F5DF01AFD6B7}" type="presOf" srcId="{5A80A62E-E457-4B50-A3CA-5242B8505FA3}" destId="{FE9AA3F9-A690-40DC-9E2A-916B14EAF05A}" srcOrd="0" destOrd="3" presId="urn:microsoft.com/office/officeart/2005/8/layout/hList1"/>
    <dgm:cxn modelId="{94CE106E-8C30-45EC-AA5D-7D18929D90A4}" srcId="{59DA76C3-787A-483E-958D-01EDFDD091C0}" destId="{883BAA83-A3DD-401E-A30D-76683E4F1C48}" srcOrd="0" destOrd="0" parTransId="{9EE2A0D9-8A50-4C3A-898E-A4291A7F5A36}" sibTransId="{9B81D210-8D0B-4CA7-8E0E-59EEFB1411C3}"/>
    <dgm:cxn modelId="{5305057B-F4CF-40B9-A4C0-C2FB7624E8A6}" srcId="{883BAA83-A3DD-401E-A30D-76683E4F1C48}" destId="{797C90A9-0541-4A2D-A3A3-4257A393A79D}" srcOrd="1" destOrd="0" parTransId="{56B9813E-27F3-4CC2-ADB9-CAF76FF133E5}" sibTransId="{BE3C71C8-092E-430A-8D6B-16EC44DD614D}"/>
    <dgm:cxn modelId="{AD524609-89C6-47CF-B84D-F4A78C1F3349}" type="presOf" srcId="{DE877B00-1188-4821-9B91-243B498AC747}" destId="{AB0C094B-A8D0-459E-BD52-BC4A95E1A764}" srcOrd="0" destOrd="2" presId="urn:microsoft.com/office/officeart/2005/8/layout/hList1"/>
    <dgm:cxn modelId="{5F932D84-B963-4643-AD0D-B65ABC3DD93D}" srcId="{513FDC0B-E494-4F84-AA29-2C6C51013D16}" destId="{DE877B00-1188-4821-9B91-243B498AC747}" srcOrd="2" destOrd="0" parTransId="{0D5863FB-1D8B-4EB9-889F-CD1C70E7D313}" sibTransId="{679CFC4D-6CE1-4CF5-9EB8-A00F13F9B0D5}"/>
    <dgm:cxn modelId="{065C443D-3B5B-4A13-8920-060514507281}" type="presOf" srcId="{797C90A9-0541-4A2D-A3A3-4257A393A79D}" destId="{FE9AA3F9-A690-40DC-9E2A-916B14EAF05A}" srcOrd="0" destOrd="1" presId="urn:microsoft.com/office/officeart/2005/8/layout/hList1"/>
    <dgm:cxn modelId="{3703AFB3-E1B0-4D87-AADA-667ED18969C8}" srcId="{513FDC0B-E494-4F84-AA29-2C6C51013D16}" destId="{5B0A0B16-4957-492C-B817-FB6653A09BBB}" srcOrd="0" destOrd="0" parTransId="{E38B8080-6056-4C58-9308-09A29D00807D}" sibTransId="{90DA146E-4C1C-40DE-B024-BC06ECD450AF}"/>
    <dgm:cxn modelId="{5DDA6C92-B635-4C12-AE2E-4AE8A70859D2}" srcId="{883BAA83-A3DD-401E-A30D-76683E4F1C48}" destId="{446E5BAD-462A-4116-A0CC-DB35002DC5FD}" srcOrd="0" destOrd="0" parTransId="{CF332553-8A8A-4CCD-91E3-2EB5797A7D5F}" sibTransId="{8A1A2D3C-980F-4B31-9FBA-0A7D64A0D14C}"/>
    <dgm:cxn modelId="{6A296FE3-25DC-45BB-B1C8-678883DF4D0A}" srcId="{883BAA83-A3DD-401E-A30D-76683E4F1C48}" destId="{5A80A62E-E457-4B50-A3CA-5242B8505FA3}" srcOrd="3" destOrd="0" parTransId="{4585193B-5C04-485F-99E0-9379E99A8016}" sibTransId="{4DFFEBFC-9D34-432F-8FD1-941E620E963B}"/>
    <dgm:cxn modelId="{13B3B8B7-23E0-4FA0-8EA3-5E68C05BCE78}" type="presParOf" srcId="{C9ADDB55-409E-4C65-B7A6-BF4F098052F2}" destId="{4CA70772-94D4-4FD6-A170-BE76045A29FA}" srcOrd="0" destOrd="0" presId="urn:microsoft.com/office/officeart/2005/8/layout/hList1"/>
    <dgm:cxn modelId="{062038B9-C584-4F6D-8351-2089284BEFFC}" type="presParOf" srcId="{4CA70772-94D4-4FD6-A170-BE76045A29FA}" destId="{97B08889-59BC-4403-8178-52ECC88581B3}" srcOrd="0" destOrd="0" presId="urn:microsoft.com/office/officeart/2005/8/layout/hList1"/>
    <dgm:cxn modelId="{34B49C29-614F-4209-9261-3E5A13A5BE9B}" type="presParOf" srcId="{4CA70772-94D4-4FD6-A170-BE76045A29FA}" destId="{FE9AA3F9-A690-40DC-9E2A-916B14EAF05A}" srcOrd="1" destOrd="0" presId="urn:microsoft.com/office/officeart/2005/8/layout/hList1"/>
    <dgm:cxn modelId="{29DB7633-09CE-4874-845C-D186C35B116D}" type="presParOf" srcId="{C9ADDB55-409E-4C65-B7A6-BF4F098052F2}" destId="{8EB30F83-5182-422F-BE68-3C950D03D43F}" srcOrd="1" destOrd="0" presId="urn:microsoft.com/office/officeart/2005/8/layout/hList1"/>
    <dgm:cxn modelId="{F50EF1A8-90F3-45FF-BAF1-EF22F54B9E64}" type="presParOf" srcId="{C9ADDB55-409E-4C65-B7A6-BF4F098052F2}" destId="{9D97ABF6-F528-4837-8826-9CF7F620B585}" srcOrd="2" destOrd="0" presId="urn:microsoft.com/office/officeart/2005/8/layout/hList1"/>
    <dgm:cxn modelId="{AD93615C-7F75-4685-A76B-A5E11B7A52ED}" type="presParOf" srcId="{9D97ABF6-F528-4837-8826-9CF7F620B585}" destId="{92AF3EA6-1180-4179-9629-4EE8CC5D2F37}" srcOrd="0" destOrd="0" presId="urn:microsoft.com/office/officeart/2005/8/layout/hList1"/>
    <dgm:cxn modelId="{5C087321-86E8-4462-9D10-2874CB630D93}" type="presParOf" srcId="{9D97ABF6-F528-4837-8826-9CF7F620B585}" destId="{AB0C094B-A8D0-459E-BD52-BC4A95E1A7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DA76C3-787A-483E-958D-01EDFDD091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BAA83-A3DD-401E-A30D-76683E4F1C48}">
      <dgm:prSet phldrT="[Text]"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What the SGCT does</a:t>
          </a:r>
          <a:endParaRPr lang="en-US" sz="1800" dirty="0"/>
        </a:p>
      </dgm:t>
    </dgm:pt>
    <dgm:pt modelId="{9EE2A0D9-8A50-4C3A-898E-A4291A7F5A36}" type="parTrans" cxnId="{94CE106E-8C30-45EC-AA5D-7D18929D90A4}">
      <dgm:prSet/>
      <dgm:spPr/>
      <dgm:t>
        <a:bodyPr/>
        <a:lstStyle/>
        <a:p>
          <a:endParaRPr lang="en-US" sz="1800"/>
        </a:p>
      </dgm:t>
    </dgm:pt>
    <dgm:pt modelId="{9B81D210-8D0B-4CA7-8E0E-59EEFB1411C3}" type="sibTrans" cxnId="{94CE106E-8C30-45EC-AA5D-7D18929D90A4}">
      <dgm:prSet/>
      <dgm:spPr/>
      <dgm:t>
        <a:bodyPr/>
        <a:lstStyle/>
        <a:p>
          <a:endParaRPr lang="en-US" sz="1800"/>
        </a:p>
      </dgm:t>
    </dgm:pt>
    <dgm:pt modelId="{513FDC0B-E494-4F84-AA29-2C6C51013D16}">
      <dgm:prSet phldrT="[Text]" custT="1"/>
      <dgm:spPr>
        <a:solidFill>
          <a:schemeClr val="accent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What the SGCT could</a:t>
          </a:r>
        </a:p>
        <a:p>
          <a:r>
            <a:rPr lang="en-US" sz="1800" dirty="0" smtClean="0"/>
            <a:t>be used for </a:t>
          </a:r>
          <a:endParaRPr lang="en-US" sz="1800" dirty="0"/>
        </a:p>
      </dgm:t>
    </dgm:pt>
    <dgm:pt modelId="{F57D2C64-82A7-409C-B929-8BD0DC45FEC4}" type="parTrans" cxnId="{58CF9191-E74E-4E82-AB8B-36242E353BA5}">
      <dgm:prSet/>
      <dgm:spPr/>
      <dgm:t>
        <a:bodyPr/>
        <a:lstStyle/>
        <a:p>
          <a:endParaRPr lang="en-US" sz="1800"/>
        </a:p>
      </dgm:t>
    </dgm:pt>
    <dgm:pt modelId="{EC11F705-7634-4123-B95A-D727B2175E42}" type="sibTrans" cxnId="{58CF9191-E74E-4E82-AB8B-36242E353BA5}">
      <dgm:prSet/>
      <dgm:spPr/>
      <dgm:t>
        <a:bodyPr/>
        <a:lstStyle/>
        <a:p>
          <a:endParaRPr lang="en-US" sz="1800"/>
        </a:p>
      </dgm:t>
    </dgm:pt>
    <dgm:pt modelId="{5B0A0B16-4957-492C-B817-FB6653A09BBB}">
      <dgm:prSet phldrT="[Text]" custT="1"/>
      <dgm:spPr>
        <a:solidFill>
          <a:schemeClr val="bg2">
            <a:alpha val="9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Identify key benefits of a potential project</a:t>
          </a:r>
          <a:endParaRPr lang="en-US" sz="1800" dirty="0"/>
        </a:p>
      </dgm:t>
    </dgm:pt>
    <dgm:pt modelId="{E38B8080-6056-4C58-9308-09A29D00807D}" type="parTrans" cxnId="{3703AFB3-E1B0-4D87-AADA-667ED18969C8}">
      <dgm:prSet/>
      <dgm:spPr/>
      <dgm:t>
        <a:bodyPr/>
        <a:lstStyle/>
        <a:p>
          <a:endParaRPr lang="en-US" sz="1800"/>
        </a:p>
      </dgm:t>
    </dgm:pt>
    <dgm:pt modelId="{90DA146E-4C1C-40DE-B024-BC06ECD450AF}" type="sibTrans" cxnId="{3703AFB3-E1B0-4D87-AADA-667ED18969C8}">
      <dgm:prSet/>
      <dgm:spPr/>
      <dgm:t>
        <a:bodyPr/>
        <a:lstStyle/>
        <a:p>
          <a:endParaRPr lang="en-US" sz="1800"/>
        </a:p>
      </dgm:t>
    </dgm:pt>
    <dgm:pt modelId="{446E5BAD-462A-4116-A0CC-DB35002DC5FD}">
      <dgm:prSet phldrT="[Text]" custT="1"/>
      <dgm:spPr>
        <a:solidFill>
          <a:schemeClr val="bg2">
            <a:alpha val="9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Analyzes a planned or hypothetical project</a:t>
          </a:r>
          <a:endParaRPr lang="en-US" sz="1800" dirty="0"/>
        </a:p>
      </dgm:t>
    </dgm:pt>
    <dgm:pt modelId="{CF332553-8A8A-4CCD-91E3-2EB5797A7D5F}" type="parTrans" cxnId="{5DDA6C92-B635-4C12-AE2E-4AE8A70859D2}">
      <dgm:prSet/>
      <dgm:spPr/>
      <dgm:t>
        <a:bodyPr/>
        <a:lstStyle/>
        <a:p>
          <a:endParaRPr lang="en-US" sz="1800"/>
        </a:p>
      </dgm:t>
    </dgm:pt>
    <dgm:pt modelId="{8A1A2D3C-980F-4B31-9FBA-0A7D64A0D14C}" type="sibTrans" cxnId="{5DDA6C92-B635-4C12-AE2E-4AE8A70859D2}">
      <dgm:prSet/>
      <dgm:spPr/>
      <dgm:t>
        <a:bodyPr/>
        <a:lstStyle/>
        <a:p>
          <a:endParaRPr lang="en-US" sz="1800"/>
        </a:p>
      </dgm:t>
    </dgm:pt>
    <dgm:pt modelId="{69F01C97-9CCF-448F-8679-6D82E5E6C0E1}">
      <dgm:prSet custT="1"/>
      <dgm:spPr>
        <a:solidFill>
          <a:schemeClr val="bg2">
            <a:alpha val="9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Develop metrics data collection approaches for tracking benefits</a:t>
          </a:r>
        </a:p>
      </dgm:t>
    </dgm:pt>
    <dgm:pt modelId="{6E01F5B5-4FCE-4480-B822-7F199E7F91D9}" type="parTrans" cxnId="{49DD52CA-7DB3-4623-B47B-F99291004C55}">
      <dgm:prSet/>
      <dgm:spPr/>
      <dgm:t>
        <a:bodyPr/>
        <a:lstStyle/>
        <a:p>
          <a:endParaRPr lang="en-US"/>
        </a:p>
      </dgm:t>
    </dgm:pt>
    <dgm:pt modelId="{3BB81678-5648-4EA0-BB7D-21C373A858C7}" type="sibTrans" cxnId="{49DD52CA-7DB3-4623-B47B-F99291004C55}">
      <dgm:prSet/>
      <dgm:spPr/>
      <dgm:t>
        <a:bodyPr/>
        <a:lstStyle/>
        <a:p>
          <a:endParaRPr lang="en-US"/>
        </a:p>
      </dgm:t>
    </dgm:pt>
    <dgm:pt modelId="{1B71D07B-2253-42B4-B624-A1ABB63C57D7}">
      <dgm:prSet custT="1"/>
      <dgm:spPr>
        <a:solidFill>
          <a:schemeClr val="bg2">
            <a:alpha val="9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Utilizes key assumptions for  expected project impacts and performance.</a:t>
          </a:r>
        </a:p>
      </dgm:t>
    </dgm:pt>
    <dgm:pt modelId="{6E328C1C-A30A-4EBC-B46D-2DABD2C76B92}" type="parTrans" cxnId="{D37F6491-7B6B-4E26-B811-D3B2DC98B257}">
      <dgm:prSet/>
      <dgm:spPr/>
      <dgm:t>
        <a:bodyPr/>
        <a:lstStyle/>
        <a:p>
          <a:endParaRPr lang="en-US"/>
        </a:p>
      </dgm:t>
    </dgm:pt>
    <dgm:pt modelId="{07106431-6C26-4696-8AC7-0DF1A733D0A5}" type="sibTrans" cxnId="{D37F6491-7B6B-4E26-B811-D3B2DC98B257}">
      <dgm:prSet/>
      <dgm:spPr/>
      <dgm:t>
        <a:bodyPr/>
        <a:lstStyle/>
        <a:p>
          <a:endParaRPr lang="en-US"/>
        </a:p>
      </dgm:t>
    </dgm:pt>
    <dgm:pt modelId="{86A66E99-6C7C-480B-BE36-E1F1E603F8B4}">
      <dgm:prSet custT="1"/>
      <dgm:spPr>
        <a:solidFill>
          <a:schemeClr val="bg2">
            <a:alpha val="9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Estimates the monetary benefits that come from expected impacts</a:t>
          </a:r>
        </a:p>
      </dgm:t>
    </dgm:pt>
    <dgm:pt modelId="{5D489CA7-C99B-4AF0-9F7C-D15C87C3A4E1}" type="parTrans" cxnId="{C211CBC1-04EA-45D6-889E-0AF00E2FA67A}">
      <dgm:prSet/>
      <dgm:spPr/>
      <dgm:t>
        <a:bodyPr/>
        <a:lstStyle/>
        <a:p>
          <a:endParaRPr lang="en-US"/>
        </a:p>
      </dgm:t>
    </dgm:pt>
    <dgm:pt modelId="{0C8536D6-957B-4745-8405-66297E1C3A41}" type="sibTrans" cxnId="{C211CBC1-04EA-45D6-889E-0AF00E2FA67A}">
      <dgm:prSet/>
      <dgm:spPr/>
      <dgm:t>
        <a:bodyPr/>
        <a:lstStyle/>
        <a:p>
          <a:endParaRPr lang="en-US"/>
        </a:p>
      </dgm:t>
    </dgm:pt>
    <dgm:pt modelId="{F9ADC735-7A07-423E-91B3-3BB250D407A7}">
      <dgm:prSet custT="1"/>
      <dgm:spPr>
        <a:solidFill>
          <a:schemeClr val="bg2">
            <a:alpha val="9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Presents an expected value of the project benefits</a:t>
          </a:r>
        </a:p>
      </dgm:t>
    </dgm:pt>
    <dgm:pt modelId="{B88D9928-CB79-4693-A6FC-9967BCC0CA9D}" type="parTrans" cxnId="{F5D20417-B07E-40A6-88B2-80094B79C45B}">
      <dgm:prSet/>
      <dgm:spPr/>
      <dgm:t>
        <a:bodyPr/>
        <a:lstStyle/>
        <a:p>
          <a:endParaRPr lang="en-US"/>
        </a:p>
      </dgm:t>
    </dgm:pt>
    <dgm:pt modelId="{F5ADA604-7B16-4D1E-A238-4A6A05825E0C}" type="sibTrans" cxnId="{F5D20417-B07E-40A6-88B2-80094B79C45B}">
      <dgm:prSet/>
      <dgm:spPr/>
      <dgm:t>
        <a:bodyPr/>
        <a:lstStyle/>
        <a:p>
          <a:endParaRPr lang="en-US"/>
        </a:p>
      </dgm:t>
    </dgm:pt>
    <dgm:pt modelId="{84EEC753-482A-477D-AE24-3F0731FD69E2}">
      <dgm:prSet phldrT="[Text]" custT="1"/>
      <dgm:spPr>
        <a:solidFill>
          <a:schemeClr val="bg2">
            <a:alpha val="9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Support business case development for future projects</a:t>
          </a:r>
          <a:endParaRPr lang="en-US" sz="1800" dirty="0"/>
        </a:p>
      </dgm:t>
    </dgm:pt>
    <dgm:pt modelId="{76A255CE-9E83-4D85-B70C-9DD6A333A8CA}" type="parTrans" cxnId="{F14CB663-E329-4E19-AC17-D886143BC0DB}">
      <dgm:prSet/>
      <dgm:spPr/>
      <dgm:t>
        <a:bodyPr/>
        <a:lstStyle/>
        <a:p>
          <a:endParaRPr lang="en-US"/>
        </a:p>
      </dgm:t>
    </dgm:pt>
    <dgm:pt modelId="{BF85149C-BBAB-4C25-8E3C-9065E86CA542}" type="sibTrans" cxnId="{F14CB663-E329-4E19-AC17-D886143BC0DB}">
      <dgm:prSet/>
      <dgm:spPr/>
      <dgm:t>
        <a:bodyPr/>
        <a:lstStyle/>
        <a:p>
          <a:endParaRPr lang="en-US"/>
        </a:p>
      </dgm:t>
    </dgm:pt>
    <dgm:pt modelId="{7DDC94AB-4FBB-4851-96E1-609CA333CFE2}">
      <dgm:prSet custT="1"/>
      <dgm:spPr>
        <a:solidFill>
          <a:schemeClr val="bg2">
            <a:alpha val="9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Compare the benefits of the SG project under different scenarios</a:t>
          </a:r>
        </a:p>
      </dgm:t>
    </dgm:pt>
    <dgm:pt modelId="{D87335DD-9E2B-460A-98DE-C657BB000B35}" type="parTrans" cxnId="{FBC4E275-52FD-406E-8A62-A889CDFD234F}">
      <dgm:prSet/>
      <dgm:spPr/>
      <dgm:t>
        <a:bodyPr/>
        <a:lstStyle/>
        <a:p>
          <a:endParaRPr lang="en-US"/>
        </a:p>
      </dgm:t>
    </dgm:pt>
    <dgm:pt modelId="{14A6D4B4-2468-416A-BE51-C55D37A481E4}" type="sibTrans" cxnId="{FBC4E275-52FD-406E-8A62-A889CDFD234F}">
      <dgm:prSet/>
      <dgm:spPr/>
      <dgm:t>
        <a:bodyPr/>
        <a:lstStyle/>
        <a:p>
          <a:endParaRPr lang="en-US"/>
        </a:p>
      </dgm:t>
    </dgm:pt>
    <dgm:pt modelId="{55A2B529-1CAF-4349-9637-D5E53378BD22}">
      <dgm:prSet custT="1"/>
      <dgm:spPr>
        <a:solidFill>
          <a:schemeClr val="bg2">
            <a:alpha val="9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en-US" sz="1800" dirty="0" smtClean="0"/>
            <a:t>Guide future investment in smart grid technology</a:t>
          </a:r>
        </a:p>
      </dgm:t>
    </dgm:pt>
    <dgm:pt modelId="{3FBFE8E3-BCC3-477D-813F-ACF45C5713FE}" type="parTrans" cxnId="{79A8D9A0-299A-4846-8964-78AE6D041DFB}">
      <dgm:prSet/>
      <dgm:spPr/>
      <dgm:t>
        <a:bodyPr/>
        <a:lstStyle/>
        <a:p>
          <a:endParaRPr lang="en-US"/>
        </a:p>
      </dgm:t>
    </dgm:pt>
    <dgm:pt modelId="{902726A1-704B-4012-A37B-0E4463579F0A}" type="sibTrans" cxnId="{79A8D9A0-299A-4846-8964-78AE6D041DFB}">
      <dgm:prSet/>
      <dgm:spPr/>
      <dgm:t>
        <a:bodyPr/>
        <a:lstStyle/>
        <a:p>
          <a:endParaRPr lang="en-US"/>
        </a:p>
      </dgm:t>
    </dgm:pt>
    <dgm:pt modelId="{C9ADDB55-409E-4C65-B7A6-BF4F098052F2}" type="pres">
      <dgm:prSet presAssocID="{59DA76C3-787A-483E-958D-01EDFDD091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A70772-94D4-4FD6-A170-BE76045A29FA}" type="pres">
      <dgm:prSet presAssocID="{883BAA83-A3DD-401E-A30D-76683E4F1C48}" presName="composite" presStyleCnt="0"/>
      <dgm:spPr/>
      <dgm:t>
        <a:bodyPr/>
        <a:lstStyle/>
        <a:p>
          <a:endParaRPr lang="en-US"/>
        </a:p>
      </dgm:t>
    </dgm:pt>
    <dgm:pt modelId="{97B08889-59BC-4403-8178-52ECC88581B3}" type="pres">
      <dgm:prSet presAssocID="{883BAA83-A3DD-401E-A30D-76683E4F1C48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AA3F9-A690-40DC-9E2A-916B14EAF05A}" type="pres">
      <dgm:prSet presAssocID="{883BAA83-A3DD-401E-A30D-76683E4F1C4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30F83-5182-422F-BE68-3C950D03D43F}" type="pres">
      <dgm:prSet presAssocID="{9B81D210-8D0B-4CA7-8E0E-59EEFB1411C3}" presName="space" presStyleCnt="0"/>
      <dgm:spPr/>
      <dgm:t>
        <a:bodyPr/>
        <a:lstStyle/>
        <a:p>
          <a:endParaRPr lang="en-US"/>
        </a:p>
      </dgm:t>
    </dgm:pt>
    <dgm:pt modelId="{9D97ABF6-F528-4837-8826-9CF7F620B585}" type="pres">
      <dgm:prSet presAssocID="{513FDC0B-E494-4F84-AA29-2C6C51013D16}" presName="composite" presStyleCnt="0"/>
      <dgm:spPr/>
      <dgm:t>
        <a:bodyPr/>
        <a:lstStyle/>
        <a:p>
          <a:endParaRPr lang="en-US"/>
        </a:p>
      </dgm:t>
    </dgm:pt>
    <dgm:pt modelId="{92AF3EA6-1180-4179-9629-4EE8CC5D2F37}" type="pres">
      <dgm:prSet presAssocID="{513FDC0B-E494-4F84-AA29-2C6C51013D16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C094B-A8D0-459E-BD52-BC4A95E1A764}" type="pres">
      <dgm:prSet presAssocID="{513FDC0B-E494-4F84-AA29-2C6C51013D1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F6491-7B6B-4E26-B811-D3B2DC98B257}" srcId="{883BAA83-A3DD-401E-A30D-76683E4F1C48}" destId="{1B71D07B-2253-42B4-B624-A1ABB63C57D7}" srcOrd="1" destOrd="0" parTransId="{6E328C1C-A30A-4EBC-B46D-2DABD2C76B92}" sibTransId="{07106431-6C26-4696-8AC7-0DF1A733D0A5}"/>
    <dgm:cxn modelId="{DA971422-D2E0-4B9C-B1F5-9B30C19EE07E}" type="presOf" srcId="{69F01C97-9CCF-448F-8679-6D82E5E6C0E1}" destId="{AB0C094B-A8D0-459E-BD52-BC4A95E1A764}" srcOrd="0" destOrd="2" presId="urn:microsoft.com/office/officeart/2005/8/layout/hList1"/>
    <dgm:cxn modelId="{58CF9191-E74E-4E82-AB8B-36242E353BA5}" srcId="{59DA76C3-787A-483E-958D-01EDFDD091C0}" destId="{513FDC0B-E494-4F84-AA29-2C6C51013D16}" srcOrd="1" destOrd="0" parTransId="{F57D2C64-82A7-409C-B929-8BD0DC45FEC4}" sibTransId="{EC11F705-7634-4123-B95A-D727B2175E42}"/>
    <dgm:cxn modelId="{FE59E7E6-34A5-40D1-9E25-522410475044}" type="presOf" srcId="{86A66E99-6C7C-480B-BE36-E1F1E603F8B4}" destId="{FE9AA3F9-A690-40DC-9E2A-916B14EAF05A}" srcOrd="0" destOrd="2" presId="urn:microsoft.com/office/officeart/2005/8/layout/hList1"/>
    <dgm:cxn modelId="{85EA0E58-7996-4345-ACCA-D4C0077987C4}" type="presOf" srcId="{883BAA83-A3DD-401E-A30D-76683E4F1C48}" destId="{97B08889-59BC-4403-8178-52ECC88581B3}" srcOrd="0" destOrd="0" presId="urn:microsoft.com/office/officeart/2005/8/layout/hList1"/>
    <dgm:cxn modelId="{F14CB663-E329-4E19-AC17-D886143BC0DB}" srcId="{513FDC0B-E494-4F84-AA29-2C6C51013D16}" destId="{84EEC753-482A-477D-AE24-3F0731FD69E2}" srcOrd="1" destOrd="0" parTransId="{76A255CE-9E83-4D85-B70C-9DD6A333A8CA}" sibTransId="{BF85149C-BBAB-4C25-8E3C-9065E86CA542}"/>
    <dgm:cxn modelId="{8B90C9C5-D5A2-45EE-ABD0-5D56BFDBC606}" type="presOf" srcId="{84EEC753-482A-477D-AE24-3F0731FD69E2}" destId="{AB0C094B-A8D0-459E-BD52-BC4A95E1A764}" srcOrd="0" destOrd="1" presId="urn:microsoft.com/office/officeart/2005/8/layout/hList1"/>
    <dgm:cxn modelId="{F5D20417-B07E-40A6-88B2-80094B79C45B}" srcId="{883BAA83-A3DD-401E-A30D-76683E4F1C48}" destId="{F9ADC735-7A07-423E-91B3-3BB250D407A7}" srcOrd="3" destOrd="0" parTransId="{B88D9928-CB79-4693-A6FC-9967BCC0CA9D}" sibTransId="{F5ADA604-7B16-4D1E-A238-4A6A05825E0C}"/>
    <dgm:cxn modelId="{C211CBC1-04EA-45D6-889E-0AF00E2FA67A}" srcId="{883BAA83-A3DD-401E-A30D-76683E4F1C48}" destId="{86A66E99-6C7C-480B-BE36-E1F1E603F8B4}" srcOrd="2" destOrd="0" parTransId="{5D489CA7-C99B-4AF0-9F7C-D15C87C3A4E1}" sibTransId="{0C8536D6-957B-4745-8405-66297E1C3A41}"/>
    <dgm:cxn modelId="{49DD52CA-7DB3-4623-B47B-F99291004C55}" srcId="{513FDC0B-E494-4F84-AA29-2C6C51013D16}" destId="{69F01C97-9CCF-448F-8679-6D82E5E6C0E1}" srcOrd="2" destOrd="0" parTransId="{6E01F5B5-4FCE-4480-B822-7F199E7F91D9}" sibTransId="{3BB81678-5648-4EA0-BB7D-21C373A858C7}"/>
    <dgm:cxn modelId="{40BAC3DA-7D42-42BB-A416-D92A1FE9F201}" type="presOf" srcId="{7DDC94AB-4FBB-4851-96E1-609CA333CFE2}" destId="{AB0C094B-A8D0-459E-BD52-BC4A95E1A764}" srcOrd="0" destOrd="3" presId="urn:microsoft.com/office/officeart/2005/8/layout/hList1"/>
    <dgm:cxn modelId="{D81EBD03-1C7D-4947-B11A-E7506489B6AD}" type="presOf" srcId="{513FDC0B-E494-4F84-AA29-2C6C51013D16}" destId="{92AF3EA6-1180-4179-9629-4EE8CC5D2F37}" srcOrd="0" destOrd="0" presId="urn:microsoft.com/office/officeart/2005/8/layout/hList1"/>
    <dgm:cxn modelId="{798BD3F3-5AED-4E50-8082-B5848413F849}" type="presOf" srcId="{446E5BAD-462A-4116-A0CC-DB35002DC5FD}" destId="{FE9AA3F9-A690-40DC-9E2A-916B14EAF05A}" srcOrd="0" destOrd="0" presId="urn:microsoft.com/office/officeart/2005/8/layout/hList1"/>
    <dgm:cxn modelId="{66756E97-5A93-49E6-80CB-A76E5A73C2A6}" type="presOf" srcId="{F9ADC735-7A07-423E-91B3-3BB250D407A7}" destId="{FE9AA3F9-A690-40DC-9E2A-916B14EAF05A}" srcOrd="0" destOrd="3" presId="urn:microsoft.com/office/officeart/2005/8/layout/hList1"/>
    <dgm:cxn modelId="{1533D43C-38E8-46A6-A44C-AD33FAC3035A}" type="presOf" srcId="{5B0A0B16-4957-492C-B817-FB6653A09BBB}" destId="{AB0C094B-A8D0-459E-BD52-BC4A95E1A764}" srcOrd="0" destOrd="0" presId="urn:microsoft.com/office/officeart/2005/8/layout/hList1"/>
    <dgm:cxn modelId="{94CE106E-8C30-45EC-AA5D-7D18929D90A4}" srcId="{59DA76C3-787A-483E-958D-01EDFDD091C0}" destId="{883BAA83-A3DD-401E-A30D-76683E4F1C48}" srcOrd="0" destOrd="0" parTransId="{9EE2A0D9-8A50-4C3A-898E-A4291A7F5A36}" sibTransId="{9B81D210-8D0B-4CA7-8E0E-59EEFB1411C3}"/>
    <dgm:cxn modelId="{79A8D9A0-299A-4846-8964-78AE6D041DFB}" srcId="{513FDC0B-E494-4F84-AA29-2C6C51013D16}" destId="{55A2B529-1CAF-4349-9637-D5E53378BD22}" srcOrd="4" destOrd="0" parTransId="{3FBFE8E3-BCC3-477D-813F-ACF45C5713FE}" sibTransId="{902726A1-704B-4012-A37B-0E4463579F0A}"/>
    <dgm:cxn modelId="{99BBF15C-B4BB-406E-BDD2-EC12D406970D}" type="presOf" srcId="{59DA76C3-787A-483E-958D-01EDFDD091C0}" destId="{C9ADDB55-409E-4C65-B7A6-BF4F098052F2}" srcOrd="0" destOrd="0" presId="urn:microsoft.com/office/officeart/2005/8/layout/hList1"/>
    <dgm:cxn modelId="{3703AFB3-E1B0-4D87-AADA-667ED18969C8}" srcId="{513FDC0B-E494-4F84-AA29-2C6C51013D16}" destId="{5B0A0B16-4957-492C-B817-FB6653A09BBB}" srcOrd="0" destOrd="0" parTransId="{E38B8080-6056-4C58-9308-09A29D00807D}" sibTransId="{90DA146E-4C1C-40DE-B024-BC06ECD450AF}"/>
    <dgm:cxn modelId="{B650657F-8E18-4CBA-8DFF-0D64227A799E}" type="presOf" srcId="{1B71D07B-2253-42B4-B624-A1ABB63C57D7}" destId="{FE9AA3F9-A690-40DC-9E2A-916B14EAF05A}" srcOrd="0" destOrd="1" presId="urn:microsoft.com/office/officeart/2005/8/layout/hList1"/>
    <dgm:cxn modelId="{10144D2D-759B-4F62-B3E2-113A4FFEF636}" type="presOf" srcId="{55A2B529-1CAF-4349-9637-D5E53378BD22}" destId="{AB0C094B-A8D0-459E-BD52-BC4A95E1A764}" srcOrd="0" destOrd="4" presId="urn:microsoft.com/office/officeart/2005/8/layout/hList1"/>
    <dgm:cxn modelId="{5DDA6C92-B635-4C12-AE2E-4AE8A70859D2}" srcId="{883BAA83-A3DD-401E-A30D-76683E4F1C48}" destId="{446E5BAD-462A-4116-A0CC-DB35002DC5FD}" srcOrd="0" destOrd="0" parTransId="{CF332553-8A8A-4CCD-91E3-2EB5797A7D5F}" sibTransId="{8A1A2D3C-980F-4B31-9FBA-0A7D64A0D14C}"/>
    <dgm:cxn modelId="{FBC4E275-52FD-406E-8A62-A889CDFD234F}" srcId="{513FDC0B-E494-4F84-AA29-2C6C51013D16}" destId="{7DDC94AB-4FBB-4851-96E1-609CA333CFE2}" srcOrd="3" destOrd="0" parTransId="{D87335DD-9E2B-460A-98DE-C657BB000B35}" sibTransId="{14A6D4B4-2468-416A-BE51-C55D37A481E4}"/>
    <dgm:cxn modelId="{B425365C-FF4B-4532-AC05-1F2621605043}" type="presParOf" srcId="{C9ADDB55-409E-4C65-B7A6-BF4F098052F2}" destId="{4CA70772-94D4-4FD6-A170-BE76045A29FA}" srcOrd="0" destOrd="0" presId="urn:microsoft.com/office/officeart/2005/8/layout/hList1"/>
    <dgm:cxn modelId="{708D71C8-B9E7-4CEC-90C4-A6A457EB61B7}" type="presParOf" srcId="{4CA70772-94D4-4FD6-A170-BE76045A29FA}" destId="{97B08889-59BC-4403-8178-52ECC88581B3}" srcOrd="0" destOrd="0" presId="urn:microsoft.com/office/officeart/2005/8/layout/hList1"/>
    <dgm:cxn modelId="{021FD101-3767-41CF-A98B-C0742669F27B}" type="presParOf" srcId="{4CA70772-94D4-4FD6-A170-BE76045A29FA}" destId="{FE9AA3F9-A690-40DC-9E2A-916B14EAF05A}" srcOrd="1" destOrd="0" presId="urn:microsoft.com/office/officeart/2005/8/layout/hList1"/>
    <dgm:cxn modelId="{8B83E3D6-4974-4E74-87B5-EF01DE48FAFE}" type="presParOf" srcId="{C9ADDB55-409E-4C65-B7A6-BF4F098052F2}" destId="{8EB30F83-5182-422F-BE68-3C950D03D43F}" srcOrd="1" destOrd="0" presId="urn:microsoft.com/office/officeart/2005/8/layout/hList1"/>
    <dgm:cxn modelId="{BDA52432-8AE3-4206-9B25-345F40D49ABA}" type="presParOf" srcId="{C9ADDB55-409E-4C65-B7A6-BF4F098052F2}" destId="{9D97ABF6-F528-4837-8826-9CF7F620B585}" srcOrd="2" destOrd="0" presId="urn:microsoft.com/office/officeart/2005/8/layout/hList1"/>
    <dgm:cxn modelId="{3B1E51BD-F037-4AA4-9410-D3F9FA0AD188}" type="presParOf" srcId="{9D97ABF6-F528-4837-8826-9CF7F620B585}" destId="{92AF3EA6-1180-4179-9629-4EE8CC5D2F37}" srcOrd="0" destOrd="0" presId="urn:microsoft.com/office/officeart/2005/8/layout/hList1"/>
    <dgm:cxn modelId="{0941EB54-9CEC-4D26-B674-D4815F89899E}" type="presParOf" srcId="{9D97ABF6-F528-4837-8826-9CF7F620B585}" destId="{AB0C094B-A8D0-459E-BD52-BC4A95E1A7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4CD0A-5C6E-40AF-ACD2-34C27DC0B613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726AC7-9293-43CD-BBE4-00D7E02B90EA}">
      <dgm:prSet phldrT="[Text]"/>
      <dgm:spPr/>
      <dgm:t>
        <a:bodyPr/>
        <a:lstStyle/>
        <a:p>
          <a:r>
            <a:rPr lang="en-US" dirty="0" smtClean="0"/>
            <a:t>Complete Metric Bank</a:t>
          </a:r>
          <a:endParaRPr lang="en-US" dirty="0"/>
        </a:p>
      </dgm:t>
    </dgm:pt>
    <dgm:pt modelId="{71722918-A69B-4022-91AB-62D77B6B694A}" type="parTrans" cxnId="{271900AE-1C08-4643-8DC5-8FFAC8343816}">
      <dgm:prSet/>
      <dgm:spPr/>
      <dgm:t>
        <a:bodyPr/>
        <a:lstStyle/>
        <a:p>
          <a:endParaRPr lang="en-US"/>
        </a:p>
      </dgm:t>
    </dgm:pt>
    <dgm:pt modelId="{38602E9C-2472-42A2-8338-DF3656E5DB37}" type="sibTrans" cxnId="{271900AE-1C08-4643-8DC5-8FFAC8343816}">
      <dgm:prSet/>
      <dgm:spPr/>
      <dgm:t>
        <a:bodyPr/>
        <a:lstStyle/>
        <a:p>
          <a:endParaRPr lang="en-US"/>
        </a:p>
      </dgm:t>
    </dgm:pt>
    <dgm:pt modelId="{F3015869-E918-4CE3-B30B-18C7908ECB3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b="1" dirty="0" smtClean="0"/>
            <a:t>Relevant Metrics for SG Project</a:t>
          </a:r>
          <a:endParaRPr lang="en-US" sz="1400" b="1" dirty="0"/>
        </a:p>
      </dgm:t>
    </dgm:pt>
    <dgm:pt modelId="{823E73E5-E954-449A-9495-CF19D4CC07E6}" type="sibTrans" cxnId="{2362A93A-9827-40CD-AE04-CA09AAFFD4AF}">
      <dgm:prSet/>
      <dgm:spPr/>
      <dgm:t>
        <a:bodyPr/>
        <a:lstStyle/>
        <a:p>
          <a:endParaRPr lang="en-US"/>
        </a:p>
      </dgm:t>
    </dgm:pt>
    <dgm:pt modelId="{F07BBE98-9A2F-451F-9E41-7DCCD9A12AEA}" type="parTrans" cxnId="{2362A93A-9827-40CD-AE04-CA09AAFFD4AF}">
      <dgm:prSet/>
      <dgm:spPr/>
      <dgm:t>
        <a:bodyPr/>
        <a:lstStyle/>
        <a:p>
          <a:endParaRPr lang="en-US"/>
        </a:p>
      </dgm:t>
    </dgm:pt>
    <dgm:pt modelId="{E4DCFE4E-FCB6-43E3-8150-2C99A28EF678}" type="pres">
      <dgm:prSet presAssocID="{BE54CD0A-5C6E-40AF-ACD2-34C27DC0B61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16D43A-42C0-466B-81E5-410408265288}" type="pres">
      <dgm:prSet presAssocID="{BE54CD0A-5C6E-40AF-ACD2-34C27DC0B613}" presName="ellipse" presStyleLbl="trBgShp" presStyleIdx="0" presStyleCnt="1"/>
      <dgm:spPr/>
    </dgm:pt>
    <dgm:pt modelId="{A4E12BA2-4147-4419-895B-EE80212B560B}" type="pres">
      <dgm:prSet presAssocID="{BE54CD0A-5C6E-40AF-ACD2-34C27DC0B613}" presName="arrow1" presStyleLbl="fgShp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C767C5D3-D31C-411B-A9E3-E649109A8B00}" type="pres">
      <dgm:prSet presAssocID="{BE54CD0A-5C6E-40AF-ACD2-34C27DC0B613}" presName="rectangle" presStyleLbl="revTx" presStyleIdx="0" presStyleCnt="1" custLinFactNeighborY="13482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n-US"/>
        </a:p>
      </dgm:t>
    </dgm:pt>
    <dgm:pt modelId="{11E8B94B-66B7-406B-BB22-87142BF56937}" type="pres">
      <dgm:prSet presAssocID="{F3015869-E918-4CE3-B30B-18C7908ECB39}" presName="item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F3178-2759-49D8-B4B3-9D8F4CF1279A}" type="pres">
      <dgm:prSet presAssocID="{BE54CD0A-5C6E-40AF-ACD2-34C27DC0B613}" presName="funnel" presStyleLbl="trAlignAcc1" presStyleIdx="0" presStyleCnt="1" custLinFactNeighborX="-1429" custLinFactNeighborY="223"/>
      <dgm:spPr/>
    </dgm:pt>
  </dgm:ptLst>
  <dgm:cxnLst>
    <dgm:cxn modelId="{2362A93A-9827-40CD-AE04-CA09AAFFD4AF}" srcId="{BE54CD0A-5C6E-40AF-ACD2-34C27DC0B613}" destId="{F3015869-E918-4CE3-B30B-18C7908ECB39}" srcOrd="1" destOrd="0" parTransId="{F07BBE98-9A2F-451F-9E41-7DCCD9A12AEA}" sibTransId="{823E73E5-E954-449A-9495-CF19D4CC07E6}"/>
    <dgm:cxn modelId="{3C1D10A6-825E-4C4E-9C04-CAE3CD7CD978}" type="presOf" srcId="{BE54CD0A-5C6E-40AF-ACD2-34C27DC0B613}" destId="{E4DCFE4E-FCB6-43E3-8150-2C99A28EF678}" srcOrd="0" destOrd="0" presId="urn:microsoft.com/office/officeart/2005/8/layout/funnel1"/>
    <dgm:cxn modelId="{271900AE-1C08-4643-8DC5-8FFAC8343816}" srcId="{BE54CD0A-5C6E-40AF-ACD2-34C27DC0B613}" destId="{38726AC7-9293-43CD-BBE4-00D7E02B90EA}" srcOrd="0" destOrd="0" parTransId="{71722918-A69B-4022-91AB-62D77B6B694A}" sibTransId="{38602E9C-2472-42A2-8338-DF3656E5DB37}"/>
    <dgm:cxn modelId="{55A659FE-341A-4DFB-B6F8-A61E5B69A922}" type="presOf" srcId="{38726AC7-9293-43CD-BBE4-00D7E02B90EA}" destId="{11E8B94B-66B7-406B-BB22-87142BF56937}" srcOrd="0" destOrd="0" presId="urn:microsoft.com/office/officeart/2005/8/layout/funnel1"/>
    <dgm:cxn modelId="{D802A8C2-3C1C-4831-87BB-FA0F2344A746}" type="presOf" srcId="{F3015869-E918-4CE3-B30B-18C7908ECB39}" destId="{C767C5D3-D31C-411B-A9E3-E649109A8B00}" srcOrd="0" destOrd="0" presId="urn:microsoft.com/office/officeart/2005/8/layout/funnel1"/>
    <dgm:cxn modelId="{B0D8DDEC-0062-4FC0-9503-B3D562EED49B}" type="presParOf" srcId="{E4DCFE4E-FCB6-43E3-8150-2C99A28EF678}" destId="{C616D43A-42C0-466B-81E5-410408265288}" srcOrd="0" destOrd="0" presId="urn:microsoft.com/office/officeart/2005/8/layout/funnel1"/>
    <dgm:cxn modelId="{8331801C-D3BB-479A-9846-142F9113F568}" type="presParOf" srcId="{E4DCFE4E-FCB6-43E3-8150-2C99A28EF678}" destId="{A4E12BA2-4147-4419-895B-EE80212B560B}" srcOrd="1" destOrd="0" presId="urn:microsoft.com/office/officeart/2005/8/layout/funnel1"/>
    <dgm:cxn modelId="{0F6D90F6-119D-4C9C-A11D-651289F50074}" type="presParOf" srcId="{E4DCFE4E-FCB6-43E3-8150-2C99A28EF678}" destId="{C767C5D3-D31C-411B-A9E3-E649109A8B00}" srcOrd="2" destOrd="0" presId="urn:microsoft.com/office/officeart/2005/8/layout/funnel1"/>
    <dgm:cxn modelId="{A8237900-0ADE-48EC-BEAD-6D1D933F318F}" type="presParOf" srcId="{E4DCFE4E-FCB6-43E3-8150-2C99A28EF678}" destId="{11E8B94B-66B7-406B-BB22-87142BF56937}" srcOrd="3" destOrd="0" presId="urn:microsoft.com/office/officeart/2005/8/layout/funnel1"/>
    <dgm:cxn modelId="{379FD8DC-B43E-4A2D-AE41-9F570A3094D5}" type="presParOf" srcId="{E4DCFE4E-FCB6-43E3-8150-2C99A28EF678}" destId="{84BF3178-2759-49D8-B4B3-9D8F4CF1279A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370AEA-8E13-4D3E-AC3F-075396D6070C}">
      <dsp:nvSpPr>
        <dsp:cNvPr id="0" name=""/>
        <dsp:cNvSpPr/>
      </dsp:nvSpPr>
      <dsp:spPr>
        <a:xfrm rot="5400000">
          <a:off x="-184875" y="188045"/>
          <a:ext cx="1232505" cy="862754"/>
        </a:xfrm>
        <a:prstGeom prst="chevron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Characterize the Project</a:t>
          </a:r>
          <a:endParaRPr lang="en-US" sz="1200" kern="1200" dirty="0"/>
        </a:p>
      </dsp:txBody>
      <dsp:txXfrm rot="5400000">
        <a:off x="-184875" y="188045"/>
        <a:ext cx="1232505" cy="862754"/>
      </dsp:txXfrm>
    </dsp:sp>
    <dsp:sp modelId="{B241DE95-D22F-4BCA-A362-42470D7C52C6}">
      <dsp:nvSpPr>
        <dsp:cNvPr id="0" name=""/>
        <dsp:cNvSpPr/>
      </dsp:nvSpPr>
      <dsp:spPr>
        <a:xfrm rot="5400000">
          <a:off x="4298012" y="-3432088"/>
          <a:ext cx="801128" cy="7671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The SGCT characterizes smart grid (SG) projects by identifying the technology that will be installed and identifying what that technology will  be do.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4298012" y="-3432088"/>
        <a:ext cx="801128" cy="7671645"/>
      </dsp:txXfrm>
    </dsp:sp>
    <dsp:sp modelId="{93761ED3-DAE7-4CE3-A2C5-456DCD5C27E6}">
      <dsp:nvSpPr>
        <dsp:cNvPr id="0" name=""/>
        <dsp:cNvSpPr/>
      </dsp:nvSpPr>
      <dsp:spPr>
        <a:xfrm rot="5400000">
          <a:off x="-184875" y="1273697"/>
          <a:ext cx="1232505" cy="862754"/>
        </a:xfrm>
        <a:prstGeom prst="chevron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Identify Benefits</a:t>
          </a:r>
          <a:endParaRPr lang="en-US" sz="1200" kern="1200" dirty="0"/>
        </a:p>
      </dsp:txBody>
      <dsp:txXfrm rot="5400000">
        <a:off x="-184875" y="1273697"/>
        <a:ext cx="1232505" cy="862754"/>
      </dsp:txXfrm>
    </dsp:sp>
    <dsp:sp modelId="{1B6BD5EE-8AE5-4ABF-8711-049C6E6BAAC4}">
      <dsp:nvSpPr>
        <dsp:cNvPr id="0" name=""/>
        <dsp:cNvSpPr/>
      </dsp:nvSpPr>
      <dsp:spPr>
        <a:xfrm rot="5400000">
          <a:off x="4298012" y="-2346437"/>
          <a:ext cx="801128" cy="7671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Based on this characterization the SGCT identifies the economic, reliability, environmental and security benefits the SG project will yield.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4298012" y="-2346437"/>
        <a:ext cx="801128" cy="7671645"/>
      </dsp:txXfrm>
    </dsp:sp>
    <dsp:sp modelId="{2D0FB6A9-B7F2-4D6D-BA06-4C3AC0805C7B}">
      <dsp:nvSpPr>
        <dsp:cNvPr id="0" name=""/>
        <dsp:cNvSpPr/>
      </dsp:nvSpPr>
      <dsp:spPr>
        <a:xfrm rot="5400000">
          <a:off x="-184875" y="2359348"/>
          <a:ext cx="1232505" cy="862754"/>
        </a:xfrm>
        <a:prstGeom prst="chevron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Guide Data Entry</a:t>
          </a:r>
          <a:endParaRPr lang="en-US" sz="1200" kern="1200" dirty="0"/>
        </a:p>
      </dsp:txBody>
      <dsp:txXfrm rot="5400000">
        <a:off x="-184875" y="2359348"/>
        <a:ext cx="1232505" cy="862754"/>
      </dsp:txXfrm>
    </dsp:sp>
    <dsp:sp modelId="{4A0FF75B-3D72-4EEF-9F1D-F4A511E9AD71}">
      <dsp:nvSpPr>
        <dsp:cNvPr id="0" name=""/>
        <dsp:cNvSpPr/>
      </dsp:nvSpPr>
      <dsp:spPr>
        <a:xfrm rot="5400000">
          <a:off x="4298012" y="-1260785"/>
          <a:ext cx="801128" cy="7671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Guides the user to enter data which is used to calculate the monetary value of benefits. 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4298012" y="-1260785"/>
        <a:ext cx="801128" cy="7671645"/>
      </dsp:txXfrm>
    </dsp:sp>
    <dsp:sp modelId="{E728DF1B-1101-4D78-BAA8-8DA202AF2F55}">
      <dsp:nvSpPr>
        <dsp:cNvPr id="0" name=""/>
        <dsp:cNvSpPr/>
      </dsp:nvSpPr>
      <dsp:spPr>
        <a:xfrm rot="5400000">
          <a:off x="-184875" y="3444999"/>
          <a:ext cx="1232505" cy="862754"/>
        </a:xfrm>
        <a:prstGeom prst="chevron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Prepare and Present Results</a:t>
          </a:r>
          <a:endParaRPr lang="en-US" sz="1200" kern="1200" dirty="0"/>
        </a:p>
      </dsp:txBody>
      <dsp:txXfrm rot="5400000">
        <a:off x="-184875" y="3444999"/>
        <a:ext cx="1232505" cy="862754"/>
      </dsp:txXfrm>
    </dsp:sp>
    <dsp:sp modelId="{884389CA-3524-46B3-80C5-550568AE8DFA}">
      <dsp:nvSpPr>
        <dsp:cNvPr id="0" name=""/>
        <dsp:cNvSpPr/>
      </dsp:nvSpPr>
      <dsp:spPr>
        <a:xfrm rot="5400000">
          <a:off x="4297802" y="-174923"/>
          <a:ext cx="801550" cy="7671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Prepares graphs and tables that summarize the costs and benefits of the project to help illustrate the project’s overall value.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4297802" y="-174923"/>
        <a:ext cx="801550" cy="76716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B08889-59BC-4403-8178-52ECC88581B3}">
      <dsp:nvSpPr>
        <dsp:cNvPr id="0" name=""/>
        <dsp:cNvSpPr/>
      </dsp:nvSpPr>
      <dsp:spPr>
        <a:xfrm>
          <a:off x="37" y="6277"/>
          <a:ext cx="3553294" cy="8928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the SGCT does</a:t>
          </a:r>
          <a:endParaRPr lang="en-US" sz="1800" kern="1200" dirty="0"/>
        </a:p>
      </dsp:txBody>
      <dsp:txXfrm>
        <a:off x="37" y="6277"/>
        <a:ext cx="3553294" cy="892800"/>
      </dsp:txXfrm>
    </dsp:sp>
    <dsp:sp modelId="{FE9AA3F9-A690-40DC-9E2A-916B14EAF05A}">
      <dsp:nvSpPr>
        <dsp:cNvPr id="0" name=""/>
        <dsp:cNvSpPr/>
      </dsp:nvSpPr>
      <dsp:spPr>
        <a:xfrm>
          <a:off x="37" y="899077"/>
          <a:ext cx="3553294" cy="263794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Analyzes a project that has been implemented and is operational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Inputs are measured data and reflect actual performance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Translates inputs into monetary benefits and projects results forward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Results represent actual project value.</a:t>
          </a:r>
          <a:endParaRPr lang="en-US" sz="1800" kern="1200" dirty="0"/>
        </a:p>
      </dsp:txBody>
      <dsp:txXfrm>
        <a:off x="37" y="899077"/>
        <a:ext cx="3553294" cy="2637945"/>
      </dsp:txXfrm>
    </dsp:sp>
    <dsp:sp modelId="{92AF3EA6-1180-4179-9629-4EE8CC5D2F37}">
      <dsp:nvSpPr>
        <dsp:cNvPr id="0" name=""/>
        <dsp:cNvSpPr/>
      </dsp:nvSpPr>
      <dsp:spPr>
        <a:xfrm>
          <a:off x="4050793" y="6277"/>
          <a:ext cx="3553294" cy="8928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the SGCT could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 used for </a:t>
          </a:r>
          <a:endParaRPr lang="en-US" sz="1800" kern="1200" dirty="0"/>
        </a:p>
      </dsp:txBody>
      <dsp:txXfrm>
        <a:off x="4050793" y="6277"/>
        <a:ext cx="3553294" cy="892800"/>
      </dsp:txXfrm>
    </dsp:sp>
    <dsp:sp modelId="{AB0C094B-A8D0-459E-BD52-BC4A95E1A764}">
      <dsp:nvSpPr>
        <dsp:cNvPr id="0" name=""/>
        <dsp:cNvSpPr/>
      </dsp:nvSpPr>
      <dsp:spPr>
        <a:xfrm>
          <a:off x="4050793" y="899077"/>
          <a:ext cx="3553294" cy="2637945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Quantify the benefits of the SG project or technology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Compare costs and benefits of a SG project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Identify the key drivers of realized benefits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Refine metrics data collection approaches for tracking benefits</a:t>
          </a:r>
        </a:p>
      </dsp:txBody>
      <dsp:txXfrm>
        <a:off x="4050793" y="899077"/>
        <a:ext cx="3553294" cy="26379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B08889-59BC-4403-8178-52ECC88581B3}">
      <dsp:nvSpPr>
        <dsp:cNvPr id="0" name=""/>
        <dsp:cNvSpPr/>
      </dsp:nvSpPr>
      <dsp:spPr>
        <a:xfrm>
          <a:off x="3992" y="-93871"/>
          <a:ext cx="3549824" cy="7664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the SGCT does</a:t>
          </a:r>
          <a:endParaRPr lang="en-US" sz="1800" kern="1200" dirty="0"/>
        </a:p>
      </dsp:txBody>
      <dsp:txXfrm>
        <a:off x="3992" y="-93871"/>
        <a:ext cx="3549824" cy="766442"/>
      </dsp:txXfrm>
    </dsp:sp>
    <dsp:sp modelId="{FE9AA3F9-A690-40DC-9E2A-916B14EAF05A}">
      <dsp:nvSpPr>
        <dsp:cNvPr id="0" name=""/>
        <dsp:cNvSpPr/>
      </dsp:nvSpPr>
      <dsp:spPr>
        <a:xfrm>
          <a:off x="3992" y="672571"/>
          <a:ext cx="3549824" cy="2964599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Analyzes a planned or hypothetical project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Utilizes key assumptions for  expected project impacts and performance.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Estimates the monetary benefits that come from expected impacts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Presents an expected value of the project benefits</a:t>
          </a:r>
        </a:p>
      </dsp:txBody>
      <dsp:txXfrm>
        <a:off x="3992" y="672571"/>
        <a:ext cx="3549824" cy="2964599"/>
      </dsp:txXfrm>
    </dsp:sp>
    <dsp:sp modelId="{92AF3EA6-1180-4179-9629-4EE8CC5D2F37}">
      <dsp:nvSpPr>
        <dsp:cNvPr id="0" name=""/>
        <dsp:cNvSpPr/>
      </dsp:nvSpPr>
      <dsp:spPr>
        <a:xfrm>
          <a:off x="4050307" y="-93871"/>
          <a:ext cx="3549824" cy="76644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the SGCT could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 used for </a:t>
          </a:r>
          <a:endParaRPr lang="en-US" sz="1800" kern="1200" dirty="0"/>
        </a:p>
      </dsp:txBody>
      <dsp:txXfrm>
        <a:off x="4050307" y="-93871"/>
        <a:ext cx="3549824" cy="766442"/>
      </dsp:txXfrm>
    </dsp:sp>
    <dsp:sp modelId="{AB0C094B-A8D0-459E-BD52-BC4A95E1A764}">
      <dsp:nvSpPr>
        <dsp:cNvPr id="0" name=""/>
        <dsp:cNvSpPr/>
      </dsp:nvSpPr>
      <dsp:spPr>
        <a:xfrm>
          <a:off x="4050307" y="672571"/>
          <a:ext cx="3549824" cy="2964599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Identify key benefits of a potential project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Support business case development for future projects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 metrics data collection approaches for tracking benefits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Compare the benefits of the SG project under different scenarios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Guide future investment in smart grid technology</a:t>
          </a:r>
        </a:p>
      </dsp:txBody>
      <dsp:txXfrm>
        <a:off x="4050307" y="672571"/>
        <a:ext cx="3549824" cy="2964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9D401-0C74-4228-B1B3-0B700AF866A8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C48E9-A434-4192-A340-BDA1A4444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692A-D9B4-422B-83AF-73CD1DB16F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692A-D9B4-422B-83AF-73CD1DB16F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692A-D9B4-422B-83AF-73CD1DB16F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692A-D9B4-422B-83AF-73CD1DB16F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692A-D9B4-422B-83AF-73CD1DB16F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692A-D9B4-422B-83AF-73CD1DB16F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CC57-B20E-4C02-B34C-579FAE58E92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coveryAct SmartGrid_program templat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6" y="0"/>
            <a:ext cx="9140307" cy="6858000"/>
          </a:xfrm>
          <a:prstGeom prst="rect">
            <a:avLst/>
          </a:prstGeom>
        </p:spPr>
      </p:pic>
      <p:pic>
        <p:nvPicPr>
          <p:cNvPr id="11" name="Picture 10" descr="smartgrid-recact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72" y="5943600"/>
            <a:ext cx="3314700" cy="602673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2362200"/>
            <a:ext cx="7086600" cy="1524000"/>
          </a:xfrm>
          <a:prstGeom prst="rect">
            <a:avLst/>
          </a:prstGeom>
        </p:spPr>
        <p:txBody>
          <a:bodyPr anchor="b"/>
          <a:lstStyle>
            <a:lvl1pPr marL="0" indent="0">
              <a:defRPr sz="44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Presentation Title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3886200"/>
            <a:ext cx="6324600" cy="533400"/>
          </a:xfrm>
          <a:prstGeom prst="rect">
            <a:avLst/>
          </a:prstGeom>
        </p:spPr>
        <p:txBody>
          <a:bodyPr/>
          <a:lstStyle>
            <a:lvl1pPr marL="0" indent="0">
              <a:defRPr sz="1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Presentation Subtitle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1066800"/>
            <a:ext cx="1752600" cy="533400"/>
          </a:xfrm>
          <a:prstGeom prst="rect">
            <a:avLst/>
          </a:prstGeom>
        </p:spPr>
        <p:txBody>
          <a:bodyPr/>
          <a:lstStyle>
            <a:lvl1pPr>
              <a:defRPr sz="22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MM.DD.YYYY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umb Trail, Tag Lin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304800" y="685800"/>
            <a:ext cx="8507104" cy="228600"/>
          </a:xfrm>
          <a:prstGeom prst="rect">
            <a:avLst/>
          </a:prstGeom>
        </p:spPr>
        <p:txBody>
          <a:bodyPr anchor="ctr"/>
          <a:lstStyle>
            <a:lvl1pPr>
              <a:defRPr lang="en-US" sz="1200" b="0" i="0" kern="1200" dirty="0" smtClean="0">
                <a:solidFill>
                  <a:schemeClr val="accent3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marL="285750" lvl="0" indent="-28575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Section » Subsection › Description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14400"/>
            <a:ext cx="8507104" cy="60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defRPr sz="2000" b="1" i="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tagline text. The tagline should be a complete sentence with a period.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marL="0" indent="0"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chemeClr val="tx1"/>
                </a:solidFill>
              </a:rPr>
              <a:pPr marL="0" indent="0"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chemeClr val="tx1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1676400"/>
            <a:ext cx="8534400" cy="4419600"/>
          </a:xfrm>
          <a:prstGeom prst="rect">
            <a:avLst/>
          </a:prstGeom>
          <a:ln w="12700">
            <a:noFill/>
          </a:ln>
        </p:spPr>
        <p:txBody>
          <a:bodyPr tIns="91440" bIns="91440"/>
          <a:lstStyle>
            <a:lvl1pPr marL="177800" indent="-177800">
              <a:lnSpc>
                <a:spcPct val="100000"/>
              </a:lnSpc>
              <a:buSzPct val="125000"/>
              <a:buFont typeface="Arial" pitchFamily="34" charset="0"/>
              <a:buChar char="•"/>
              <a:defRPr sz="1600" i="0">
                <a:solidFill>
                  <a:schemeClr val="tx1"/>
                </a:solidFill>
              </a:defRPr>
            </a:lvl1pPr>
            <a:lvl2pPr marL="341313" indent="-163513">
              <a:lnSpc>
                <a:spcPct val="100000"/>
              </a:lnSpc>
              <a:buFont typeface="Palatino Linotype" pitchFamily="18" charset="0"/>
              <a:buChar char="–"/>
              <a:defRPr sz="1600">
                <a:solidFill>
                  <a:schemeClr val="tx1"/>
                </a:solidFill>
              </a:defRPr>
            </a:lvl2pPr>
            <a:lvl3pPr marL="519113" indent="-177800">
              <a:lnSpc>
                <a:spcPct val="100000"/>
              </a:lnSpc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3pPr>
            <a:lvl4pPr marL="682625" indent="-163513">
              <a:lnSpc>
                <a:spcPct val="100000"/>
              </a:lnSpc>
              <a:buFont typeface="Palatino Linotype" pitchFamily="18" charset="0"/>
              <a:buChar char="›"/>
              <a:defRPr sz="1600" i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umb Trail &amp; Tag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304800" y="685800"/>
            <a:ext cx="8507104" cy="228600"/>
          </a:xfrm>
          <a:prstGeom prst="rect">
            <a:avLst/>
          </a:prstGeom>
        </p:spPr>
        <p:txBody>
          <a:bodyPr anchor="ctr"/>
          <a:lstStyle>
            <a:lvl1pPr>
              <a:defRPr lang="en-US" sz="1200" b="0" i="0" kern="1200" dirty="0" smtClean="0">
                <a:solidFill>
                  <a:schemeClr val="accent3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marL="285750" lvl="0" indent="-28575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Section » Subsection › Description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914400"/>
            <a:ext cx="8507104" cy="60960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defRPr sz="2000" b="1" i="0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enter tagline text. The tagline should be a complete sentence with a period.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marL="0" indent="0"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chemeClr val="tx1"/>
                </a:solidFill>
              </a:rPr>
              <a:pPr marL="0" indent="0"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umb Trai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304800" y="685800"/>
            <a:ext cx="8507104" cy="228600"/>
          </a:xfrm>
          <a:prstGeom prst="rect">
            <a:avLst/>
          </a:prstGeom>
        </p:spPr>
        <p:txBody>
          <a:bodyPr anchor="ctr"/>
          <a:lstStyle>
            <a:lvl1pPr>
              <a:defRPr lang="en-US" sz="1200" b="0" i="0" kern="1200" dirty="0" smtClean="0">
                <a:solidFill>
                  <a:schemeClr val="accent3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marL="285750" lvl="0" indent="-285750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Section » Subsection › Description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5850" y="6534150"/>
            <a:ext cx="526473" cy="233548"/>
          </a:xfrm>
          <a:prstGeom prst="rect">
            <a:avLst/>
          </a:prstGeom>
          <a:noFill/>
        </p:spPr>
        <p:txBody>
          <a:bodyPr wrap="square" tIns="91440" bIns="91440" rtlCol="0" anchor="ctr">
            <a:noAutofit/>
          </a:bodyPr>
          <a:lstStyle/>
          <a:p>
            <a:pPr marL="0" indent="0">
              <a:buFont typeface="Arial" pitchFamily="34" charset="0"/>
              <a:buNone/>
            </a:pPr>
            <a:fld id="{1753A05B-CB96-436E-B277-DFD293FE756D}" type="slidenum">
              <a:rPr lang="en-US" sz="1100" smtClean="0">
                <a:solidFill>
                  <a:schemeClr val="tx1"/>
                </a:solidFill>
              </a:rPr>
              <a:pPr marL="0" indent="0">
                <a:buFont typeface="Arial" pitchFamily="34" charset="0"/>
                <a:buNone/>
              </a:pPr>
              <a:t>‹#›</a:t>
            </a:fld>
            <a:endParaRPr lang="en-US" sz="1100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330337" y="6444344"/>
            <a:ext cx="457200" cy="304800"/>
          </a:xfrm>
          <a:prstGeom prst="rect">
            <a:avLst/>
          </a:prstGeom>
          <a:noFill/>
        </p:spPr>
        <p:txBody>
          <a:bodyPr wrap="square" tIns="91440" bIns="91440" rtlCol="0">
            <a:noAutofit/>
          </a:bodyPr>
          <a:lstStyle/>
          <a:p>
            <a:pPr marL="231775" marR="0" indent="-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ecoveryAct SmartGrid_program template3.jpg"/>
          <p:cNvPicPr>
            <a:picLocks noChangeAspect="1"/>
          </p:cNvPicPr>
          <p:nvPr/>
        </p:nvPicPr>
        <p:blipFill>
          <a:blip r:embed="rId2" cstate="print"/>
          <a:srcRect l="24877" t="2490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smartgrid-recact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772" y="5943600"/>
            <a:ext cx="3314700" cy="602673"/>
          </a:xfrm>
          <a:prstGeom prst="rect">
            <a:avLst/>
          </a:prstGeom>
        </p:spPr>
      </p:pic>
      <p:pic>
        <p:nvPicPr>
          <p:cNvPr id="14" name="Picture 13" descr="RecoveryAct SmartGrid_program template3.jpg"/>
          <p:cNvPicPr>
            <a:picLocks noChangeAspect="1"/>
          </p:cNvPicPr>
          <p:nvPr/>
        </p:nvPicPr>
        <p:blipFill>
          <a:blip r:embed="rId2" cstate="print"/>
          <a:srcRect b="86667"/>
          <a:stretch>
            <a:fillRect/>
          </a:stretch>
        </p:blipFill>
        <p:spPr>
          <a:xfrm>
            <a:off x="3693" y="0"/>
            <a:ext cx="9140307" cy="914400"/>
          </a:xfrm>
          <a:prstGeom prst="rect">
            <a:avLst/>
          </a:prstGeom>
        </p:spPr>
      </p:pic>
      <p:pic>
        <p:nvPicPr>
          <p:cNvPr id="15" name="Picture 14" descr="RecoveryAct SmartGrid_program template3.jpg"/>
          <p:cNvPicPr>
            <a:picLocks noChangeAspect="1"/>
          </p:cNvPicPr>
          <p:nvPr/>
        </p:nvPicPr>
        <p:blipFill>
          <a:blip r:embed="rId2" cstate="print"/>
          <a:srcRect t="22639" b="75833"/>
          <a:stretch>
            <a:fillRect/>
          </a:stretch>
        </p:blipFill>
        <p:spPr>
          <a:xfrm>
            <a:off x="3693" y="885825"/>
            <a:ext cx="9140307" cy="104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4C1584-7E7C-429F-A92F-CD8723A1BF52}" type="datetimeFigureOut">
              <a:rPr lang="en-US" smtClean="0"/>
              <a:pPr/>
              <a:t>6/21/2011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7443D3-5350-4FD9-A4AA-06E297988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89" y="433388"/>
            <a:ext cx="7588250" cy="9175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889" y="433387"/>
            <a:ext cx="7588250" cy="917575"/>
          </a:xfrm>
          <a:prstGeom prst="rect">
            <a:avLst/>
          </a:prstGeom>
        </p:spPr>
        <p:txBody>
          <a:bodyPr/>
          <a:lstStyle>
            <a:lvl1pPr algn="l">
              <a:defRPr sz="2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457325"/>
            <a:ext cx="7604126" cy="4633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martgrid-recactlog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6316915"/>
            <a:ext cx="2137765" cy="388685"/>
          </a:xfrm>
          <a:prstGeom prst="rect">
            <a:avLst/>
          </a:prstGeom>
        </p:spPr>
      </p:pic>
      <p:pic>
        <p:nvPicPr>
          <p:cNvPr id="4" name="Picture 3" descr="RecoveryAct SmartGrid_programheader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775855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2819400" y="6524625"/>
            <a:ext cx="5867400" cy="228600"/>
          </a:xfrm>
          <a:prstGeom prst="rect">
            <a:avLst/>
          </a:prstGeom>
        </p:spPr>
        <p:txBody>
          <a:bodyPr anchor="t"/>
          <a:lstStyle>
            <a:lvl1pPr algn="r">
              <a:defRPr sz="1100" b="0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US Department of Energy Smart Grid Computational Tool (SGCT) Overview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marL="3175" algn="l" rtl="0" eaLnBrk="1" fontAlgn="base" hangingPunct="1">
        <a:spcBef>
          <a:spcPct val="0"/>
        </a:spcBef>
        <a:spcAft>
          <a:spcPct val="0"/>
        </a:spcAft>
        <a:defRPr sz="2000" b="1" baseline="0">
          <a:solidFill>
            <a:schemeClr val="tx1"/>
          </a:solidFill>
          <a:latin typeface="+mn-lt"/>
          <a:ea typeface="+mj-ea"/>
          <a:cs typeface="+mj-cs"/>
        </a:defRPr>
      </a:lvl1pPr>
      <a:lvl2pPr marL="31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2pPr>
      <a:lvl3pPr marL="31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3pPr>
      <a:lvl4pPr marL="31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4pPr>
      <a:lvl5pPr marL="31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5pPr>
      <a:lvl6pPr marL="4603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6pPr>
      <a:lvl7pPr marL="9175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7pPr>
      <a:lvl8pPr marL="13747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8pPr>
      <a:lvl9pPr marL="1831975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None/>
        <a:defRPr lang="en-US" sz="1000" i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413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None/>
        <a:defRPr sz="1600">
          <a:solidFill>
            <a:schemeClr val="tx1"/>
          </a:solidFill>
          <a:latin typeface="+mn-lt"/>
        </a:defRPr>
      </a:lvl2pPr>
      <a:lvl3pPr marL="847725" indent="-2174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90000"/>
        <a:buFont typeface="Wingdings" pitchFamily="2" charset="2"/>
        <a:buNone/>
        <a:defRPr sz="1600">
          <a:solidFill>
            <a:schemeClr val="tx1"/>
          </a:solidFill>
          <a:latin typeface="+mn-lt"/>
        </a:defRPr>
      </a:lvl3pPr>
      <a:lvl4pPr marL="1095375" indent="-24606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None/>
        <a:defRPr sz="1600">
          <a:solidFill>
            <a:schemeClr val="tx1"/>
          </a:solidFill>
          <a:latin typeface="+mn-lt"/>
        </a:defRPr>
      </a:lvl4pPr>
      <a:lvl5pPr marL="13239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None/>
        <a:defRPr sz="1600">
          <a:solidFill>
            <a:schemeClr val="tx1"/>
          </a:solidFill>
          <a:latin typeface="+mn-lt"/>
        </a:defRPr>
      </a:lvl5pPr>
      <a:lvl6pPr marL="17811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2383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6955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152775" indent="-227013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US Department of Energy Smart Grid Computational Tool (SGCT)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Note: View presentation in Slide Show mode for best 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06.14.2011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Characterization Module helps the user navigate the Asset-Function-Mechanism-Benefit Map.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162502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USER INPUT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8100" y="16002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USER INPUT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5900" y="16002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USER INPUT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17188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OUTPUT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 bwMode="auto">
          <a:xfrm>
            <a:off x="419100" y="5943600"/>
            <a:ext cx="800100" cy="3048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Narrow" pitchFamily="34" charset="0"/>
              </a:rPr>
              <a:t>BACK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2217420"/>
            <a:ext cx="6534150" cy="4107180"/>
          </a:xfrm>
          <a:prstGeom prst="rect">
            <a:avLst/>
          </a:prstGeom>
          <a:noFill/>
        </p:spPr>
      </p:pic>
      <p:sp>
        <p:nvSpPr>
          <p:cNvPr id="6" name="Isosceles Triangle 5"/>
          <p:cNvSpPr/>
          <p:nvPr/>
        </p:nvSpPr>
        <p:spPr bwMode="auto">
          <a:xfrm>
            <a:off x="1326843" y="2217420"/>
            <a:ext cx="1874551" cy="810628"/>
          </a:xfrm>
          <a:prstGeom prst="triangle">
            <a:avLst>
              <a:gd name="adj" fmla="val 50538"/>
            </a:avLst>
          </a:prstGeom>
          <a:solidFill>
            <a:schemeClr val="tx1">
              <a:alpha val="67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99617" y="3298257"/>
            <a:ext cx="1338965" cy="91871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Flowchart: Process 8"/>
          <p:cNvSpPr/>
          <p:nvPr/>
        </p:nvSpPr>
        <p:spPr bwMode="auto">
          <a:xfrm>
            <a:off x="5134964" y="3385995"/>
            <a:ext cx="1178289" cy="648502"/>
          </a:xfrm>
          <a:prstGeom prst="flowChartProcess">
            <a:avLst/>
          </a:prstGeom>
          <a:solidFill>
            <a:schemeClr val="tx1"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6769657" y="3375822"/>
            <a:ext cx="1017614" cy="756586"/>
          </a:xfrm>
          <a:prstGeom prst="flowChartAlternateProcess">
            <a:avLst/>
          </a:prstGeom>
          <a:solidFill>
            <a:schemeClr val="tx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>
            <a:off x="1316761" y="4034497"/>
            <a:ext cx="1874551" cy="810628"/>
          </a:xfrm>
          <a:prstGeom prst="triangle">
            <a:avLst>
              <a:gd name="adj" fmla="val 50538"/>
            </a:avLst>
          </a:prstGeom>
          <a:solidFill>
            <a:schemeClr val="tx1">
              <a:alpha val="67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71029" y="5348670"/>
            <a:ext cx="1267554" cy="903875"/>
          </a:xfrm>
          <a:prstGeom prst="ellipse">
            <a:avLst/>
          </a:prstGeom>
          <a:solidFill>
            <a:schemeClr val="tx1">
              <a:alpha val="67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 bwMode="auto">
          <a:xfrm>
            <a:off x="5206375" y="5503799"/>
            <a:ext cx="1178289" cy="648502"/>
          </a:xfrm>
          <a:prstGeom prst="flowChartProcess">
            <a:avLst/>
          </a:prstGeom>
          <a:solidFill>
            <a:schemeClr val="tx1"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6769657" y="4379094"/>
            <a:ext cx="1017614" cy="756586"/>
          </a:xfrm>
          <a:prstGeom prst="flowChartAlternateProcess">
            <a:avLst/>
          </a:prstGeom>
          <a:solidFill>
            <a:schemeClr val="tx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599617" y="2271462"/>
            <a:ext cx="1285407" cy="918711"/>
          </a:xfrm>
          <a:prstGeom prst="ellipse">
            <a:avLst/>
          </a:prstGeom>
          <a:solidFill>
            <a:schemeClr val="tx1">
              <a:alpha val="67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Flowchart: Process 22"/>
          <p:cNvSpPr/>
          <p:nvPr/>
        </p:nvSpPr>
        <p:spPr bwMode="auto">
          <a:xfrm>
            <a:off x="5134964" y="2379546"/>
            <a:ext cx="1178289" cy="648502"/>
          </a:xfrm>
          <a:prstGeom prst="flowChartProces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 bwMode="auto">
          <a:xfrm>
            <a:off x="6769657" y="2356022"/>
            <a:ext cx="1017614" cy="756586"/>
          </a:xfrm>
          <a:prstGeom prst="flowChartAlternateProcess">
            <a:avLst/>
          </a:prstGeom>
          <a:solidFill>
            <a:schemeClr val="tx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3086100" y="1257300"/>
            <a:ext cx="971550" cy="800100"/>
          </a:xfrm>
          <a:prstGeom prst="wedgeEllipseCallout">
            <a:avLst>
              <a:gd name="adj1" fmla="val 48187"/>
              <a:gd name="adj2" fmla="val 79755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dirty="0" smtClean="0"/>
              <a:t>Enables Functions A, C, and D</a:t>
            </a:r>
          </a:p>
        </p:txBody>
      </p:sp>
      <p:sp>
        <p:nvSpPr>
          <p:cNvPr id="28" name="Oval Callout 27"/>
          <p:cNvSpPr/>
          <p:nvPr/>
        </p:nvSpPr>
        <p:spPr bwMode="auto">
          <a:xfrm>
            <a:off x="4686300" y="1200150"/>
            <a:ext cx="1143000" cy="914400"/>
          </a:xfrm>
          <a:prstGeom prst="wedgeEllipseCallout">
            <a:avLst>
              <a:gd name="adj1" fmla="val 45364"/>
              <a:gd name="adj2" fmla="val 59755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dirty="0" smtClean="0"/>
              <a:t>Enables Mechanisms B, C, and D</a:t>
            </a:r>
          </a:p>
        </p:txBody>
      </p:sp>
      <p:sp>
        <p:nvSpPr>
          <p:cNvPr id="29" name="Oval Callout 28"/>
          <p:cNvSpPr/>
          <p:nvPr/>
        </p:nvSpPr>
        <p:spPr bwMode="auto">
          <a:xfrm>
            <a:off x="7696200" y="1371600"/>
            <a:ext cx="1143000" cy="762000"/>
          </a:xfrm>
          <a:prstGeom prst="wedgeEllipseCallout">
            <a:avLst>
              <a:gd name="adj1" fmla="val -44917"/>
              <a:gd name="adj2" fmla="val 77041"/>
            </a:avLst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dirty="0" smtClean="0"/>
              <a:t>Results in Benefit #4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200400" y="5372100"/>
            <a:ext cx="2857500" cy="800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800" dirty="0" smtClean="0"/>
              <a:t>Calculation Dataset</a:t>
            </a:r>
          </a:p>
        </p:txBody>
      </p:sp>
      <p:sp>
        <p:nvSpPr>
          <p:cNvPr id="30" name="Down Arrow 29"/>
          <p:cNvSpPr/>
          <p:nvPr/>
        </p:nvSpPr>
        <p:spPr bwMode="auto">
          <a:xfrm>
            <a:off x="4343400" y="4972050"/>
            <a:ext cx="514350" cy="457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lang="en-US" dirty="0" smtClean="0"/>
          </a:p>
        </p:txBody>
      </p:sp>
      <p:sp>
        <p:nvSpPr>
          <p:cNvPr id="29" name="Oval 28"/>
          <p:cNvSpPr/>
          <p:nvPr/>
        </p:nvSpPr>
        <p:spPr bwMode="auto">
          <a:xfrm>
            <a:off x="2343150" y="4514850"/>
            <a:ext cx="4514850" cy="571500"/>
          </a:xfrm>
          <a:prstGeom prst="ellipse">
            <a:avLst/>
          </a:prstGeom>
          <a:gradFill flip="none" rotWithShape="1">
            <a:gsLst>
              <a:gs pos="26000">
                <a:schemeClr val="accent1">
                  <a:lumMod val="40000"/>
                  <a:lumOff val="60000"/>
                </a:schemeClr>
              </a:gs>
              <a:gs pos="78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800" dirty="0" smtClean="0">
                <a:solidFill>
                  <a:schemeClr val="tx1"/>
                </a:solidFill>
              </a:rPr>
              <a:t>Data Quality Filter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Data Entry Module prompts users to enter data only for relevant  metrics and checks data entry.</a:t>
            </a:r>
            <a:endParaRPr lang="en-US" dirty="0"/>
          </a:p>
        </p:txBody>
      </p:sp>
      <p:graphicFrame>
        <p:nvGraphicFramePr>
          <p:cNvPr id="25" name="Diagram 24"/>
          <p:cNvGraphicFramePr/>
          <p:nvPr/>
        </p:nvGraphicFramePr>
        <p:xfrm>
          <a:off x="1524000" y="1625600"/>
          <a:ext cx="6096000" cy="300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Right Arrow Callout 26"/>
          <p:cNvSpPr/>
          <p:nvPr/>
        </p:nvSpPr>
        <p:spPr bwMode="auto">
          <a:xfrm>
            <a:off x="1028700" y="2228850"/>
            <a:ext cx="2628900" cy="12573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48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600" dirty="0" smtClean="0"/>
              <a:t>Filters based on the project Benefits determined in the previous module</a:t>
            </a: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 bwMode="auto">
          <a:xfrm>
            <a:off x="419100" y="5943600"/>
            <a:ext cx="800100" cy="3048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Narrow" pitchFamily="34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>
            <a:off x="6115050" y="3943350"/>
            <a:ext cx="560069" cy="5143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lang="en-US" dirty="0" smtClean="0"/>
          </a:p>
        </p:txBody>
      </p:sp>
      <p:sp>
        <p:nvSpPr>
          <p:cNvPr id="5" name="Pentagon 4"/>
          <p:cNvSpPr/>
          <p:nvPr/>
        </p:nvSpPr>
        <p:spPr bwMode="auto">
          <a:xfrm>
            <a:off x="857250" y="3257550"/>
            <a:ext cx="2103120" cy="731520"/>
          </a:xfrm>
          <a:prstGeom prst="homePlate">
            <a:avLst/>
          </a:prstGeom>
          <a:solidFill>
            <a:srgbClr val="CCC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</a:pPr>
            <a:r>
              <a:rPr lang="en-US" sz="1400" dirty="0"/>
              <a:t>Calculation Dataset from previous module</a:t>
            </a:r>
          </a:p>
        </p:txBody>
      </p:sp>
      <p:sp>
        <p:nvSpPr>
          <p:cNvPr id="6" name="Pentagon 5"/>
          <p:cNvSpPr/>
          <p:nvPr/>
        </p:nvSpPr>
        <p:spPr bwMode="auto">
          <a:xfrm>
            <a:off x="857250" y="4297680"/>
            <a:ext cx="2103120" cy="731520"/>
          </a:xfrm>
          <a:prstGeom prst="homePlate">
            <a:avLst/>
          </a:prstGeom>
          <a:solidFill>
            <a:srgbClr val="CCC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/>
              <a:t>High and Low Sensitivity Ranges for Inputs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3200400" y="2114550"/>
            <a:ext cx="3028950" cy="41148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lang="en-US" dirty="0" smtClean="0"/>
          </a:p>
        </p:txBody>
      </p:sp>
      <p:sp>
        <p:nvSpPr>
          <p:cNvPr id="8" name="Oval 7"/>
          <p:cNvSpPr/>
          <p:nvPr/>
        </p:nvSpPr>
        <p:spPr bwMode="auto">
          <a:xfrm>
            <a:off x="4000500" y="2343150"/>
            <a:ext cx="1485900" cy="1085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600" dirty="0" smtClean="0"/>
              <a:t>22 Benefit Calculations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000500" y="3600450"/>
            <a:ext cx="1485900" cy="1085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600" dirty="0" smtClean="0"/>
              <a:t>NPV Analysis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057650" y="4857750"/>
            <a:ext cx="1485900" cy="1085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600" dirty="0" smtClean="0"/>
              <a:t>Sensitivity Analysis</a:t>
            </a:r>
          </a:p>
        </p:txBody>
      </p:sp>
      <p:cxnSp>
        <p:nvCxnSpPr>
          <p:cNvPr id="11" name="Shape 11"/>
          <p:cNvCxnSpPr>
            <a:stCxn id="6" idx="3"/>
            <a:endCxn id="10" idx="2"/>
          </p:cNvCxnSpPr>
          <p:nvPr/>
        </p:nvCxnSpPr>
        <p:spPr bwMode="auto">
          <a:xfrm>
            <a:off x="2960370" y="4663440"/>
            <a:ext cx="1097280" cy="737235"/>
          </a:xfrm>
          <a:prstGeom prst="bentConnector3">
            <a:avLst>
              <a:gd name="adj1" fmla="val 50000"/>
            </a:avLst>
          </a:prstGeom>
          <a:solidFill>
            <a:srgbClr val="CCCC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>
            <a:stCxn id="5" idx="3"/>
            <a:endCxn id="9" idx="2"/>
          </p:cNvCxnSpPr>
          <p:nvPr/>
        </p:nvCxnSpPr>
        <p:spPr bwMode="auto">
          <a:xfrm>
            <a:off x="2960370" y="3623310"/>
            <a:ext cx="1040130" cy="520065"/>
          </a:xfrm>
          <a:prstGeom prst="bentConnector3">
            <a:avLst>
              <a:gd name="adj1" fmla="val 50000"/>
            </a:avLst>
          </a:prstGeom>
          <a:solidFill>
            <a:srgbClr val="CCCC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Elbow Connector 12"/>
          <p:cNvCxnSpPr>
            <a:stCxn id="5" idx="3"/>
            <a:endCxn id="8" idx="2"/>
          </p:cNvCxnSpPr>
          <p:nvPr/>
        </p:nvCxnSpPr>
        <p:spPr bwMode="auto">
          <a:xfrm flipV="1">
            <a:off x="2960370" y="2886075"/>
            <a:ext cx="1040130" cy="737235"/>
          </a:xfrm>
          <a:prstGeom prst="bentConnector3">
            <a:avLst>
              <a:gd name="adj1" fmla="val 50000"/>
            </a:avLst>
          </a:prstGeom>
          <a:solidFill>
            <a:srgbClr val="CCCCFF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9888" y="4094320"/>
            <a:ext cx="2157412" cy="87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057400"/>
            <a:ext cx="2147888" cy="11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71600" y="1600200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INPUTS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7150" y="1600200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Calculation Engine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6550" y="1600200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</a:rPr>
              <a:t>OUTPUTS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143250"/>
            <a:ext cx="2228850" cy="108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981" y="4914900"/>
            <a:ext cx="2310919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Value Computation Module performs various performs the calculations and produces outputs. </a:t>
            </a:r>
            <a:endParaRPr lang="en-US" dirty="0"/>
          </a:p>
        </p:txBody>
      </p:sp>
      <p:pic>
        <p:nvPicPr>
          <p:cNvPr id="14" name="Picture 13" descr="pie chart result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5438820"/>
            <a:ext cx="1197457" cy="809580"/>
          </a:xfrm>
          <a:prstGeom prst="rect">
            <a:avLst/>
          </a:prstGeom>
        </p:spPr>
      </p:pic>
      <p:sp>
        <p:nvSpPr>
          <p:cNvPr id="27" name="Rectangle 26">
            <a:hlinkClick r:id="rId7" action="ppaction://hlinksldjump"/>
          </p:cNvPr>
          <p:cNvSpPr/>
          <p:nvPr/>
        </p:nvSpPr>
        <p:spPr bwMode="auto">
          <a:xfrm>
            <a:off x="419100" y="5943600"/>
            <a:ext cx="800100" cy="3048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Narrow" pitchFamily="34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04800" y="2438400"/>
            <a:ext cx="8534400" cy="3657600"/>
          </a:xfrm>
        </p:spPr>
        <p:txBody>
          <a:bodyPr/>
          <a:lstStyle/>
          <a:p>
            <a:r>
              <a:rPr lang="en-US" dirty="0" smtClean="0"/>
              <a:t>Assets – These inputs describe the SG technologies or technology groups being implemented by the project.</a:t>
            </a:r>
          </a:p>
          <a:p>
            <a:r>
              <a:rPr lang="en-US" dirty="0" smtClean="0"/>
              <a:t>Functions – These inputs describe what the SG does.</a:t>
            </a:r>
          </a:p>
          <a:p>
            <a:r>
              <a:rPr lang="en-US" dirty="0" smtClean="0"/>
              <a:t>Mechanisms – These inputs are linked to specific Functions and describe in greater detail how the project exercises each function.</a:t>
            </a:r>
          </a:p>
        </p:txBody>
      </p:sp>
      <p:sp>
        <p:nvSpPr>
          <p:cNvPr id="6" name="Pentagon 5"/>
          <p:cNvSpPr/>
          <p:nvPr/>
        </p:nvSpPr>
        <p:spPr bwMode="auto">
          <a:xfrm>
            <a:off x="304800" y="1676400"/>
            <a:ext cx="1885950" cy="742950"/>
          </a:xfrm>
          <a:prstGeom prst="homePlate">
            <a:avLst/>
          </a:prstGeom>
          <a:solidFill>
            <a:srgbClr val="CCC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/>
              <a:t>Smart Grid Project Assets, Functions, and Mechanisms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Assets, Functions, and Mechanisms define what the SG project is and what it does.</a:t>
            </a:r>
          </a:p>
          <a:p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 bwMode="auto">
          <a:xfrm>
            <a:off x="419100" y="5943600"/>
            <a:ext cx="800100" cy="3048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Narrow" pitchFamily="34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2438400"/>
            <a:ext cx="8534400" cy="3657600"/>
          </a:xfrm>
        </p:spPr>
        <p:txBody>
          <a:bodyPr/>
          <a:lstStyle/>
          <a:p>
            <a:r>
              <a:rPr lang="en-US" dirty="0" smtClean="0"/>
              <a:t>Impact metrics quantitatively capture the impacts of the SG on the electricity grid or its management and operation.</a:t>
            </a:r>
          </a:p>
          <a:p>
            <a:r>
              <a:rPr lang="en-US" dirty="0" smtClean="0"/>
              <a:t>This data must be directly measured or tracked after the SG project is implemented.</a:t>
            </a:r>
          </a:p>
          <a:p>
            <a:r>
              <a:rPr lang="en-US" dirty="0" smtClean="0"/>
              <a:t>These metrics are used to calculate benefits.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 bwMode="auto">
          <a:xfrm>
            <a:off x="304800" y="1676400"/>
            <a:ext cx="1885950" cy="742950"/>
          </a:xfrm>
          <a:prstGeom prst="homePlate">
            <a:avLst/>
          </a:prstGeom>
          <a:solidFill>
            <a:srgbClr val="CCC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/>
              <a:t>Data that corresponds to Impact Metrics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Impact metrics capture the effects SG has on the electric grid or its management and operation.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 bwMode="auto">
          <a:xfrm>
            <a:off x="419100" y="5943600"/>
            <a:ext cx="800100" cy="3048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Narrow" pitchFamily="34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or information that can be estimated or assumed are used in benefit calculations.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2438400"/>
            <a:ext cx="8534400" cy="3657600"/>
          </a:xfrm>
        </p:spPr>
        <p:txBody>
          <a:bodyPr/>
          <a:lstStyle/>
          <a:p>
            <a:r>
              <a:rPr lang="en-US" dirty="0" smtClean="0"/>
              <a:t>In addition to using data that must be directly measured or tracked, the tool uses data that can be estimated or assumed.</a:t>
            </a:r>
          </a:p>
          <a:p>
            <a:r>
              <a:rPr lang="en-US" dirty="0" smtClean="0"/>
              <a:t>Examples of this type of data include: price of generation capacity at peak, the value of service to a customer during an outage, and the value of CO2.</a:t>
            </a:r>
          </a:p>
          <a:p>
            <a:r>
              <a:rPr lang="en-US" dirty="0" smtClean="0"/>
              <a:t>This data is used to calculate benefits.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1676400"/>
            <a:ext cx="1885950" cy="742950"/>
          </a:xfrm>
          <a:prstGeom prst="homePlate">
            <a:avLst/>
          </a:prstGeom>
          <a:solidFill>
            <a:srgbClr val="CCC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/>
              <a:t>Data derived from estimates and assumptions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 bwMode="auto">
          <a:xfrm>
            <a:off x="419100" y="5943600"/>
            <a:ext cx="800100" cy="3048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Narrow" pitchFamily="34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Parameters that describe the cost of the project and factors that allow results to be extrapolated.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2514600"/>
            <a:ext cx="8534400" cy="3581400"/>
          </a:xfrm>
        </p:spPr>
        <p:txBody>
          <a:bodyPr/>
          <a:lstStyle/>
          <a:p>
            <a:r>
              <a:rPr lang="en-US" dirty="0" smtClean="0"/>
              <a:t>Cost parameters describe the overall cost of the project and include items such as discount rate, interest rate, amortization period, and capital cost.</a:t>
            </a:r>
          </a:p>
          <a:p>
            <a:r>
              <a:rPr lang="en-US" dirty="0" smtClean="0"/>
              <a:t>Escalation factors allow inputs to be extrapolated beyond the first 5 years of data entry so that results can be extrapolated.</a:t>
            </a:r>
          </a:p>
          <a:p>
            <a:r>
              <a:rPr lang="en-US" dirty="0" smtClean="0"/>
              <a:t>Examples of escalation factors include population growth rate, inflation rate, and electricity demand rate.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Pentagon 8"/>
          <p:cNvSpPr/>
          <p:nvPr/>
        </p:nvSpPr>
        <p:spPr bwMode="auto">
          <a:xfrm>
            <a:off x="304800" y="1695450"/>
            <a:ext cx="1885950" cy="742950"/>
          </a:xfrm>
          <a:prstGeom prst="homePlate">
            <a:avLst/>
          </a:prstGeom>
          <a:solidFill>
            <a:srgbClr val="CCC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66"/>
              </a:buClr>
            </a:pPr>
            <a:r>
              <a:rPr lang="en-US" sz="1400" dirty="0" smtClean="0"/>
              <a:t>Cost Parameters and Escalation Factors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 bwMode="auto">
          <a:xfrm>
            <a:off x="419100" y="5943600"/>
            <a:ext cx="800100" cy="3048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Narrow" pitchFamily="34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Sensitivity Factors are used in the sensitivity analysis.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2514600"/>
            <a:ext cx="8534400" cy="3581400"/>
          </a:xfrm>
        </p:spPr>
        <p:txBody>
          <a:bodyPr/>
          <a:lstStyle/>
          <a:p>
            <a:r>
              <a:rPr lang="en-US" dirty="0" smtClean="0"/>
              <a:t>Sensitivity factors multiply the data inputs by a certain percentage</a:t>
            </a:r>
          </a:p>
          <a:p>
            <a:r>
              <a:rPr lang="en-US" dirty="0" smtClean="0"/>
              <a:t>A high and low sensitivity factor can be set for every input in the analysis</a:t>
            </a:r>
          </a:p>
          <a:p>
            <a:r>
              <a:rPr lang="en-US" dirty="0" smtClean="0"/>
              <a:t>Using these sensitivity factors high and low scenarios can be created and the results of these scenarios can be compared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Pentagon 6"/>
          <p:cNvSpPr/>
          <p:nvPr/>
        </p:nvSpPr>
        <p:spPr bwMode="auto">
          <a:xfrm>
            <a:off x="304800" y="1695450"/>
            <a:ext cx="1885950" cy="742950"/>
          </a:xfrm>
          <a:prstGeom prst="homePlate">
            <a:avLst/>
          </a:prstGeom>
          <a:solidFill>
            <a:srgbClr val="CCCCFF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/>
              <a:t>Sensitivity Factors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 bwMode="auto">
          <a:xfrm>
            <a:off x="419100" y="5943600"/>
            <a:ext cx="800100" cy="3048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 Narrow" pitchFamily="34" charset="0"/>
              </a:rPr>
              <a:t>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Module Screenshots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00" y="1195070"/>
            <a:ext cx="4130675" cy="42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700" y="1195070"/>
            <a:ext cx="455800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PSM choose mech screen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4900" y="3557270"/>
            <a:ext cx="5181600" cy="284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Entry Module Screenshots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19200"/>
            <a:ext cx="4544105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PDIM Step 1 i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5350" y="1905000"/>
            <a:ext cx="4320540" cy="4332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Grid Computational Tool » What is the SGCT?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The SGCT is an Excel based tool for identifying and quantifying smart grid project benefits.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6764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Computation Module Screenshots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MCT Main Page i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81572"/>
            <a:ext cx="5867400" cy="3726193"/>
          </a:xfrm>
          <a:prstGeom prst="rect">
            <a:avLst/>
          </a:prstGeom>
        </p:spPr>
      </p:pic>
      <p:pic>
        <p:nvPicPr>
          <p:cNvPr id="8" name="Picture 7" descr="pie chart resul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0453" y="1281572"/>
            <a:ext cx="2803547" cy="18954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225" y="4384873"/>
            <a:ext cx="5057775" cy="247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Computational Tool » What is the primary purpose?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primary purpose of the SGCT is to account for benefits delivered by a smart grid project.</a:t>
            </a:r>
          </a:p>
        </p:txBody>
      </p:sp>
      <p:graphicFrame>
        <p:nvGraphicFramePr>
          <p:cNvPr id="4" name="Content Placeholder 11"/>
          <p:cNvGraphicFramePr>
            <a:graphicFrameLocks/>
          </p:cNvGraphicFramePr>
          <p:nvPr/>
        </p:nvGraphicFramePr>
        <p:xfrm>
          <a:off x="777875" y="2324100"/>
          <a:ext cx="7604125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69938" y="1676400"/>
            <a:ext cx="7604125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2400" b="1" dirty="0" smtClean="0"/>
              <a:t>Account for Project Benefits and Value (Backcasting)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Computational Tool » What is the secondary purpose?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SGCT can also be used for estimating and forecasting the benefits of future projects.</a:t>
            </a:r>
          </a:p>
        </p:txBody>
      </p:sp>
      <p:graphicFrame>
        <p:nvGraphicFramePr>
          <p:cNvPr id="4" name="Content Placeholder 11"/>
          <p:cNvGraphicFramePr>
            <a:graphicFrameLocks/>
          </p:cNvGraphicFramePr>
          <p:nvPr/>
        </p:nvGraphicFramePr>
        <p:xfrm>
          <a:off x="838201" y="2438400"/>
          <a:ext cx="7604125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69938" y="1676400"/>
            <a:ext cx="7604125" cy="514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2400" b="1" dirty="0" smtClean="0"/>
              <a:t>Estimate Potential Project Benefits and Value (Forecasting)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Computational Tool » What methodology does the tool use?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structure of the tool’s analysis is based on a series of logical questions.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2971800" y="1695450"/>
            <a:ext cx="5648325" cy="4476750"/>
          </a:xfrm>
          <a:custGeom>
            <a:avLst/>
            <a:gdLst>
              <a:gd name="connsiteX0" fmla="*/ 0 w 4743450"/>
              <a:gd name="connsiteY0" fmla="*/ 371482 h 2228850"/>
              <a:gd name="connsiteX1" fmla="*/ 108805 w 4743450"/>
              <a:gd name="connsiteY1" fmla="*/ 108805 h 2228850"/>
              <a:gd name="connsiteX2" fmla="*/ 371483 w 4743450"/>
              <a:gd name="connsiteY2" fmla="*/ 1 h 2228850"/>
              <a:gd name="connsiteX3" fmla="*/ 4371968 w 4743450"/>
              <a:gd name="connsiteY3" fmla="*/ 0 h 2228850"/>
              <a:gd name="connsiteX4" fmla="*/ 4634645 w 4743450"/>
              <a:gd name="connsiteY4" fmla="*/ 108805 h 2228850"/>
              <a:gd name="connsiteX5" fmla="*/ 4743449 w 4743450"/>
              <a:gd name="connsiteY5" fmla="*/ 371483 h 2228850"/>
              <a:gd name="connsiteX6" fmla="*/ 4743450 w 4743450"/>
              <a:gd name="connsiteY6" fmla="*/ 1857368 h 2228850"/>
              <a:gd name="connsiteX7" fmla="*/ 4634645 w 4743450"/>
              <a:gd name="connsiteY7" fmla="*/ 2120046 h 2228850"/>
              <a:gd name="connsiteX8" fmla="*/ 4371967 w 4743450"/>
              <a:gd name="connsiteY8" fmla="*/ 2228850 h 2228850"/>
              <a:gd name="connsiteX9" fmla="*/ 371482 w 4743450"/>
              <a:gd name="connsiteY9" fmla="*/ 2228850 h 2228850"/>
              <a:gd name="connsiteX10" fmla="*/ 108805 w 4743450"/>
              <a:gd name="connsiteY10" fmla="*/ 2120045 h 2228850"/>
              <a:gd name="connsiteX11" fmla="*/ 1 w 4743450"/>
              <a:gd name="connsiteY11" fmla="*/ 1857367 h 2228850"/>
              <a:gd name="connsiteX12" fmla="*/ 0 w 4743450"/>
              <a:gd name="connsiteY12" fmla="*/ 371482 h 2228850"/>
              <a:gd name="connsiteX0" fmla="*/ 0 w 4800600"/>
              <a:gd name="connsiteY0" fmla="*/ 3213205 h 5070574"/>
              <a:gd name="connsiteX1" fmla="*/ 108805 w 4800600"/>
              <a:gd name="connsiteY1" fmla="*/ 2950528 h 5070574"/>
              <a:gd name="connsiteX2" fmla="*/ 371483 w 4800600"/>
              <a:gd name="connsiteY2" fmla="*/ 2841724 h 5070574"/>
              <a:gd name="connsiteX3" fmla="*/ 4371968 w 4800600"/>
              <a:gd name="connsiteY3" fmla="*/ 2841723 h 5070574"/>
              <a:gd name="connsiteX4" fmla="*/ 4634645 w 4800600"/>
              <a:gd name="connsiteY4" fmla="*/ 2950528 h 5070574"/>
              <a:gd name="connsiteX5" fmla="*/ 4800600 w 4800600"/>
              <a:gd name="connsiteY5" fmla="*/ 98523 h 5070574"/>
              <a:gd name="connsiteX6" fmla="*/ 4743450 w 4800600"/>
              <a:gd name="connsiteY6" fmla="*/ 4699091 h 5070574"/>
              <a:gd name="connsiteX7" fmla="*/ 4634645 w 4800600"/>
              <a:gd name="connsiteY7" fmla="*/ 4961769 h 5070574"/>
              <a:gd name="connsiteX8" fmla="*/ 4371967 w 4800600"/>
              <a:gd name="connsiteY8" fmla="*/ 5070573 h 5070574"/>
              <a:gd name="connsiteX9" fmla="*/ 371482 w 4800600"/>
              <a:gd name="connsiteY9" fmla="*/ 5070573 h 5070574"/>
              <a:gd name="connsiteX10" fmla="*/ 108805 w 4800600"/>
              <a:gd name="connsiteY10" fmla="*/ 4961768 h 5070574"/>
              <a:gd name="connsiteX11" fmla="*/ 1 w 4800600"/>
              <a:gd name="connsiteY11" fmla="*/ 4699090 h 5070574"/>
              <a:gd name="connsiteX12" fmla="*/ 0 w 4800600"/>
              <a:gd name="connsiteY12" fmla="*/ 3213205 h 5070574"/>
              <a:gd name="connsiteX0" fmla="*/ 0 w 4800600"/>
              <a:gd name="connsiteY0" fmla="*/ 3228982 h 5086351"/>
              <a:gd name="connsiteX1" fmla="*/ 108805 w 4800600"/>
              <a:gd name="connsiteY1" fmla="*/ 2966305 h 5086351"/>
              <a:gd name="connsiteX2" fmla="*/ 371483 w 4800600"/>
              <a:gd name="connsiteY2" fmla="*/ 2857501 h 5086351"/>
              <a:gd name="connsiteX3" fmla="*/ 4371968 w 4800600"/>
              <a:gd name="connsiteY3" fmla="*/ 2857500 h 5086351"/>
              <a:gd name="connsiteX4" fmla="*/ 4457700 w 4800600"/>
              <a:gd name="connsiteY4" fmla="*/ 457200 h 5086351"/>
              <a:gd name="connsiteX5" fmla="*/ 4800600 w 4800600"/>
              <a:gd name="connsiteY5" fmla="*/ 114300 h 5086351"/>
              <a:gd name="connsiteX6" fmla="*/ 4743450 w 4800600"/>
              <a:gd name="connsiteY6" fmla="*/ 4714868 h 5086351"/>
              <a:gd name="connsiteX7" fmla="*/ 4634645 w 4800600"/>
              <a:gd name="connsiteY7" fmla="*/ 4977546 h 5086351"/>
              <a:gd name="connsiteX8" fmla="*/ 4371967 w 4800600"/>
              <a:gd name="connsiteY8" fmla="*/ 5086350 h 5086351"/>
              <a:gd name="connsiteX9" fmla="*/ 371482 w 4800600"/>
              <a:gd name="connsiteY9" fmla="*/ 5086350 h 5086351"/>
              <a:gd name="connsiteX10" fmla="*/ 108805 w 4800600"/>
              <a:gd name="connsiteY10" fmla="*/ 4977545 h 5086351"/>
              <a:gd name="connsiteX11" fmla="*/ 1 w 4800600"/>
              <a:gd name="connsiteY11" fmla="*/ 4714867 h 5086351"/>
              <a:gd name="connsiteX12" fmla="*/ 0 w 4800600"/>
              <a:gd name="connsiteY12" fmla="*/ 3228982 h 5086351"/>
              <a:gd name="connsiteX0" fmla="*/ 0 w 4800600"/>
              <a:gd name="connsiteY0" fmla="*/ 3213205 h 5070574"/>
              <a:gd name="connsiteX1" fmla="*/ 108805 w 4800600"/>
              <a:gd name="connsiteY1" fmla="*/ 2950528 h 5070574"/>
              <a:gd name="connsiteX2" fmla="*/ 371483 w 4800600"/>
              <a:gd name="connsiteY2" fmla="*/ 2841724 h 5070574"/>
              <a:gd name="connsiteX3" fmla="*/ 3829050 w 4800600"/>
              <a:gd name="connsiteY3" fmla="*/ 441424 h 5070574"/>
              <a:gd name="connsiteX4" fmla="*/ 4457700 w 4800600"/>
              <a:gd name="connsiteY4" fmla="*/ 441423 h 5070574"/>
              <a:gd name="connsiteX5" fmla="*/ 4800600 w 4800600"/>
              <a:gd name="connsiteY5" fmla="*/ 98523 h 5070574"/>
              <a:gd name="connsiteX6" fmla="*/ 4743450 w 4800600"/>
              <a:gd name="connsiteY6" fmla="*/ 4699091 h 5070574"/>
              <a:gd name="connsiteX7" fmla="*/ 4634645 w 4800600"/>
              <a:gd name="connsiteY7" fmla="*/ 4961769 h 5070574"/>
              <a:gd name="connsiteX8" fmla="*/ 4371967 w 4800600"/>
              <a:gd name="connsiteY8" fmla="*/ 5070573 h 5070574"/>
              <a:gd name="connsiteX9" fmla="*/ 371482 w 4800600"/>
              <a:gd name="connsiteY9" fmla="*/ 5070573 h 5070574"/>
              <a:gd name="connsiteX10" fmla="*/ 108805 w 4800600"/>
              <a:gd name="connsiteY10" fmla="*/ 4961768 h 5070574"/>
              <a:gd name="connsiteX11" fmla="*/ 1 w 4800600"/>
              <a:gd name="connsiteY11" fmla="*/ 4699090 h 5070574"/>
              <a:gd name="connsiteX12" fmla="*/ 0 w 4800600"/>
              <a:gd name="connsiteY12" fmla="*/ 3213205 h 5070574"/>
              <a:gd name="connsiteX0" fmla="*/ 0 w 4800600"/>
              <a:gd name="connsiteY0" fmla="*/ 2813155 h 4670524"/>
              <a:gd name="connsiteX1" fmla="*/ 108805 w 4800600"/>
              <a:gd name="connsiteY1" fmla="*/ 2550478 h 4670524"/>
              <a:gd name="connsiteX2" fmla="*/ 371483 w 4800600"/>
              <a:gd name="connsiteY2" fmla="*/ 2441674 h 4670524"/>
              <a:gd name="connsiteX3" fmla="*/ 3829050 w 4800600"/>
              <a:gd name="connsiteY3" fmla="*/ 41374 h 4670524"/>
              <a:gd name="connsiteX4" fmla="*/ 4457700 w 4800600"/>
              <a:gd name="connsiteY4" fmla="*/ 41373 h 4670524"/>
              <a:gd name="connsiteX5" fmla="*/ 4800600 w 4800600"/>
              <a:gd name="connsiteY5" fmla="*/ 98523 h 4670524"/>
              <a:gd name="connsiteX6" fmla="*/ 4743450 w 4800600"/>
              <a:gd name="connsiteY6" fmla="*/ 4299041 h 4670524"/>
              <a:gd name="connsiteX7" fmla="*/ 4634645 w 4800600"/>
              <a:gd name="connsiteY7" fmla="*/ 4561719 h 4670524"/>
              <a:gd name="connsiteX8" fmla="*/ 4371967 w 4800600"/>
              <a:gd name="connsiteY8" fmla="*/ 4670523 h 4670524"/>
              <a:gd name="connsiteX9" fmla="*/ 371482 w 4800600"/>
              <a:gd name="connsiteY9" fmla="*/ 4670523 h 4670524"/>
              <a:gd name="connsiteX10" fmla="*/ 108805 w 4800600"/>
              <a:gd name="connsiteY10" fmla="*/ 4561718 h 4670524"/>
              <a:gd name="connsiteX11" fmla="*/ 1 w 4800600"/>
              <a:gd name="connsiteY11" fmla="*/ 4299040 h 4670524"/>
              <a:gd name="connsiteX12" fmla="*/ 0 w 4800600"/>
              <a:gd name="connsiteY12" fmla="*/ 2813155 h 4670524"/>
              <a:gd name="connsiteX0" fmla="*/ 0 w 4800600"/>
              <a:gd name="connsiteY0" fmla="*/ 2813155 h 4670524"/>
              <a:gd name="connsiteX1" fmla="*/ 108805 w 4800600"/>
              <a:gd name="connsiteY1" fmla="*/ 2550478 h 4670524"/>
              <a:gd name="connsiteX2" fmla="*/ 371483 w 4800600"/>
              <a:gd name="connsiteY2" fmla="*/ 2441674 h 4670524"/>
              <a:gd name="connsiteX3" fmla="*/ 2914650 w 4800600"/>
              <a:gd name="connsiteY3" fmla="*/ 41373 h 4670524"/>
              <a:gd name="connsiteX4" fmla="*/ 4457700 w 4800600"/>
              <a:gd name="connsiteY4" fmla="*/ 41373 h 4670524"/>
              <a:gd name="connsiteX5" fmla="*/ 4800600 w 4800600"/>
              <a:gd name="connsiteY5" fmla="*/ 98523 h 4670524"/>
              <a:gd name="connsiteX6" fmla="*/ 4743450 w 4800600"/>
              <a:gd name="connsiteY6" fmla="*/ 4299041 h 4670524"/>
              <a:gd name="connsiteX7" fmla="*/ 4634645 w 4800600"/>
              <a:gd name="connsiteY7" fmla="*/ 4561719 h 4670524"/>
              <a:gd name="connsiteX8" fmla="*/ 4371967 w 4800600"/>
              <a:gd name="connsiteY8" fmla="*/ 4670523 h 4670524"/>
              <a:gd name="connsiteX9" fmla="*/ 371482 w 4800600"/>
              <a:gd name="connsiteY9" fmla="*/ 4670523 h 4670524"/>
              <a:gd name="connsiteX10" fmla="*/ 108805 w 4800600"/>
              <a:gd name="connsiteY10" fmla="*/ 4561718 h 4670524"/>
              <a:gd name="connsiteX11" fmla="*/ 1 w 4800600"/>
              <a:gd name="connsiteY11" fmla="*/ 4299040 h 4670524"/>
              <a:gd name="connsiteX12" fmla="*/ 0 w 4800600"/>
              <a:gd name="connsiteY12" fmla="*/ 2813155 h 4670524"/>
              <a:gd name="connsiteX0" fmla="*/ 0 w 4800600"/>
              <a:gd name="connsiteY0" fmla="*/ 2813155 h 4670524"/>
              <a:gd name="connsiteX1" fmla="*/ 108805 w 4800600"/>
              <a:gd name="connsiteY1" fmla="*/ 2550478 h 4670524"/>
              <a:gd name="connsiteX2" fmla="*/ 371483 w 4800600"/>
              <a:gd name="connsiteY2" fmla="*/ 2441674 h 4670524"/>
              <a:gd name="connsiteX3" fmla="*/ 3086100 w 4800600"/>
              <a:gd name="connsiteY3" fmla="*/ 41373 h 4670524"/>
              <a:gd name="connsiteX4" fmla="*/ 4457700 w 4800600"/>
              <a:gd name="connsiteY4" fmla="*/ 41373 h 4670524"/>
              <a:gd name="connsiteX5" fmla="*/ 4800600 w 4800600"/>
              <a:gd name="connsiteY5" fmla="*/ 98523 h 4670524"/>
              <a:gd name="connsiteX6" fmla="*/ 4743450 w 4800600"/>
              <a:gd name="connsiteY6" fmla="*/ 4299041 h 4670524"/>
              <a:gd name="connsiteX7" fmla="*/ 4634645 w 4800600"/>
              <a:gd name="connsiteY7" fmla="*/ 4561719 h 4670524"/>
              <a:gd name="connsiteX8" fmla="*/ 4371967 w 4800600"/>
              <a:gd name="connsiteY8" fmla="*/ 4670523 h 4670524"/>
              <a:gd name="connsiteX9" fmla="*/ 371482 w 4800600"/>
              <a:gd name="connsiteY9" fmla="*/ 4670523 h 4670524"/>
              <a:gd name="connsiteX10" fmla="*/ 108805 w 4800600"/>
              <a:gd name="connsiteY10" fmla="*/ 4561718 h 4670524"/>
              <a:gd name="connsiteX11" fmla="*/ 1 w 4800600"/>
              <a:gd name="connsiteY11" fmla="*/ 4299040 h 4670524"/>
              <a:gd name="connsiteX12" fmla="*/ 0 w 4800600"/>
              <a:gd name="connsiteY12" fmla="*/ 2813155 h 4670524"/>
              <a:gd name="connsiteX0" fmla="*/ 0 w 4800600"/>
              <a:gd name="connsiteY0" fmla="*/ 2813155 h 4670524"/>
              <a:gd name="connsiteX1" fmla="*/ 108805 w 4800600"/>
              <a:gd name="connsiteY1" fmla="*/ 2550478 h 4670524"/>
              <a:gd name="connsiteX2" fmla="*/ 371483 w 4800600"/>
              <a:gd name="connsiteY2" fmla="*/ 2441674 h 4670524"/>
              <a:gd name="connsiteX3" fmla="*/ 3028950 w 4800600"/>
              <a:gd name="connsiteY3" fmla="*/ 2441673 h 4670524"/>
              <a:gd name="connsiteX4" fmla="*/ 3086100 w 4800600"/>
              <a:gd name="connsiteY4" fmla="*/ 41373 h 4670524"/>
              <a:gd name="connsiteX5" fmla="*/ 4457700 w 4800600"/>
              <a:gd name="connsiteY5" fmla="*/ 41373 h 4670524"/>
              <a:gd name="connsiteX6" fmla="*/ 4800600 w 4800600"/>
              <a:gd name="connsiteY6" fmla="*/ 98523 h 4670524"/>
              <a:gd name="connsiteX7" fmla="*/ 4743450 w 4800600"/>
              <a:gd name="connsiteY7" fmla="*/ 4299041 h 4670524"/>
              <a:gd name="connsiteX8" fmla="*/ 4634645 w 4800600"/>
              <a:gd name="connsiteY8" fmla="*/ 4561719 h 4670524"/>
              <a:gd name="connsiteX9" fmla="*/ 4371967 w 4800600"/>
              <a:gd name="connsiteY9" fmla="*/ 4670523 h 4670524"/>
              <a:gd name="connsiteX10" fmla="*/ 371482 w 4800600"/>
              <a:gd name="connsiteY10" fmla="*/ 4670523 h 4670524"/>
              <a:gd name="connsiteX11" fmla="*/ 108805 w 4800600"/>
              <a:gd name="connsiteY11" fmla="*/ 4561718 h 4670524"/>
              <a:gd name="connsiteX12" fmla="*/ 1 w 4800600"/>
              <a:gd name="connsiteY12" fmla="*/ 4299040 h 4670524"/>
              <a:gd name="connsiteX13" fmla="*/ 0 w 4800600"/>
              <a:gd name="connsiteY13" fmla="*/ 2813155 h 4670524"/>
              <a:gd name="connsiteX0" fmla="*/ 0 w 4800600"/>
              <a:gd name="connsiteY0" fmla="*/ 2813155 h 4670524"/>
              <a:gd name="connsiteX1" fmla="*/ 108805 w 4800600"/>
              <a:gd name="connsiteY1" fmla="*/ 2550478 h 4670524"/>
              <a:gd name="connsiteX2" fmla="*/ 371483 w 4800600"/>
              <a:gd name="connsiteY2" fmla="*/ 2441674 h 4670524"/>
              <a:gd name="connsiteX3" fmla="*/ 3028950 w 4800600"/>
              <a:gd name="connsiteY3" fmla="*/ 2441673 h 4670524"/>
              <a:gd name="connsiteX4" fmla="*/ 3028950 w 4800600"/>
              <a:gd name="connsiteY4" fmla="*/ 57150 h 4670524"/>
              <a:gd name="connsiteX5" fmla="*/ 4457700 w 4800600"/>
              <a:gd name="connsiteY5" fmla="*/ 41373 h 4670524"/>
              <a:gd name="connsiteX6" fmla="*/ 4800600 w 4800600"/>
              <a:gd name="connsiteY6" fmla="*/ 98523 h 4670524"/>
              <a:gd name="connsiteX7" fmla="*/ 4743450 w 4800600"/>
              <a:gd name="connsiteY7" fmla="*/ 4299041 h 4670524"/>
              <a:gd name="connsiteX8" fmla="*/ 4634645 w 4800600"/>
              <a:gd name="connsiteY8" fmla="*/ 4561719 h 4670524"/>
              <a:gd name="connsiteX9" fmla="*/ 4371967 w 4800600"/>
              <a:gd name="connsiteY9" fmla="*/ 4670523 h 4670524"/>
              <a:gd name="connsiteX10" fmla="*/ 371482 w 4800600"/>
              <a:gd name="connsiteY10" fmla="*/ 4670523 h 4670524"/>
              <a:gd name="connsiteX11" fmla="*/ 108805 w 4800600"/>
              <a:gd name="connsiteY11" fmla="*/ 4561718 h 4670524"/>
              <a:gd name="connsiteX12" fmla="*/ 1 w 4800600"/>
              <a:gd name="connsiteY12" fmla="*/ 4299040 h 4670524"/>
              <a:gd name="connsiteX13" fmla="*/ 0 w 4800600"/>
              <a:gd name="connsiteY13" fmla="*/ 2813155 h 4670524"/>
              <a:gd name="connsiteX0" fmla="*/ 0 w 4800600"/>
              <a:gd name="connsiteY0" fmla="*/ 2813155 h 4670524"/>
              <a:gd name="connsiteX1" fmla="*/ 108805 w 4800600"/>
              <a:gd name="connsiteY1" fmla="*/ 2550478 h 4670524"/>
              <a:gd name="connsiteX2" fmla="*/ 371483 w 4800600"/>
              <a:gd name="connsiteY2" fmla="*/ 2441674 h 4670524"/>
              <a:gd name="connsiteX3" fmla="*/ 3028950 w 4800600"/>
              <a:gd name="connsiteY3" fmla="*/ 2400300 h 4670524"/>
              <a:gd name="connsiteX4" fmla="*/ 3028950 w 4800600"/>
              <a:gd name="connsiteY4" fmla="*/ 57150 h 4670524"/>
              <a:gd name="connsiteX5" fmla="*/ 4457700 w 4800600"/>
              <a:gd name="connsiteY5" fmla="*/ 41373 h 4670524"/>
              <a:gd name="connsiteX6" fmla="*/ 4800600 w 4800600"/>
              <a:gd name="connsiteY6" fmla="*/ 98523 h 4670524"/>
              <a:gd name="connsiteX7" fmla="*/ 4743450 w 4800600"/>
              <a:gd name="connsiteY7" fmla="*/ 4299041 h 4670524"/>
              <a:gd name="connsiteX8" fmla="*/ 4634645 w 4800600"/>
              <a:gd name="connsiteY8" fmla="*/ 4561719 h 4670524"/>
              <a:gd name="connsiteX9" fmla="*/ 4371967 w 4800600"/>
              <a:gd name="connsiteY9" fmla="*/ 4670523 h 4670524"/>
              <a:gd name="connsiteX10" fmla="*/ 371482 w 4800600"/>
              <a:gd name="connsiteY10" fmla="*/ 4670523 h 4670524"/>
              <a:gd name="connsiteX11" fmla="*/ 108805 w 4800600"/>
              <a:gd name="connsiteY11" fmla="*/ 4561718 h 4670524"/>
              <a:gd name="connsiteX12" fmla="*/ 1 w 4800600"/>
              <a:gd name="connsiteY12" fmla="*/ 4299040 h 4670524"/>
              <a:gd name="connsiteX13" fmla="*/ 0 w 4800600"/>
              <a:gd name="connsiteY13" fmla="*/ 2813155 h 4670524"/>
              <a:gd name="connsiteX0" fmla="*/ 0 w 4800600"/>
              <a:gd name="connsiteY0" fmla="*/ 2813155 h 4670524"/>
              <a:gd name="connsiteX1" fmla="*/ 108805 w 4800600"/>
              <a:gd name="connsiteY1" fmla="*/ 2550478 h 4670524"/>
              <a:gd name="connsiteX2" fmla="*/ 371483 w 4800600"/>
              <a:gd name="connsiteY2" fmla="*/ 2441674 h 4670524"/>
              <a:gd name="connsiteX3" fmla="*/ 3028950 w 4800600"/>
              <a:gd name="connsiteY3" fmla="*/ 2400300 h 4670524"/>
              <a:gd name="connsiteX4" fmla="*/ 3028950 w 4800600"/>
              <a:gd name="connsiteY4" fmla="*/ 57150 h 4670524"/>
              <a:gd name="connsiteX5" fmla="*/ 4457700 w 4800600"/>
              <a:gd name="connsiteY5" fmla="*/ 41373 h 4670524"/>
              <a:gd name="connsiteX6" fmla="*/ 4800600 w 4800600"/>
              <a:gd name="connsiteY6" fmla="*/ 98523 h 4670524"/>
              <a:gd name="connsiteX7" fmla="*/ 4743450 w 4800600"/>
              <a:gd name="connsiteY7" fmla="*/ 4299041 h 4670524"/>
              <a:gd name="connsiteX8" fmla="*/ 4634645 w 4800600"/>
              <a:gd name="connsiteY8" fmla="*/ 4561719 h 4670524"/>
              <a:gd name="connsiteX9" fmla="*/ 4371967 w 4800600"/>
              <a:gd name="connsiteY9" fmla="*/ 4670523 h 4670524"/>
              <a:gd name="connsiteX10" fmla="*/ 371482 w 4800600"/>
              <a:gd name="connsiteY10" fmla="*/ 4670523 h 4670524"/>
              <a:gd name="connsiteX11" fmla="*/ 108805 w 4800600"/>
              <a:gd name="connsiteY11" fmla="*/ 4561718 h 4670524"/>
              <a:gd name="connsiteX12" fmla="*/ 1 w 4800600"/>
              <a:gd name="connsiteY12" fmla="*/ 4299040 h 4670524"/>
              <a:gd name="connsiteX13" fmla="*/ 0 w 4800600"/>
              <a:gd name="connsiteY13" fmla="*/ 2813155 h 4670524"/>
              <a:gd name="connsiteX0" fmla="*/ 0 w 4800600"/>
              <a:gd name="connsiteY0" fmla="*/ 2771782 h 4629151"/>
              <a:gd name="connsiteX1" fmla="*/ 108805 w 4800600"/>
              <a:gd name="connsiteY1" fmla="*/ 2509105 h 4629151"/>
              <a:gd name="connsiteX2" fmla="*/ 371483 w 4800600"/>
              <a:gd name="connsiteY2" fmla="*/ 2400301 h 4629151"/>
              <a:gd name="connsiteX3" fmla="*/ 3028950 w 4800600"/>
              <a:gd name="connsiteY3" fmla="*/ 2358927 h 4629151"/>
              <a:gd name="connsiteX4" fmla="*/ 3028950 w 4800600"/>
              <a:gd name="connsiteY4" fmla="*/ 15777 h 4629151"/>
              <a:gd name="connsiteX5" fmla="*/ 4457700 w 4800600"/>
              <a:gd name="connsiteY5" fmla="*/ 0 h 4629151"/>
              <a:gd name="connsiteX6" fmla="*/ 4800600 w 4800600"/>
              <a:gd name="connsiteY6" fmla="*/ 130077 h 4629151"/>
              <a:gd name="connsiteX7" fmla="*/ 4743450 w 4800600"/>
              <a:gd name="connsiteY7" fmla="*/ 4257668 h 4629151"/>
              <a:gd name="connsiteX8" fmla="*/ 4634645 w 4800600"/>
              <a:gd name="connsiteY8" fmla="*/ 4520346 h 4629151"/>
              <a:gd name="connsiteX9" fmla="*/ 4371967 w 4800600"/>
              <a:gd name="connsiteY9" fmla="*/ 4629150 h 4629151"/>
              <a:gd name="connsiteX10" fmla="*/ 371482 w 4800600"/>
              <a:gd name="connsiteY10" fmla="*/ 4629150 h 4629151"/>
              <a:gd name="connsiteX11" fmla="*/ 108805 w 4800600"/>
              <a:gd name="connsiteY11" fmla="*/ 4520345 h 4629151"/>
              <a:gd name="connsiteX12" fmla="*/ 1 w 4800600"/>
              <a:gd name="connsiteY12" fmla="*/ 4257667 h 4629151"/>
              <a:gd name="connsiteX13" fmla="*/ 0 w 4800600"/>
              <a:gd name="connsiteY13" fmla="*/ 2771782 h 4629151"/>
              <a:gd name="connsiteX0" fmla="*/ 0 w 4800600"/>
              <a:gd name="connsiteY0" fmla="*/ 2771782 h 4629151"/>
              <a:gd name="connsiteX1" fmla="*/ 108805 w 4800600"/>
              <a:gd name="connsiteY1" fmla="*/ 2509105 h 4629151"/>
              <a:gd name="connsiteX2" fmla="*/ 371483 w 4800600"/>
              <a:gd name="connsiteY2" fmla="*/ 2400301 h 4629151"/>
              <a:gd name="connsiteX3" fmla="*/ 3028950 w 4800600"/>
              <a:gd name="connsiteY3" fmla="*/ 2358927 h 4629151"/>
              <a:gd name="connsiteX4" fmla="*/ 3028950 w 4800600"/>
              <a:gd name="connsiteY4" fmla="*/ 15777 h 4629151"/>
              <a:gd name="connsiteX5" fmla="*/ 4457700 w 4800600"/>
              <a:gd name="connsiteY5" fmla="*/ 0 h 4629151"/>
              <a:gd name="connsiteX6" fmla="*/ 4800600 w 4800600"/>
              <a:gd name="connsiteY6" fmla="*/ 587277 h 4629151"/>
              <a:gd name="connsiteX7" fmla="*/ 4743450 w 4800600"/>
              <a:gd name="connsiteY7" fmla="*/ 4257668 h 4629151"/>
              <a:gd name="connsiteX8" fmla="*/ 4634645 w 4800600"/>
              <a:gd name="connsiteY8" fmla="*/ 4520346 h 4629151"/>
              <a:gd name="connsiteX9" fmla="*/ 4371967 w 4800600"/>
              <a:gd name="connsiteY9" fmla="*/ 4629150 h 4629151"/>
              <a:gd name="connsiteX10" fmla="*/ 371482 w 4800600"/>
              <a:gd name="connsiteY10" fmla="*/ 4629150 h 4629151"/>
              <a:gd name="connsiteX11" fmla="*/ 108805 w 4800600"/>
              <a:gd name="connsiteY11" fmla="*/ 4520345 h 4629151"/>
              <a:gd name="connsiteX12" fmla="*/ 1 w 4800600"/>
              <a:gd name="connsiteY12" fmla="*/ 4257667 h 4629151"/>
              <a:gd name="connsiteX13" fmla="*/ 0 w 4800600"/>
              <a:gd name="connsiteY13" fmla="*/ 2771782 h 4629151"/>
              <a:gd name="connsiteX0" fmla="*/ 0 w 4829175"/>
              <a:gd name="connsiteY0" fmla="*/ 2756005 h 4613374"/>
              <a:gd name="connsiteX1" fmla="*/ 108805 w 4829175"/>
              <a:gd name="connsiteY1" fmla="*/ 2493328 h 4613374"/>
              <a:gd name="connsiteX2" fmla="*/ 371483 w 4829175"/>
              <a:gd name="connsiteY2" fmla="*/ 2384524 h 4613374"/>
              <a:gd name="connsiteX3" fmla="*/ 3028950 w 4829175"/>
              <a:gd name="connsiteY3" fmla="*/ 2343150 h 4613374"/>
              <a:gd name="connsiteX4" fmla="*/ 3028950 w 4829175"/>
              <a:gd name="connsiteY4" fmla="*/ 0 h 4613374"/>
              <a:gd name="connsiteX5" fmla="*/ 4514850 w 4829175"/>
              <a:gd name="connsiteY5" fmla="*/ 342900 h 4613374"/>
              <a:gd name="connsiteX6" fmla="*/ 4800600 w 4829175"/>
              <a:gd name="connsiteY6" fmla="*/ 571500 h 4613374"/>
              <a:gd name="connsiteX7" fmla="*/ 4743450 w 4829175"/>
              <a:gd name="connsiteY7" fmla="*/ 4241891 h 4613374"/>
              <a:gd name="connsiteX8" fmla="*/ 4634645 w 4829175"/>
              <a:gd name="connsiteY8" fmla="*/ 4504569 h 4613374"/>
              <a:gd name="connsiteX9" fmla="*/ 4371967 w 4829175"/>
              <a:gd name="connsiteY9" fmla="*/ 4613373 h 4613374"/>
              <a:gd name="connsiteX10" fmla="*/ 371482 w 4829175"/>
              <a:gd name="connsiteY10" fmla="*/ 4613373 h 4613374"/>
              <a:gd name="connsiteX11" fmla="*/ 108805 w 4829175"/>
              <a:gd name="connsiteY11" fmla="*/ 4504568 h 4613374"/>
              <a:gd name="connsiteX12" fmla="*/ 1 w 4829175"/>
              <a:gd name="connsiteY12" fmla="*/ 4241890 h 4613374"/>
              <a:gd name="connsiteX13" fmla="*/ 0 w 4829175"/>
              <a:gd name="connsiteY13" fmla="*/ 2756005 h 4613374"/>
              <a:gd name="connsiteX0" fmla="*/ 0 w 4829175"/>
              <a:gd name="connsiteY0" fmla="*/ 2470256 h 4327625"/>
              <a:gd name="connsiteX1" fmla="*/ 108805 w 4829175"/>
              <a:gd name="connsiteY1" fmla="*/ 2207579 h 4327625"/>
              <a:gd name="connsiteX2" fmla="*/ 371483 w 4829175"/>
              <a:gd name="connsiteY2" fmla="*/ 2098775 h 4327625"/>
              <a:gd name="connsiteX3" fmla="*/ 3028950 w 4829175"/>
              <a:gd name="connsiteY3" fmla="*/ 2057401 h 4327625"/>
              <a:gd name="connsiteX4" fmla="*/ 3028950 w 4829175"/>
              <a:gd name="connsiteY4" fmla="*/ 0 h 4327625"/>
              <a:gd name="connsiteX5" fmla="*/ 4514850 w 4829175"/>
              <a:gd name="connsiteY5" fmla="*/ 57151 h 4327625"/>
              <a:gd name="connsiteX6" fmla="*/ 4800600 w 4829175"/>
              <a:gd name="connsiteY6" fmla="*/ 285751 h 4327625"/>
              <a:gd name="connsiteX7" fmla="*/ 4743450 w 4829175"/>
              <a:gd name="connsiteY7" fmla="*/ 3956142 h 4327625"/>
              <a:gd name="connsiteX8" fmla="*/ 4634645 w 4829175"/>
              <a:gd name="connsiteY8" fmla="*/ 4218820 h 4327625"/>
              <a:gd name="connsiteX9" fmla="*/ 4371967 w 4829175"/>
              <a:gd name="connsiteY9" fmla="*/ 4327624 h 4327625"/>
              <a:gd name="connsiteX10" fmla="*/ 371482 w 4829175"/>
              <a:gd name="connsiteY10" fmla="*/ 4327624 h 4327625"/>
              <a:gd name="connsiteX11" fmla="*/ 108805 w 4829175"/>
              <a:gd name="connsiteY11" fmla="*/ 4218819 h 4327625"/>
              <a:gd name="connsiteX12" fmla="*/ 1 w 4829175"/>
              <a:gd name="connsiteY12" fmla="*/ 3956141 h 4327625"/>
              <a:gd name="connsiteX13" fmla="*/ 0 w 4829175"/>
              <a:gd name="connsiteY13" fmla="*/ 2470256 h 4327625"/>
              <a:gd name="connsiteX0" fmla="*/ 0 w 4829175"/>
              <a:gd name="connsiteY0" fmla="*/ 2470256 h 4327625"/>
              <a:gd name="connsiteX1" fmla="*/ 108805 w 4829175"/>
              <a:gd name="connsiteY1" fmla="*/ 2207579 h 4327625"/>
              <a:gd name="connsiteX2" fmla="*/ 371483 w 4829175"/>
              <a:gd name="connsiteY2" fmla="*/ 2098775 h 4327625"/>
              <a:gd name="connsiteX3" fmla="*/ 3028950 w 4829175"/>
              <a:gd name="connsiteY3" fmla="*/ 2057401 h 4327625"/>
              <a:gd name="connsiteX4" fmla="*/ 3028950 w 4829175"/>
              <a:gd name="connsiteY4" fmla="*/ 0 h 4327625"/>
              <a:gd name="connsiteX5" fmla="*/ 4514850 w 4829175"/>
              <a:gd name="connsiteY5" fmla="*/ 0 h 4327625"/>
              <a:gd name="connsiteX6" fmla="*/ 4800600 w 4829175"/>
              <a:gd name="connsiteY6" fmla="*/ 285751 h 4327625"/>
              <a:gd name="connsiteX7" fmla="*/ 4743450 w 4829175"/>
              <a:gd name="connsiteY7" fmla="*/ 3956142 h 4327625"/>
              <a:gd name="connsiteX8" fmla="*/ 4634645 w 4829175"/>
              <a:gd name="connsiteY8" fmla="*/ 4218820 h 4327625"/>
              <a:gd name="connsiteX9" fmla="*/ 4371967 w 4829175"/>
              <a:gd name="connsiteY9" fmla="*/ 4327624 h 4327625"/>
              <a:gd name="connsiteX10" fmla="*/ 371482 w 4829175"/>
              <a:gd name="connsiteY10" fmla="*/ 4327624 h 4327625"/>
              <a:gd name="connsiteX11" fmla="*/ 108805 w 4829175"/>
              <a:gd name="connsiteY11" fmla="*/ 4218819 h 4327625"/>
              <a:gd name="connsiteX12" fmla="*/ 1 w 4829175"/>
              <a:gd name="connsiteY12" fmla="*/ 3956141 h 4327625"/>
              <a:gd name="connsiteX13" fmla="*/ 0 w 4829175"/>
              <a:gd name="connsiteY13" fmla="*/ 2470256 h 4327625"/>
              <a:gd name="connsiteX0" fmla="*/ 0 w 4829175"/>
              <a:gd name="connsiteY0" fmla="*/ 2470256 h 4327625"/>
              <a:gd name="connsiteX1" fmla="*/ 108805 w 4829175"/>
              <a:gd name="connsiteY1" fmla="*/ 2207579 h 4327625"/>
              <a:gd name="connsiteX2" fmla="*/ 400050 w 4829175"/>
              <a:gd name="connsiteY2" fmla="*/ 2114550 h 4327625"/>
              <a:gd name="connsiteX3" fmla="*/ 3028950 w 4829175"/>
              <a:gd name="connsiteY3" fmla="*/ 2057401 h 4327625"/>
              <a:gd name="connsiteX4" fmla="*/ 3028950 w 4829175"/>
              <a:gd name="connsiteY4" fmla="*/ 0 h 4327625"/>
              <a:gd name="connsiteX5" fmla="*/ 4514850 w 4829175"/>
              <a:gd name="connsiteY5" fmla="*/ 0 h 4327625"/>
              <a:gd name="connsiteX6" fmla="*/ 4800600 w 4829175"/>
              <a:gd name="connsiteY6" fmla="*/ 285751 h 4327625"/>
              <a:gd name="connsiteX7" fmla="*/ 4743450 w 4829175"/>
              <a:gd name="connsiteY7" fmla="*/ 3956142 h 4327625"/>
              <a:gd name="connsiteX8" fmla="*/ 4634645 w 4829175"/>
              <a:gd name="connsiteY8" fmla="*/ 4218820 h 4327625"/>
              <a:gd name="connsiteX9" fmla="*/ 4371967 w 4829175"/>
              <a:gd name="connsiteY9" fmla="*/ 4327624 h 4327625"/>
              <a:gd name="connsiteX10" fmla="*/ 371482 w 4829175"/>
              <a:gd name="connsiteY10" fmla="*/ 4327624 h 4327625"/>
              <a:gd name="connsiteX11" fmla="*/ 108805 w 4829175"/>
              <a:gd name="connsiteY11" fmla="*/ 4218819 h 4327625"/>
              <a:gd name="connsiteX12" fmla="*/ 1 w 4829175"/>
              <a:gd name="connsiteY12" fmla="*/ 3956141 h 4327625"/>
              <a:gd name="connsiteX13" fmla="*/ 0 w 4829175"/>
              <a:gd name="connsiteY13" fmla="*/ 2470256 h 4327625"/>
              <a:gd name="connsiteX0" fmla="*/ 0 w 4829175"/>
              <a:gd name="connsiteY0" fmla="*/ 2470256 h 4327625"/>
              <a:gd name="connsiteX1" fmla="*/ 114300 w 4829175"/>
              <a:gd name="connsiteY1" fmla="*/ 2171700 h 4327625"/>
              <a:gd name="connsiteX2" fmla="*/ 400050 w 4829175"/>
              <a:gd name="connsiteY2" fmla="*/ 2114550 h 4327625"/>
              <a:gd name="connsiteX3" fmla="*/ 3028950 w 4829175"/>
              <a:gd name="connsiteY3" fmla="*/ 2057401 h 4327625"/>
              <a:gd name="connsiteX4" fmla="*/ 3028950 w 4829175"/>
              <a:gd name="connsiteY4" fmla="*/ 0 h 4327625"/>
              <a:gd name="connsiteX5" fmla="*/ 4514850 w 4829175"/>
              <a:gd name="connsiteY5" fmla="*/ 0 h 4327625"/>
              <a:gd name="connsiteX6" fmla="*/ 4800600 w 4829175"/>
              <a:gd name="connsiteY6" fmla="*/ 285751 h 4327625"/>
              <a:gd name="connsiteX7" fmla="*/ 4743450 w 4829175"/>
              <a:gd name="connsiteY7" fmla="*/ 3956142 h 4327625"/>
              <a:gd name="connsiteX8" fmla="*/ 4634645 w 4829175"/>
              <a:gd name="connsiteY8" fmla="*/ 4218820 h 4327625"/>
              <a:gd name="connsiteX9" fmla="*/ 4371967 w 4829175"/>
              <a:gd name="connsiteY9" fmla="*/ 4327624 h 4327625"/>
              <a:gd name="connsiteX10" fmla="*/ 371482 w 4829175"/>
              <a:gd name="connsiteY10" fmla="*/ 4327624 h 4327625"/>
              <a:gd name="connsiteX11" fmla="*/ 108805 w 4829175"/>
              <a:gd name="connsiteY11" fmla="*/ 4218819 h 4327625"/>
              <a:gd name="connsiteX12" fmla="*/ 1 w 4829175"/>
              <a:gd name="connsiteY12" fmla="*/ 3956141 h 4327625"/>
              <a:gd name="connsiteX13" fmla="*/ 0 w 4829175"/>
              <a:gd name="connsiteY13" fmla="*/ 2470256 h 4327625"/>
              <a:gd name="connsiteX0" fmla="*/ 9525 w 4838700"/>
              <a:gd name="connsiteY0" fmla="*/ 2470256 h 4327625"/>
              <a:gd name="connsiteX1" fmla="*/ 66675 w 4838700"/>
              <a:gd name="connsiteY1" fmla="*/ 2171700 h 4327625"/>
              <a:gd name="connsiteX2" fmla="*/ 409575 w 4838700"/>
              <a:gd name="connsiteY2" fmla="*/ 2114550 h 4327625"/>
              <a:gd name="connsiteX3" fmla="*/ 3038475 w 4838700"/>
              <a:gd name="connsiteY3" fmla="*/ 2057401 h 4327625"/>
              <a:gd name="connsiteX4" fmla="*/ 3038475 w 4838700"/>
              <a:gd name="connsiteY4" fmla="*/ 0 h 4327625"/>
              <a:gd name="connsiteX5" fmla="*/ 4524375 w 4838700"/>
              <a:gd name="connsiteY5" fmla="*/ 0 h 4327625"/>
              <a:gd name="connsiteX6" fmla="*/ 4810125 w 4838700"/>
              <a:gd name="connsiteY6" fmla="*/ 285751 h 4327625"/>
              <a:gd name="connsiteX7" fmla="*/ 4752975 w 4838700"/>
              <a:gd name="connsiteY7" fmla="*/ 3956142 h 4327625"/>
              <a:gd name="connsiteX8" fmla="*/ 4644170 w 4838700"/>
              <a:gd name="connsiteY8" fmla="*/ 4218820 h 4327625"/>
              <a:gd name="connsiteX9" fmla="*/ 4381492 w 4838700"/>
              <a:gd name="connsiteY9" fmla="*/ 4327624 h 4327625"/>
              <a:gd name="connsiteX10" fmla="*/ 381007 w 4838700"/>
              <a:gd name="connsiteY10" fmla="*/ 4327624 h 4327625"/>
              <a:gd name="connsiteX11" fmla="*/ 118330 w 4838700"/>
              <a:gd name="connsiteY11" fmla="*/ 4218819 h 4327625"/>
              <a:gd name="connsiteX12" fmla="*/ 9526 w 4838700"/>
              <a:gd name="connsiteY12" fmla="*/ 3956141 h 4327625"/>
              <a:gd name="connsiteX13" fmla="*/ 9525 w 4838700"/>
              <a:gd name="connsiteY13" fmla="*/ 2470256 h 4327625"/>
              <a:gd name="connsiteX0" fmla="*/ 9525 w 4838700"/>
              <a:gd name="connsiteY0" fmla="*/ 2470256 h 4327625"/>
              <a:gd name="connsiteX1" fmla="*/ 66675 w 4838700"/>
              <a:gd name="connsiteY1" fmla="*/ 2171700 h 4327625"/>
              <a:gd name="connsiteX2" fmla="*/ 409575 w 4838700"/>
              <a:gd name="connsiteY2" fmla="*/ 2114550 h 4327625"/>
              <a:gd name="connsiteX3" fmla="*/ 3038475 w 4838700"/>
              <a:gd name="connsiteY3" fmla="*/ 2114550 h 4327625"/>
              <a:gd name="connsiteX4" fmla="*/ 3038475 w 4838700"/>
              <a:gd name="connsiteY4" fmla="*/ 0 h 4327625"/>
              <a:gd name="connsiteX5" fmla="*/ 4524375 w 4838700"/>
              <a:gd name="connsiteY5" fmla="*/ 0 h 4327625"/>
              <a:gd name="connsiteX6" fmla="*/ 4810125 w 4838700"/>
              <a:gd name="connsiteY6" fmla="*/ 285751 h 4327625"/>
              <a:gd name="connsiteX7" fmla="*/ 4752975 w 4838700"/>
              <a:gd name="connsiteY7" fmla="*/ 3956142 h 4327625"/>
              <a:gd name="connsiteX8" fmla="*/ 4644170 w 4838700"/>
              <a:gd name="connsiteY8" fmla="*/ 4218820 h 4327625"/>
              <a:gd name="connsiteX9" fmla="*/ 4381492 w 4838700"/>
              <a:gd name="connsiteY9" fmla="*/ 4327624 h 4327625"/>
              <a:gd name="connsiteX10" fmla="*/ 381007 w 4838700"/>
              <a:gd name="connsiteY10" fmla="*/ 4327624 h 4327625"/>
              <a:gd name="connsiteX11" fmla="*/ 118330 w 4838700"/>
              <a:gd name="connsiteY11" fmla="*/ 4218819 h 4327625"/>
              <a:gd name="connsiteX12" fmla="*/ 9526 w 4838700"/>
              <a:gd name="connsiteY12" fmla="*/ 3956141 h 4327625"/>
              <a:gd name="connsiteX13" fmla="*/ 9525 w 4838700"/>
              <a:gd name="connsiteY13" fmla="*/ 2470256 h 4327625"/>
              <a:gd name="connsiteX0" fmla="*/ 9525 w 4838700"/>
              <a:gd name="connsiteY0" fmla="*/ 2470256 h 4327625"/>
              <a:gd name="connsiteX1" fmla="*/ 66675 w 4838700"/>
              <a:gd name="connsiteY1" fmla="*/ 2171700 h 4327625"/>
              <a:gd name="connsiteX2" fmla="*/ 409575 w 4838700"/>
              <a:gd name="connsiteY2" fmla="*/ 2114550 h 4327625"/>
              <a:gd name="connsiteX3" fmla="*/ 3038475 w 4838700"/>
              <a:gd name="connsiteY3" fmla="*/ 2114550 h 4327625"/>
              <a:gd name="connsiteX4" fmla="*/ 3038475 w 4838700"/>
              <a:gd name="connsiteY4" fmla="*/ 0 h 4327625"/>
              <a:gd name="connsiteX5" fmla="*/ 4524375 w 4838700"/>
              <a:gd name="connsiteY5" fmla="*/ 0 h 4327625"/>
              <a:gd name="connsiteX6" fmla="*/ 4810125 w 4838700"/>
              <a:gd name="connsiteY6" fmla="*/ 285751 h 4327625"/>
              <a:gd name="connsiteX7" fmla="*/ 4752975 w 4838700"/>
              <a:gd name="connsiteY7" fmla="*/ 3956142 h 4327625"/>
              <a:gd name="connsiteX8" fmla="*/ 4644170 w 4838700"/>
              <a:gd name="connsiteY8" fmla="*/ 4218820 h 4327625"/>
              <a:gd name="connsiteX9" fmla="*/ 4381492 w 4838700"/>
              <a:gd name="connsiteY9" fmla="*/ 4327624 h 4327625"/>
              <a:gd name="connsiteX10" fmla="*/ 381007 w 4838700"/>
              <a:gd name="connsiteY10" fmla="*/ 4327624 h 4327625"/>
              <a:gd name="connsiteX11" fmla="*/ 118330 w 4838700"/>
              <a:gd name="connsiteY11" fmla="*/ 4218819 h 4327625"/>
              <a:gd name="connsiteX12" fmla="*/ 9526 w 4838700"/>
              <a:gd name="connsiteY12" fmla="*/ 3956141 h 4327625"/>
              <a:gd name="connsiteX13" fmla="*/ 9525 w 4838700"/>
              <a:gd name="connsiteY13" fmla="*/ 2470256 h 4327625"/>
              <a:gd name="connsiteX0" fmla="*/ 0 w 4829175"/>
              <a:gd name="connsiteY0" fmla="*/ 2470256 h 4327625"/>
              <a:gd name="connsiteX1" fmla="*/ 57150 w 4829175"/>
              <a:gd name="connsiteY1" fmla="*/ 2171700 h 4327625"/>
              <a:gd name="connsiteX2" fmla="*/ 228600 w 4829175"/>
              <a:gd name="connsiteY2" fmla="*/ 2114550 h 4327625"/>
              <a:gd name="connsiteX3" fmla="*/ 3028950 w 4829175"/>
              <a:gd name="connsiteY3" fmla="*/ 2114550 h 4327625"/>
              <a:gd name="connsiteX4" fmla="*/ 3028950 w 4829175"/>
              <a:gd name="connsiteY4" fmla="*/ 0 h 4327625"/>
              <a:gd name="connsiteX5" fmla="*/ 4514850 w 4829175"/>
              <a:gd name="connsiteY5" fmla="*/ 0 h 4327625"/>
              <a:gd name="connsiteX6" fmla="*/ 4800600 w 4829175"/>
              <a:gd name="connsiteY6" fmla="*/ 285751 h 4327625"/>
              <a:gd name="connsiteX7" fmla="*/ 4743450 w 4829175"/>
              <a:gd name="connsiteY7" fmla="*/ 3956142 h 4327625"/>
              <a:gd name="connsiteX8" fmla="*/ 4634645 w 4829175"/>
              <a:gd name="connsiteY8" fmla="*/ 4218820 h 4327625"/>
              <a:gd name="connsiteX9" fmla="*/ 4371967 w 4829175"/>
              <a:gd name="connsiteY9" fmla="*/ 4327624 h 4327625"/>
              <a:gd name="connsiteX10" fmla="*/ 371482 w 4829175"/>
              <a:gd name="connsiteY10" fmla="*/ 4327624 h 4327625"/>
              <a:gd name="connsiteX11" fmla="*/ 108805 w 4829175"/>
              <a:gd name="connsiteY11" fmla="*/ 4218819 h 4327625"/>
              <a:gd name="connsiteX12" fmla="*/ 1 w 4829175"/>
              <a:gd name="connsiteY12" fmla="*/ 3956141 h 4327625"/>
              <a:gd name="connsiteX13" fmla="*/ 0 w 4829175"/>
              <a:gd name="connsiteY13" fmla="*/ 2470256 h 4327625"/>
              <a:gd name="connsiteX0" fmla="*/ 0 w 4829175"/>
              <a:gd name="connsiteY0" fmla="*/ 2470256 h 4327625"/>
              <a:gd name="connsiteX1" fmla="*/ 57150 w 4829175"/>
              <a:gd name="connsiteY1" fmla="*/ 2171700 h 4327625"/>
              <a:gd name="connsiteX2" fmla="*/ 171450 w 4829175"/>
              <a:gd name="connsiteY2" fmla="*/ 2114550 h 4327625"/>
              <a:gd name="connsiteX3" fmla="*/ 3028950 w 4829175"/>
              <a:gd name="connsiteY3" fmla="*/ 2114550 h 4327625"/>
              <a:gd name="connsiteX4" fmla="*/ 3028950 w 4829175"/>
              <a:gd name="connsiteY4" fmla="*/ 0 h 4327625"/>
              <a:gd name="connsiteX5" fmla="*/ 4514850 w 4829175"/>
              <a:gd name="connsiteY5" fmla="*/ 0 h 4327625"/>
              <a:gd name="connsiteX6" fmla="*/ 4800600 w 4829175"/>
              <a:gd name="connsiteY6" fmla="*/ 285751 h 4327625"/>
              <a:gd name="connsiteX7" fmla="*/ 4743450 w 4829175"/>
              <a:gd name="connsiteY7" fmla="*/ 3956142 h 4327625"/>
              <a:gd name="connsiteX8" fmla="*/ 4634645 w 4829175"/>
              <a:gd name="connsiteY8" fmla="*/ 4218820 h 4327625"/>
              <a:gd name="connsiteX9" fmla="*/ 4371967 w 4829175"/>
              <a:gd name="connsiteY9" fmla="*/ 4327624 h 4327625"/>
              <a:gd name="connsiteX10" fmla="*/ 371482 w 4829175"/>
              <a:gd name="connsiteY10" fmla="*/ 4327624 h 4327625"/>
              <a:gd name="connsiteX11" fmla="*/ 108805 w 4829175"/>
              <a:gd name="connsiteY11" fmla="*/ 4218819 h 4327625"/>
              <a:gd name="connsiteX12" fmla="*/ 1 w 4829175"/>
              <a:gd name="connsiteY12" fmla="*/ 3956141 h 4327625"/>
              <a:gd name="connsiteX13" fmla="*/ 0 w 4829175"/>
              <a:gd name="connsiteY13" fmla="*/ 2470256 h 432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9175" h="4327625">
                <a:moveTo>
                  <a:pt x="0" y="2470256"/>
                </a:moveTo>
                <a:cubicBezTo>
                  <a:pt x="0" y="2371733"/>
                  <a:pt x="28575" y="2230984"/>
                  <a:pt x="57150" y="2171700"/>
                </a:cubicBezTo>
                <a:cubicBezTo>
                  <a:pt x="85725" y="2112416"/>
                  <a:pt x="90076" y="2162604"/>
                  <a:pt x="171450" y="2114550"/>
                </a:cubicBezTo>
                <a:lnTo>
                  <a:pt x="3028950" y="2114550"/>
                </a:lnTo>
                <a:lnTo>
                  <a:pt x="3028950" y="0"/>
                </a:lnTo>
                <a:lnTo>
                  <a:pt x="4514850" y="0"/>
                </a:lnTo>
                <a:cubicBezTo>
                  <a:pt x="4829175" y="9525"/>
                  <a:pt x="4800600" y="187228"/>
                  <a:pt x="4800600" y="285751"/>
                </a:cubicBezTo>
                <a:cubicBezTo>
                  <a:pt x="4800600" y="781046"/>
                  <a:pt x="4743450" y="3460847"/>
                  <a:pt x="4743450" y="3956142"/>
                </a:cubicBezTo>
                <a:cubicBezTo>
                  <a:pt x="4743450" y="4054665"/>
                  <a:pt x="4704312" y="4149153"/>
                  <a:pt x="4634645" y="4218820"/>
                </a:cubicBezTo>
                <a:cubicBezTo>
                  <a:pt x="4564979" y="4288486"/>
                  <a:pt x="4470491" y="4327625"/>
                  <a:pt x="4371967" y="4327624"/>
                </a:cubicBezTo>
                <a:lnTo>
                  <a:pt x="371482" y="4327624"/>
                </a:lnTo>
                <a:cubicBezTo>
                  <a:pt x="272959" y="4327624"/>
                  <a:pt x="178471" y="4288486"/>
                  <a:pt x="108805" y="4218819"/>
                </a:cubicBezTo>
                <a:cubicBezTo>
                  <a:pt x="39139" y="4149153"/>
                  <a:pt x="1" y="4054665"/>
                  <a:pt x="1" y="3956141"/>
                </a:cubicBezTo>
                <a:cubicBezTo>
                  <a:pt x="1" y="3460846"/>
                  <a:pt x="0" y="2965551"/>
                  <a:pt x="0" y="247025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33400" y="3886200"/>
            <a:ext cx="3086100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33400" y="1695449"/>
            <a:ext cx="6477000" cy="22002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314950"/>
            <a:ext cx="1676400" cy="7810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0" i="1" dirty="0" smtClean="0">
                <a:solidFill>
                  <a:schemeClr val="tx1"/>
                </a:solidFill>
              </a:rPr>
              <a:t>What equations are required  to translate data into monetary value?</a:t>
            </a:r>
            <a:endParaRPr lang="en-US" sz="1400" b="0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457450" y="2586990"/>
            <a:ext cx="1097280" cy="104927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Functions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981450" y="2586990"/>
            <a:ext cx="1097280" cy="104927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Mechanisms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505450" y="2586990"/>
            <a:ext cx="1097280" cy="104927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Benefits</a:t>
            </a:r>
          </a:p>
        </p:txBody>
      </p:sp>
      <p:sp>
        <p:nvSpPr>
          <p:cNvPr id="11" name="Isosceles Triangle 10"/>
          <p:cNvSpPr/>
          <p:nvPr/>
        </p:nvSpPr>
        <p:spPr bwMode="auto">
          <a:xfrm rot="5400000">
            <a:off x="3167253" y="3077337"/>
            <a:ext cx="1165860" cy="18516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5400000">
            <a:off x="4691253" y="3077337"/>
            <a:ext cx="1165860" cy="18516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2015490"/>
            <a:ext cx="15240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0" i="1" dirty="0" smtClean="0"/>
              <a:t>What does the Smart Grid do?</a:t>
            </a:r>
            <a:endParaRPr lang="en-US" sz="1400" b="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52850" y="2015490"/>
            <a:ext cx="15240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0" i="1" dirty="0" smtClean="0"/>
              <a:t>How does it</a:t>
            </a:r>
          </a:p>
          <a:p>
            <a:pPr algn="ctr"/>
            <a:r>
              <a:rPr lang="en-US" sz="1400" b="0" i="1" dirty="0" smtClean="0"/>
              <a:t>do that?</a:t>
            </a:r>
            <a:endParaRPr lang="en-US" sz="1400" b="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76850" y="2015490"/>
            <a:ext cx="15240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0" i="1" dirty="0" smtClean="0"/>
              <a:t>What “goodness” results?</a:t>
            </a:r>
            <a:endParaRPr lang="en-US" sz="1400" b="0" i="1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7056120" y="2586990"/>
            <a:ext cx="1097280" cy="104927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Monetary Value</a:t>
            </a:r>
          </a:p>
        </p:txBody>
      </p:sp>
      <p:sp>
        <p:nvSpPr>
          <p:cNvPr id="17" name="Isosceles Triangle 16"/>
          <p:cNvSpPr/>
          <p:nvPr/>
        </p:nvSpPr>
        <p:spPr bwMode="auto">
          <a:xfrm rot="5400000">
            <a:off x="6234303" y="3077337"/>
            <a:ext cx="1165860" cy="18516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1905000"/>
            <a:ext cx="15240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0" i="1" dirty="0" smtClean="0">
                <a:solidFill>
                  <a:schemeClr val="tx1"/>
                </a:solidFill>
              </a:rPr>
              <a:t>What is the goodness       worth?</a:t>
            </a:r>
            <a:endParaRPr lang="en-US" sz="1400" b="0" i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933450" y="2586990"/>
            <a:ext cx="1097280" cy="104927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Assets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2015490"/>
            <a:ext cx="16764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0" i="1" dirty="0" smtClean="0"/>
              <a:t>What are Smart Grid technologies?</a:t>
            </a:r>
            <a:endParaRPr lang="en-US" sz="1400" b="0" i="1" dirty="0"/>
          </a:p>
        </p:txBody>
      </p:sp>
      <p:sp>
        <p:nvSpPr>
          <p:cNvPr id="21" name="Isosceles Triangle 20"/>
          <p:cNvSpPr/>
          <p:nvPr/>
        </p:nvSpPr>
        <p:spPr bwMode="auto">
          <a:xfrm rot="5400000">
            <a:off x="1643253" y="3077337"/>
            <a:ext cx="1165860" cy="18516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cxnSp>
        <p:nvCxnSpPr>
          <p:cNvPr id="22" name="Straight Connector 21"/>
          <p:cNvCxnSpPr>
            <a:stCxn id="17" idx="4"/>
          </p:cNvCxnSpPr>
          <p:nvPr/>
        </p:nvCxnSpPr>
        <p:spPr bwMode="auto">
          <a:xfrm rot="10800000" flipV="1">
            <a:off x="2533650" y="3752850"/>
            <a:ext cx="4191000" cy="28575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7" idx="4"/>
            <a:endCxn id="29" idx="2"/>
          </p:cNvCxnSpPr>
          <p:nvPr/>
        </p:nvCxnSpPr>
        <p:spPr bwMode="auto">
          <a:xfrm rot="10800000" flipV="1">
            <a:off x="6648450" y="3752850"/>
            <a:ext cx="76200" cy="41529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2381250" y="4168140"/>
            <a:ext cx="1097280" cy="104927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Metrics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905250" y="4168140"/>
            <a:ext cx="1097280" cy="104927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Calculations</a:t>
            </a:r>
          </a:p>
        </p:txBody>
      </p:sp>
      <p:sp>
        <p:nvSpPr>
          <p:cNvPr id="26" name="Isosceles Triangle 25"/>
          <p:cNvSpPr/>
          <p:nvPr/>
        </p:nvSpPr>
        <p:spPr bwMode="auto">
          <a:xfrm rot="5400000">
            <a:off x="3129153" y="4658487"/>
            <a:ext cx="1165860" cy="18516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429250" y="4168140"/>
            <a:ext cx="1097280" cy="1049274"/>
          </a:xfrm>
          <a:prstGeom prst="round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Forecast</a:t>
            </a:r>
          </a:p>
        </p:txBody>
      </p:sp>
      <p:sp>
        <p:nvSpPr>
          <p:cNvPr id="28" name="Isosceles Triangle 27"/>
          <p:cNvSpPr/>
          <p:nvPr/>
        </p:nvSpPr>
        <p:spPr bwMode="auto">
          <a:xfrm rot="5400000">
            <a:off x="4672203" y="4658487"/>
            <a:ext cx="1165860" cy="18516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 rot="5400000">
            <a:off x="6158103" y="4658487"/>
            <a:ext cx="1165860" cy="185166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5295900"/>
            <a:ext cx="16764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0" i="1" dirty="0" smtClean="0">
                <a:solidFill>
                  <a:schemeClr val="tx1"/>
                </a:solidFill>
              </a:rPr>
              <a:t>What data should be tracked to capture benefits?</a:t>
            </a:r>
            <a:endParaRPr lang="en-US" sz="1400" b="0" i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7800" y="5314950"/>
            <a:ext cx="16764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0" i="1" dirty="0" smtClean="0">
                <a:solidFill>
                  <a:schemeClr val="tx1"/>
                </a:solidFill>
              </a:rPr>
              <a:t>How can benefits be projected beyond the first 5 years?</a:t>
            </a:r>
            <a:endParaRPr lang="en-US" sz="1400" b="0" i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5825" y="1733550"/>
            <a:ext cx="1181100" cy="374571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MODULE 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7725" y="3962400"/>
            <a:ext cx="1219200" cy="374571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MODULE 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86600" y="4010025"/>
            <a:ext cx="1181100" cy="374571"/>
          </a:xfrm>
          <a:prstGeom prst="roundRect">
            <a:avLst/>
          </a:prstGeom>
          <a:solidFill>
            <a:schemeClr val="tx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MODULE 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Computational Tool » What are the inputs and outputs?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SGCT uses a variety of data inputs and assumptions, and provides standard outputs.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114800" y="2095500"/>
            <a:ext cx="1428750" cy="40005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2400" dirty="0" smtClean="0">
                <a:solidFill>
                  <a:schemeClr val="bg1"/>
                </a:solidFill>
              </a:rPr>
              <a:t>SGCT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Inputs</a:t>
            </a:r>
            <a:endParaRPr lang="en-US" sz="1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9723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Outputs</a:t>
            </a:r>
            <a:endParaRPr lang="en-US" sz="1800" u="sng" dirty="0"/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 bwMode="auto">
          <a:xfrm>
            <a:off x="457200" y="2933700"/>
            <a:ext cx="1885950" cy="742950"/>
          </a:xfrm>
          <a:prstGeom prst="homePlat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Data that corresponds to Impact Metrics</a:t>
            </a:r>
          </a:p>
        </p:txBody>
      </p:sp>
      <p:sp>
        <p:nvSpPr>
          <p:cNvPr id="8" name="Pentagon 7">
            <a:hlinkClick r:id="rId4" action="ppaction://hlinksldjump"/>
          </p:cNvPr>
          <p:cNvSpPr/>
          <p:nvPr/>
        </p:nvSpPr>
        <p:spPr bwMode="auto">
          <a:xfrm>
            <a:off x="457200" y="3733800"/>
            <a:ext cx="1885950" cy="742950"/>
          </a:xfrm>
          <a:prstGeom prst="homePlat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Data derived from estimates and assumptions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676400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Examples</a:t>
            </a:r>
            <a:endParaRPr lang="en-US" sz="1800" u="sng" dirty="0"/>
          </a:p>
        </p:txBody>
      </p:sp>
      <p:sp>
        <p:nvSpPr>
          <p:cNvPr id="10" name="Chevron 9"/>
          <p:cNvSpPr/>
          <p:nvPr/>
        </p:nvSpPr>
        <p:spPr bwMode="auto">
          <a:xfrm>
            <a:off x="2057400" y="2133600"/>
            <a:ext cx="1981200" cy="742950"/>
          </a:xfrm>
          <a:prstGeom prst="chevr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66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AMI/Smart Meters, Automated Feeder and Line Switching</a:t>
            </a:r>
          </a:p>
        </p:txBody>
      </p:sp>
      <p:sp>
        <p:nvSpPr>
          <p:cNvPr id="11" name="Chevron 10"/>
          <p:cNvSpPr/>
          <p:nvPr/>
        </p:nvSpPr>
        <p:spPr bwMode="auto">
          <a:xfrm>
            <a:off x="2057400" y="2933700"/>
            <a:ext cx="1981200" cy="742950"/>
          </a:xfrm>
          <a:prstGeom prst="chevr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66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Annual Generation Costs, Number of Tamper Detections</a:t>
            </a:r>
          </a:p>
        </p:txBody>
      </p:sp>
      <p:sp>
        <p:nvSpPr>
          <p:cNvPr id="12" name="Pentagon 11">
            <a:hlinkClick r:id="rId5" action="ppaction://hlinksldjump"/>
          </p:cNvPr>
          <p:cNvSpPr/>
          <p:nvPr/>
        </p:nvSpPr>
        <p:spPr bwMode="auto">
          <a:xfrm>
            <a:off x="457200" y="4533900"/>
            <a:ext cx="1885950" cy="742950"/>
          </a:xfrm>
          <a:prstGeom prst="homePlat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Cost Parameters and Escalation Factors</a:t>
            </a:r>
          </a:p>
        </p:txBody>
      </p:sp>
      <p:sp>
        <p:nvSpPr>
          <p:cNvPr id="13" name="Chevron 12"/>
          <p:cNvSpPr/>
          <p:nvPr/>
        </p:nvSpPr>
        <p:spPr bwMode="auto">
          <a:xfrm>
            <a:off x="2057400" y="4533900"/>
            <a:ext cx="1981200" cy="742950"/>
          </a:xfrm>
          <a:prstGeom prst="chevr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66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Discount Rate, Total Capital Cost, Inflation Rate, Population Growth</a:t>
            </a:r>
          </a:p>
        </p:txBody>
      </p:sp>
      <p:sp>
        <p:nvSpPr>
          <p:cNvPr id="14" name="Chevron 13"/>
          <p:cNvSpPr/>
          <p:nvPr/>
        </p:nvSpPr>
        <p:spPr bwMode="auto">
          <a:xfrm>
            <a:off x="2057400" y="3733800"/>
            <a:ext cx="1981200" cy="742950"/>
          </a:xfrm>
          <a:prstGeom prst="chevr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66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Value of Service, Price of Capacity at Peak, Value of CO2</a:t>
            </a:r>
          </a:p>
        </p:txBody>
      </p:sp>
      <p:sp>
        <p:nvSpPr>
          <p:cNvPr id="15" name="Pentagon 14">
            <a:hlinkClick r:id="rId6" action="ppaction://hlinksldjump"/>
          </p:cNvPr>
          <p:cNvSpPr/>
          <p:nvPr/>
        </p:nvSpPr>
        <p:spPr bwMode="auto">
          <a:xfrm>
            <a:off x="457200" y="5334000"/>
            <a:ext cx="1885950" cy="742950"/>
          </a:xfrm>
          <a:prstGeom prst="homePlat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Sensitivity Factors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Chevron 15"/>
          <p:cNvSpPr/>
          <p:nvPr/>
        </p:nvSpPr>
        <p:spPr bwMode="auto">
          <a:xfrm>
            <a:off x="2057400" y="5334000"/>
            <a:ext cx="1981200" cy="742950"/>
          </a:xfrm>
          <a:prstGeom prst="chevr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rgbClr val="000066"/>
              </a:buClr>
            </a:pPr>
            <a:r>
              <a:rPr lang="en-US" sz="1200" dirty="0" smtClean="0">
                <a:solidFill>
                  <a:schemeClr val="bg1"/>
                </a:solidFill>
              </a:rPr>
              <a:t>High and Low case Value of CO2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6781800" y="4495800"/>
            <a:ext cx="1866900" cy="762000"/>
          </a:xfrm>
          <a:prstGeom prst="rightArrow">
            <a:avLst>
              <a:gd name="adj1" fmla="val 76063"/>
              <a:gd name="adj2" fmla="val 50000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Sensitivity Analysis of Project</a:t>
            </a:r>
          </a:p>
        </p:txBody>
      </p:sp>
      <p:sp>
        <p:nvSpPr>
          <p:cNvPr id="21" name="Pentagon 20">
            <a:hlinkClick r:id="rId7" action="ppaction://hlinksldjump"/>
          </p:cNvPr>
          <p:cNvSpPr/>
          <p:nvPr/>
        </p:nvSpPr>
        <p:spPr bwMode="auto">
          <a:xfrm>
            <a:off x="457200" y="2133600"/>
            <a:ext cx="1885950" cy="742950"/>
          </a:xfrm>
          <a:prstGeom prst="homePlat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Smart Grid Project Assets, Functions, and Mechanisms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781800" y="3657600"/>
            <a:ext cx="1866900" cy="762000"/>
          </a:xfrm>
          <a:prstGeom prst="rightArrow">
            <a:avLst>
              <a:gd name="adj1" fmla="val 76063"/>
              <a:gd name="adj2" fmla="val 50000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NPV Analysis of Project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6781800" y="2819400"/>
            <a:ext cx="1866900" cy="762000"/>
          </a:xfrm>
          <a:prstGeom prst="rightArrow">
            <a:avLst>
              <a:gd name="adj1" fmla="val 76063"/>
              <a:gd name="adj2" fmla="val 50000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Monetary Value of up to 22 Benefits</a:t>
            </a:r>
          </a:p>
        </p:txBody>
      </p:sp>
      <p:sp>
        <p:nvSpPr>
          <p:cNvPr id="20" name="Flowchart: Manual Operation 19"/>
          <p:cNvSpPr/>
          <p:nvPr/>
        </p:nvSpPr>
        <p:spPr bwMode="auto">
          <a:xfrm rot="5400000" flipV="1">
            <a:off x="4286250" y="3495675"/>
            <a:ext cx="3771900" cy="1085850"/>
          </a:xfrm>
          <a:prstGeom prst="flowChartManualOperation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</a:rPr>
              <a:t>All Output is calculated over multiple years (beyond initial 5 years of data entry)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4419600" y="1143000"/>
            <a:ext cx="1676400" cy="914400"/>
          </a:xfrm>
          <a:prstGeom prst="wedgeRoundRectCallout">
            <a:avLst>
              <a:gd name="adj1" fmla="val -204486"/>
              <a:gd name="adj2" fmla="val 59089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Click chevrons for additional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Computational Tool » How does the tool work?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SGCT modules reflect the activities involved in assessing the value of a smart grid project.</a:t>
            </a:r>
          </a:p>
        </p:txBody>
      </p:sp>
      <p:sp>
        <p:nvSpPr>
          <p:cNvPr id="4" name="AutoShape 3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667000" y="2133600"/>
            <a:ext cx="2133600" cy="838200"/>
          </a:xfrm>
          <a:prstGeom prst="chevron">
            <a:avLst>
              <a:gd name="adj" fmla="val 3041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0" tIns="45720" rIns="0" bIns="45720" anchor="ctr"/>
          <a:lstStyle/>
          <a:p>
            <a:pPr algn="ctr" defTabSz="9032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Project Characterization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AutoShape 3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72000" y="2133600"/>
            <a:ext cx="2133600" cy="838200"/>
          </a:xfrm>
          <a:prstGeom prst="chevron">
            <a:avLst>
              <a:gd name="adj" fmla="val 30418"/>
            </a:avLst>
          </a:prstGeom>
          <a:solidFill>
            <a:schemeClr val="accent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182880" tIns="44450" bIns="44450" anchor="ctr"/>
          <a:lstStyle/>
          <a:p>
            <a:pPr algn="ctr" defTabSz="903288" eaLnBrk="0" hangingPunct="0">
              <a:lnSpc>
                <a:spcPct val="9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Data Entry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utoShape 3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477000" y="2133600"/>
            <a:ext cx="2133600" cy="838200"/>
          </a:xfrm>
          <a:prstGeom prst="chevron">
            <a:avLst>
              <a:gd name="adj" fmla="val 30418"/>
            </a:avLst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lIns="0" tIns="0" rIns="0" bIns="0" anchor="ctr"/>
          <a:lstStyle/>
          <a:p>
            <a:pPr algn="ctr" defTabSz="903288" eaLnBrk="0" hangingPunct="0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Value</a:t>
            </a:r>
          </a:p>
          <a:p>
            <a:pPr algn="ctr" defTabSz="903288" eaLnBrk="0" hangingPunct="0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Computation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048000"/>
          <a:ext cx="7696200" cy="329184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9812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Purpose</a:t>
                      </a:r>
                      <a:endParaRPr lang="en-US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Determine</a:t>
                      </a:r>
                      <a:r>
                        <a:rPr lang="en-US" sz="1600" baseline="0" dirty="0" smtClean="0"/>
                        <a:t> the list of project benefits.</a:t>
                      </a:r>
                      <a:endParaRPr lang="en-US" sz="1600" b="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Filter irrelevant metrics. Guide and assist</a:t>
                      </a:r>
                      <a:r>
                        <a:rPr lang="en-US" sz="1600" baseline="0" dirty="0" smtClean="0"/>
                        <a:t> data entry.</a:t>
                      </a:r>
                      <a:endParaRPr lang="en-US" sz="1600" b="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Calculation</a:t>
                      </a:r>
                      <a:r>
                        <a:rPr lang="en-US" sz="1600" baseline="0" dirty="0" smtClean="0"/>
                        <a:t> engine. Present results.</a:t>
                      </a:r>
                      <a:endParaRPr lang="en-US" sz="1600" b="0" baseline="0" dirty="0" smtClean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Inputs</a:t>
                      </a:r>
                      <a:endParaRPr lang="en-US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Assets,</a:t>
                      </a:r>
                      <a:r>
                        <a:rPr lang="en-US" sz="1600" baseline="0" dirty="0" smtClean="0"/>
                        <a:t> Functions, Mechanisms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List</a:t>
                      </a:r>
                      <a:r>
                        <a:rPr lang="en-US" sz="1600" baseline="0" dirty="0" smtClean="0"/>
                        <a:t> of Benefits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Calculation Dataset,</a:t>
                      </a:r>
                      <a:r>
                        <a:rPr lang="en-US" sz="1600" baseline="0" dirty="0" smtClean="0"/>
                        <a:t> Sensitivity Ranges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Outputs</a:t>
                      </a:r>
                      <a:endParaRPr lang="en-US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List of Benefits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Calculation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Dataset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Tabular and Graphic Presentation of Monetized Benefits.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Key Methodologies</a:t>
                      </a:r>
                      <a:endParaRPr lang="en-US" b="1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Asset-to-Function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dirty="0" smtClean="0"/>
                        <a:t>Function-to</a:t>
                      </a:r>
                      <a:r>
                        <a:rPr lang="en-US" sz="1600" baseline="0" dirty="0" smtClean="0"/>
                        <a:t>-Benefit Relational Models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Benefit-to-Input</a:t>
                      </a:r>
                      <a:r>
                        <a:rPr lang="en-US" sz="1600" baseline="0" dirty="0" smtClean="0"/>
                        <a:t> Relational Model</a:t>
                      </a:r>
                      <a:endParaRPr lang="en-US" sz="1600" dirty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Smart Grid Benefits Calculations,</a:t>
                      </a:r>
                      <a:r>
                        <a:rPr lang="en-US" sz="1600" baseline="0" dirty="0" smtClean="0"/>
                        <a:t> Benefit Forecast Methodology</a:t>
                      </a:r>
                      <a:endParaRPr lang="en-US" sz="1600" dirty="0" smtClean="0">
                        <a:latin typeface="Palatino Linotyp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1638300"/>
            <a:ext cx="5791200" cy="4191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SGCT is composed of three modules.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00350" y="2114550"/>
            <a:ext cx="285750" cy="2857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6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4686300" y="2114550"/>
            <a:ext cx="285750" cy="2857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6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6629400" y="2114550"/>
            <a:ext cx="285750" cy="2857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SzTx/>
              <a:tabLst/>
            </a:pPr>
            <a:r>
              <a:rPr lang="en-US" sz="16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3400" y="1828800"/>
            <a:ext cx="1676400" cy="914400"/>
          </a:xfrm>
          <a:prstGeom prst="wedgeRoundRectCallout">
            <a:avLst>
              <a:gd name="adj1" fmla="val 84523"/>
              <a:gd name="adj2" fmla="val 29238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Click chevrons for additional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Computational Tool » </a:t>
            </a:r>
            <a:r>
              <a:rPr lang="en-US" dirty="0" smtClean="0"/>
              <a:t>What is the SGCT User Guide?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SGCT User Guide includes explanations of the methodologies and step-by-step instructions.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 dirty="0" smtClean="0"/>
              <a:t>The first half of the User Guide is dedicated to:</a:t>
            </a:r>
          </a:p>
          <a:p>
            <a:pPr lvl="1"/>
            <a:r>
              <a:rPr lang="en-US" sz="1800" dirty="0" smtClean="0"/>
              <a:t>Providing context for the tool and explaining its purpose.</a:t>
            </a:r>
          </a:p>
          <a:p>
            <a:pPr lvl="1"/>
            <a:r>
              <a:rPr lang="en-US" sz="1800" dirty="0" smtClean="0"/>
              <a:t>Explaining the general methodology for assessing the benefits of a smart grid project.</a:t>
            </a:r>
          </a:p>
          <a:p>
            <a:pPr lvl="1"/>
            <a:r>
              <a:rPr lang="en-US" sz="1800" dirty="0" smtClean="0"/>
              <a:t>Explaining the Asset-Function-Benefit Mapping and defining each Asset, Function and Benefit.</a:t>
            </a:r>
          </a:p>
          <a:p>
            <a:r>
              <a:rPr lang="en-US" sz="1800" dirty="0" smtClean="0"/>
              <a:t>The second half of the User Guide is dedicated to:</a:t>
            </a:r>
          </a:p>
          <a:p>
            <a:pPr lvl="1"/>
            <a:r>
              <a:rPr lang="en-US" sz="1800" dirty="0" smtClean="0"/>
              <a:t>Explaining the general Architecture of the SGCT</a:t>
            </a:r>
          </a:p>
          <a:p>
            <a:pPr lvl="1"/>
            <a:r>
              <a:rPr lang="en-US" sz="1800" dirty="0" smtClean="0"/>
              <a:t>Providing a step-by-step instruction manual for using the SGCT.</a:t>
            </a:r>
          </a:p>
          <a:p>
            <a:r>
              <a:rPr lang="en-US" sz="1800" dirty="0" smtClean="0"/>
              <a:t>The Appendix of the User Guide documents and explains:</a:t>
            </a:r>
          </a:p>
          <a:p>
            <a:pPr lvl="1"/>
            <a:r>
              <a:rPr lang="en-US" sz="1800" dirty="0" smtClean="0"/>
              <a:t>The detailed cost and benefit calculations used in the tool</a:t>
            </a:r>
          </a:p>
          <a:p>
            <a:pPr lvl="1"/>
            <a:r>
              <a:rPr lang="en-US" sz="1800" dirty="0" smtClean="0"/>
              <a:t>Key concepts and assumptions (ex. baseline, inputs, escalation techniques, s-curve model).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28600" y="1219200"/>
            <a:ext cx="5181600" cy="4267200"/>
          </a:xfrm>
          <a:prstGeom prst="foldedCorner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pPr marL="114300"/>
            <a:r>
              <a:rPr lang="en-US" sz="3600" b="1" dirty="0" smtClean="0"/>
              <a:t>Key Contacts</a:t>
            </a:r>
          </a:p>
          <a:p>
            <a:pPr marL="114300"/>
            <a:endParaRPr lang="en-US" sz="1200" b="1" dirty="0" smtClean="0"/>
          </a:p>
          <a:p>
            <a:pPr marL="114300"/>
            <a:endParaRPr lang="en-US" sz="1200" b="1" dirty="0" smtClean="0"/>
          </a:p>
          <a:p>
            <a:pPr marL="114300"/>
            <a:r>
              <a:rPr lang="en-US" sz="1600" b="1" dirty="0" smtClean="0"/>
              <a:t>	David Walls</a:t>
            </a:r>
            <a:endParaRPr lang="en-US" sz="1600" dirty="0" smtClean="0"/>
          </a:p>
          <a:p>
            <a:pPr marL="114300"/>
            <a:r>
              <a:rPr lang="en-US" sz="1600" dirty="0" smtClean="0"/>
              <a:t>	Managing Director</a:t>
            </a:r>
          </a:p>
          <a:p>
            <a:pPr marL="114300"/>
            <a:r>
              <a:rPr lang="en-US" sz="1600" dirty="0" smtClean="0"/>
              <a:t>	77 South Bedford St., Suite 400</a:t>
            </a:r>
          </a:p>
          <a:p>
            <a:pPr marL="114300"/>
            <a:r>
              <a:rPr lang="en-US" sz="1600" dirty="0" smtClean="0"/>
              <a:t>	Burlington, MA 01803</a:t>
            </a:r>
          </a:p>
          <a:p>
            <a:pPr marL="114300"/>
            <a:r>
              <a:rPr lang="en-US" sz="1600" dirty="0" smtClean="0"/>
              <a:t>	(781) 270-8436 </a:t>
            </a:r>
          </a:p>
          <a:p>
            <a:pPr marL="114300"/>
            <a:r>
              <a:rPr lang="en-US" sz="1600" dirty="0" smtClean="0"/>
              <a:t>	DWalls@navigant.com </a:t>
            </a:r>
          </a:p>
          <a:p>
            <a:pPr marL="114300"/>
            <a:endParaRPr lang="en-US" sz="1600" b="1" dirty="0" smtClean="0"/>
          </a:p>
          <a:p>
            <a:pPr marL="114300"/>
            <a:r>
              <a:rPr lang="en-US" sz="1600" b="1" dirty="0" smtClean="0"/>
              <a:t>	David Feliciano</a:t>
            </a:r>
            <a:endParaRPr lang="en-US" sz="1600" dirty="0" smtClean="0"/>
          </a:p>
          <a:p>
            <a:pPr marL="114300"/>
            <a:r>
              <a:rPr lang="en-US" sz="1600" dirty="0" smtClean="0"/>
              <a:t>	Senior Consultant</a:t>
            </a:r>
          </a:p>
          <a:p>
            <a:pPr marL="114300"/>
            <a:r>
              <a:rPr lang="en-US" sz="1600" dirty="0" smtClean="0"/>
              <a:t>	77 South Bedford St., Suite 400</a:t>
            </a:r>
          </a:p>
          <a:p>
            <a:pPr marL="114300"/>
            <a:r>
              <a:rPr lang="en-US" sz="1600" dirty="0" smtClean="0"/>
              <a:t>	Burlington, MA 01803</a:t>
            </a:r>
          </a:p>
          <a:p>
            <a:pPr marL="114300"/>
            <a:r>
              <a:rPr lang="en-US" sz="1600" dirty="0" smtClean="0"/>
              <a:t>	(781) 270-8315 </a:t>
            </a:r>
          </a:p>
          <a:p>
            <a:pPr marL="114300"/>
            <a:r>
              <a:rPr lang="en-US" sz="1600" dirty="0" smtClean="0"/>
              <a:t>	David.Feliciano@navigant.com </a:t>
            </a:r>
          </a:p>
          <a:p>
            <a:pPr marL="114300"/>
            <a:endParaRPr lang="en-US" sz="1200" dirty="0" smtClean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267200" y="1219200"/>
            <a:ext cx="5181600" cy="4267200"/>
          </a:xfrm>
          <a:prstGeom prst="foldedCorner">
            <a:avLst>
              <a:gd name="adj" fmla="val 0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/>
          <a:lstStyle/>
          <a:p>
            <a:pPr marL="114300"/>
            <a:r>
              <a:rPr lang="en-US" sz="3600" b="1" dirty="0" smtClean="0"/>
              <a:t> </a:t>
            </a:r>
          </a:p>
          <a:p>
            <a:pPr marL="114300"/>
            <a:endParaRPr lang="en-US" sz="1200" b="1" dirty="0" smtClean="0"/>
          </a:p>
          <a:p>
            <a:pPr marL="114300"/>
            <a:endParaRPr lang="en-US" sz="1200" b="1" dirty="0" smtClean="0"/>
          </a:p>
          <a:p>
            <a:pPr marL="114300"/>
            <a:r>
              <a:rPr lang="en-US" sz="1600" b="1" dirty="0" smtClean="0"/>
              <a:t>	Forrest Small</a:t>
            </a:r>
            <a:endParaRPr lang="en-US" sz="1600" dirty="0" smtClean="0"/>
          </a:p>
          <a:p>
            <a:pPr marL="114300"/>
            <a:r>
              <a:rPr lang="en-US" sz="1600" dirty="0" smtClean="0"/>
              <a:t>	Director</a:t>
            </a:r>
          </a:p>
          <a:p>
            <a:pPr marL="114300"/>
            <a:r>
              <a:rPr lang="en-US" sz="1600" dirty="0" smtClean="0"/>
              <a:t>	77 South Bedford St., Suite 400</a:t>
            </a:r>
          </a:p>
          <a:p>
            <a:pPr marL="114300"/>
            <a:r>
              <a:rPr lang="en-US" sz="1600" dirty="0" smtClean="0"/>
              <a:t>	Burlington, MA 01803</a:t>
            </a:r>
          </a:p>
          <a:p>
            <a:pPr marL="114300"/>
            <a:r>
              <a:rPr lang="en-US" sz="1600" dirty="0" smtClean="0"/>
              <a:t>	(781) 270-8303 </a:t>
            </a:r>
          </a:p>
          <a:p>
            <a:pPr marL="114300"/>
            <a:r>
              <a:rPr lang="en-US" sz="1600" dirty="0" smtClean="0"/>
              <a:t>	Forrest.Small@navigant.com </a:t>
            </a:r>
          </a:p>
          <a:p>
            <a:pPr marL="114300"/>
            <a:endParaRPr lang="en-US" sz="1600" b="1" dirty="0" smtClean="0"/>
          </a:p>
          <a:p>
            <a:pPr marL="114300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IG Template 05-20-2011">
  <a:themeElements>
    <a:clrScheme name="Smart Grid Colors">
      <a:dk1>
        <a:srgbClr val="595959"/>
      </a:dk1>
      <a:lt1>
        <a:srgbClr val="FFFFFF"/>
      </a:lt1>
      <a:dk2>
        <a:srgbClr val="595959"/>
      </a:dk2>
      <a:lt2>
        <a:srgbClr val="FFFFFF"/>
      </a:lt2>
      <a:accent1>
        <a:srgbClr val="2B4C74"/>
      </a:accent1>
      <a:accent2>
        <a:srgbClr val="21669F"/>
      </a:accent2>
      <a:accent3>
        <a:srgbClr val="84979E"/>
      </a:accent3>
      <a:accent4>
        <a:srgbClr val="85B043"/>
      </a:accent4>
      <a:accent5>
        <a:srgbClr val="B8D51F"/>
      </a:accent5>
      <a:accent6>
        <a:srgbClr val="78ABC2"/>
      </a:accent6>
      <a:hlink>
        <a:srgbClr val="254162"/>
      </a:hlink>
      <a:folHlink>
        <a:srgbClr val="254162"/>
      </a:folHlink>
    </a:clrScheme>
    <a:fontScheme name="Smart Grid Template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tx1"/>
          </a:solidFill>
        </a:ln>
        <a:effectLst/>
      </a:spPr>
      <a:bodyPr tIns="91440" bIns="91440" rtlCol="0" anchor="ctr"/>
      <a:lstStyle>
        <a:defPPr algn="ctr">
          <a:defRPr sz="16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  <a:txDef>
      <a:spPr>
        <a:noFill/>
      </a:spPr>
      <a:bodyPr wrap="square" tIns="91440" bIns="91440" rtlCol="0">
        <a:noAutofit/>
      </a:bodyPr>
      <a:lstStyle>
        <a:defPPr marL="0" indent="0">
          <a:buFont typeface="Arial" pitchFamily="34" charset="0"/>
          <a:buNone/>
          <a:defRPr sz="1400" dirty="0" err="1" smtClean="0"/>
        </a:defPPr>
      </a:lstStyle>
    </a:txDef>
  </a:objectDefaults>
  <a:extraClrSchemeLst>
    <a:extraClrScheme>
      <a:clrScheme name="energy practice template 1">
        <a:dk1>
          <a:srgbClr val="000000"/>
        </a:dk1>
        <a:lt1>
          <a:srgbClr val="FFFFFF"/>
        </a:lt1>
        <a:dk2>
          <a:srgbClr val="5C1C49"/>
        </a:dk2>
        <a:lt2>
          <a:srgbClr val="B3C4D1"/>
        </a:lt2>
        <a:accent1>
          <a:srgbClr val="093678"/>
        </a:accent1>
        <a:accent2>
          <a:srgbClr val="FDDC51"/>
        </a:accent2>
        <a:accent3>
          <a:srgbClr val="FFFFFF"/>
        </a:accent3>
        <a:accent4>
          <a:srgbClr val="000000"/>
        </a:accent4>
        <a:accent5>
          <a:srgbClr val="AAAEBE"/>
        </a:accent5>
        <a:accent6>
          <a:srgbClr val="E5C749"/>
        </a:accent6>
        <a:hlink>
          <a:srgbClr val="8F2E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ustom Color 1">
      <a:srgbClr val="5C2801"/>
    </a:custClr>
    <a:custClr name="Custom Color 2">
      <a:srgbClr val="8F2E00"/>
    </a:custClr>
    <a:custClr name="Custom Color 3">
      <a:srgbClr val="B16D4D"/>
    </a:custClr>
    <a:custClr name="Custom Color 4">
      <a:srgbClr val="9D7792"/>
    </a:custClr>
    <a:custClr name="Custom Color 5">
      <a:srgbClr val="5B7FB5"/>
    </a:custClr>
    <a:custClr name="Custom Color 6">
      <a:srgbClr val="2D9F97"/>
    </a:custClr>
    <a:custClr name="Custom Color 7">
      <a:srgbClr val="79805A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SGIG Template 05-20-2011</Template>
  <TotalTime>189</TotalTime>
  <Words>1400</Words>
  <Application>Microsoft Office PowerPoint</Application>
  <PresentationFormat>On-screen Show (4:3)</PresentationFormat>
  <Paragraphs>216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SGIG Template 05-20-2011</vt:lpstr>
      <vt:lpstr>Slide 1</vt:lpstr>
      <vt:lpstr>Smart Grid Computational Tool » What is the SGCT? </vt:lpstr>
      <vt:lpstr>Smart Grid Computational Tool » What is the primary purpose? </vt:lpstr>
      <vt:lpstr>Smart Grid Computational Tool » What is the secondary purpose?</vt:lpstr>
      <vt:lpstr>Smart Grid Computational Tool » What methodology does the tool use?</vt:lpstr>
      <vt:lpstr>Smart Grid Computational Tool » What are the inputs and outputs?</vt:lpstr>
      <vt:lpstr>Smart Grid Computational Tool » How does the tool work?</vt:lpstr>
      <vt:lpstr>Smart Grid Computational Tool » What is the SGCT User Guide?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Characterization Module Screenshots</vt:lpstr>
      <vt:lpstr>Data Entry Module Screenshots</vt:lpstr>
      <vt:lpstr>Value Computation Module Screenshots</vt:lpstr>
    </vt:vector>
  </TitlesOfParts>
  <Company>Navigant Consulting,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Department of Energy Smart Grid Computational Tool Overview</dc:title>
  <dc:subject>Smart Grid Cost Benefit Analysis</dc:subject>
  <dc:creator>David M. Feliciano, Navigant</dc:creator>
  <cp:keywords>Smart Grid, Cost, Benefit, Analysis</cp:keywords>
  <cp:lastModifiedBy>David Feliciano</cp:lastModifiedBy>
  <cp:revision>12</cp:revision>
  <dcterms:created xsi:type="dcterms:W3CDTF">2011-06-14T18:36:07Z</dcterms:created>
  <dcterms:modified xsi:type="dcterms:W3CDTF">2011-06-21T19:03:22Z</dcterms:modified>
</cp:coreProperties>
</file>