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7"/>
  </p:notesMasterIdLst>
  <p:sldIdLst>
    <p:sldId id="256" r:id="rId3"/>
    <p:sldId id="257" r:id="rId4"/>
    <p:sldId id="337" r:id="rId5"/>
    <p:sldId id="307" r:id="rId6"/>
    <p:sldId id="316" r:id="rId7"/>
    <p:sldId id="317" r:id="rId8"/>
    <p:sldId id="318" r:id="rId9"/>
    <p:sldId id="303" r:id="rId10"/>
    <p:sldId id="304" r:id="rId11"/>
    <p:sldId id="305" r:id="rId12"/>
    <p:sldId id="306" r:id="rId13"/>
    <p:sldId id="265" r:id="rId14"/>
    <p:sldId id="332" r:id="rId15"/>
    <p:sldId id="320" r:id="rId16"/>
    <p:sldId id="321" r:id="rId17"/>
    <p:sldId id="322" r:id="rId18"/>
    <p:sldId id="323" r:id="rId19"/>
    <p:sldId id="325" r:id="rId20"/>
    <p:sldId id="294" r:id="rId21"/>
    <p:sldId id="295" r:id="rId22"/>
    <p:sldId id="276" r:id="rId23"/>
    <p:sldId id="269" r:id="rId24"/>
    <p:sldId id="270" r:id="rId25"/>
    <p:sldId id="281" r:id="rId26"/>
    <p:sldId id="273" r:id="rId27"/>
    <p:sldId id="315" r:id="rId28"/>
    <p:sldId id="314" r:id="rId29"/>
    <p:sldId id="330" r:id="rId30"/>
    <p:sldId id="331" r:id="rId31"/>
    <p:sldId id="283" r:id="rId32"/>
    <p:sldId id="285" r:id="rId33"/>
    <p:sldId id="334" r:id="rId34"/>
    <p:sldId id="326" r:id="rId35"/>
    <p:sldId id="327" r:id="rId36"/>
    <p:sldId id="335" r:id="rId37"/>
    <p:sldId id="336" r:id="rId38"/>
    <p:sldId id="286" r:id="rId39"/>
    <p:sldId id="289" r:id="rId40"/>
    <p:sldId id="268" r:id="rId41"/>
    <p:sldId id="319" r:id="rId42"/>
    <p:sldId id="333" r:id="rId43"/>
    <p:sldId id="275" r:id="rId44"/>
    <p:sldId id="277" r:id="rId45"/>
    <p:sldId id="28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52B7-4CBF-4AD8-8751-929AF06CD88A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F7863-4088-4B93-97E8-A6584691714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POD second input was not used but was </a:t>
            </a:r>
            <a:r>
              <a:rPr lang="en-US" dirty="0" err="1" smtClean="0"/>
              <a:t>asessed</a:t>
            </a:r>
            <a:r>
              <a:rPr lang="en-US" dirty="0" smtClean="0"/>
              <a:t>.</a:t>
            </a:r>
            <a:r>
              <a:rPr lang="en-US" baseline="0" dirty="0" smtClean="0"/>
              <a:t>  It was designed for PMU capability.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7863-4088-4B93-97E8-A65846917140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can see when the POD is on the variation is larger.  Switching transients are also shown.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7863-4088-4B93-97E8-A65846917140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intially</a:t>
            </a:r>
            <a:r>
              <a:rPr lang="en-US" baseline="0" dirty="0" smtClean="0"/>
              <a:t> then </a:t>
            </a:r>
            <a:r>
              <a:rPr lang="en-US" dirty="0" smtClean="0"/>
              <a:t>Kelsey OFF</a:t>
            </a:r>
            <a:r>
              <a:rPr lang="en-US" baseline="0" dirty="0" smtClean="0"/>
              <a:t> at 20:00,  BRCHT ON only at 21:30, at 00:30 BRCTH OFF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27BF-AF5F-4AAE-A7CB-750DEA02233E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POD on and off as well as switching</a:t>
            </a:r>
            <a:r>
              <a:rPr lang="en-US" baseline="0" dirty="0" smtClean="0"/>
              <a:t> of lines.  0.7 Hz mode is seen rising.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27BF-AF5F-4AAE-A7CB-750DEA02233E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can note Mode disappear</a:t>
            </a:r>
            <a:r>
              <a:rPr lang="en-US" baseline="0" dirty="0" smtClean="0"/>
              <a:t> as line is opened since signal is lost – importance of choosing signals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7863-4088-4B93-97E8-A65846917140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16:44 aug.18 ‘11 – line switching – some fighting</a:t>
            </a:r>
            <a:r>
              <a:rPr lang="en-US" baseline="0" dirty="0" smtClean="0"/>
              <a:t> between </a:t>
            </a:r>
            <a:r>
              <a:rPr lang="en-US" baseline="0" dirty="0" err="1" smtClean="0"/>
              <a:t>Ponton</a:t>
            </a:r>
            <a:r>
              <a:rPr lang="en-US" baseline="0" dirty="0" smtClean="0"/>
              <a:t> and BRCHT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7863-4088-4B93-97E8-A65846917140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27BF-AF5F-4AAE-A7CB-750DEA02233E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must remember to remove vendor references</a:t>
            </a:r>
            <a:r>
              <a:rPr lang="en-US" baseline="0" dirty="0" smtClean="0"/>
              <a:t> (new slide from Husam when I return)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7863-4088-4B93-97E8-A65846917140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POD</a:t>
            </a:r>
            <a:r>
              <a:rPr lang="en-US" baseline="0" dirty="0" smtClean="0"/>
              <a:t> behavior as limit is reached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8BF1-05D3-4AD6-B8AF-CD7C6C4F3416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0.7 Hz</a:t>
            </a:r>
            <a:r>
              <a:rPr lang="en-US" baseline="0" dirty="0" smtClean="0"/>
              <a:t> mode is the most visible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7863-4088-4B93-97E8-A65846917140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54D-27E0-493E-AD30-DA1990CB4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33B-63EB-4519-BFC3-FE879E0DD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0DBB98-741E-405A-AE74-CFE524E410A8}" type="datetimeFigureOut">
              <a:rPr lang="en-CA" smtClean="0"/>
              <a:pPr/>
              <a:t>12/10/2011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C4AD60-A7E2-4344-80BB-2E8560979992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354D-27E0-493E-AD30-DA1990CB4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333B-63EB-4519-BFC3-FE879E0DD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MB Hydro Experiences with Synchrophasor Implementations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Prepared by Tony Weekes</a:t>
            </a:r>
          </a:p>
          <a:p>
            <a:pPr algn="r"/>
            <a:r>
              <a:rPr lang="en-US" dirty="0" smtClean="0"/>
              <a:t>Husam Al </a:t>
            </a:r>
            <a:r>
              <a:rPr lang="en-US" dirty="0" err="1" smtClean="0"/>
              <a:t>Hadidi</a:t>
            </a:r>
            <a:endParaRPr lang="en-US" dirty="0" smtClean="0"/>
          </a:p>
          <a:p>
            <a:pPr algn="r"/>
            <a:r>
              <a:rPr lang="en-US" dirty="0" smtClean="0"/>
              <a:t>Brian Archer</a:t>
            </a:r>
          </a:p>
          <a:p>
            <a:pPr algn="r"/>
            <a:endParaRPr lang="en-CA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Commissioning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Transfer function verification</a:t>
            </a:r>
            <a:r>
              <a:rPr lang="en-US" dirty="0" smtClean="0"/>
              <a:t> of the SVC voltage and POD controllers</a:t>
            </a:r>
          </a:p>
          <a:p>
            <a:r>
              <a:rPr lang="en-US" b="1" u="sng" dirty="0"/>
              <a:t>Tuning the POD </a:t>
            </a:r>
            <a:r>
              <a:rPr lang="en-US" dirty="0" smtClean="0"/>
              <a:t>to </a:t>
            </a:r>
            <a:r>
              <a:rPr lang="en-US" dirty="0"/>
              <a:t>provide good damping performance for the modes within the frequency range of interest 0.5 to </a:t>
            </a:r>
            <a:r>
              <a:rPr lang="en-US" dirty="0" smtClean="0"/>
              <a:t>0.9 </a:t>
            </a:r>
            <a:r>
              <a:rPr lang="en-US" dirty="0"/>
              <a:t>Hz</a:t>
            </a:r>
            <a:r>
              <a:rPr lang="en-US" dirty="0" smtClean="0"/>
              <a:t> </a:t>
            </a:r>
          </a:p>
          <a:p>
            <a:r>
              <a:rPr lang="en-US" b="1" u="sng" dirty="0"/>
              <a:t>Minimize the interaction </a:t>
            </a:r>
            <a:r>
              <a:rPr lang="en-US" dirty="0" smtClean="0"/>
              <a:t>between the Ponton SVC and Birchtree SVC</a:t>
            </a:r>
          </a:p>
          <a:p>
            <a:r>
              <a:rPr lang="en-US" b="1" u="sng" dirty="0" smtClean="0"/>
              <a:t>Optimize </a:t>
            </a:r>
            <a:r>
              <a:rPr lang="en-US" b="1" u="sng" dirty="0"/>
              <a:t>the Birchtree SVC POD and Ponton SVC SDC settings</a:t>
            </a:r>
            <a:r>
              <a:rPr lang="en-US" dirty="0"/>
              <a:t> for most northern ac system generation patterns and operating conditions</a:t>
            </a:r>
            <a:endParaRPr lang="en-US" dirty="0" smtClean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 and Mitigations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 Output </a:t>
            </a:r>
            <a:r>
              <a:rPr lang="en-GB" dirty="0"/>
              <a:t>is correctly controlled from input, as expected</a:t>
            </a:r>
            <a:endParaRPr lang="en-US" dirty="0"/>
          </a:p>
          <a:p>
            <a:pPr lvl="0"/>
            <a:r>
              <a:rPr lang="en-GB" dirty="0" smtClean="0"/>
              <a:t>Check </a:t>
            </a:r>
            <a:r>
              <a:rPr lang="en-GB" dirty="0"/>
              <a:t>the degree of movement in the rest of the system in response to a </a:t>
            </a:r>
            <a:r>
              <a:rPr lang="en-GB" dirty="0" smtClean="0"/>
              <a:t>step change</a:t>
            </a:r>
            <a:endParaRPr lang="en-US" dirty="0"/>
          </a:p>
          <a:p>
            <a:pPr lvl="0"/>
            <a:r>
              <a:rPr lang="en-GB" dirty="0" smtClean="0"/>
              <a:t>Confirm </a:t>
            </a:r>
            <a:r>
              <a:rPr lang="en-GB" dirty="0"/>
              <a:t>consistency with time-domain </a:t>
            </a:r>
            <a:r>
              <a:rPr lang="en-GB" dirty="0" smtClean="0"/>
              <a:t>measurements</a:t>
            </a:r>
          </a:p>
          <a:p>
            <a:pPr lvl="0"/>
            <a:r>
              <a:rPr lang="en-GB" dirty="0" smtClean="0"/>
              <a:t>Decide criteria for “unacceptable” oscillations. </a:t>
            </a:r>
            <a:endParaRPr lang="en-US" dirty="0" smtClean="0"/>
          </a:p>
          <a:p>
            <a:pPr lvl="0"/>
            <a:r>
              <a:rPr lang="en-GB" dirty="0" smtClean="0"/>
              <a:t>Switch controllers off one-by-one or plant-by-plant, separated by a period of time. </a:t>
            </a:r>
            <a:endParaRPr lang="en-US" dirty="0" smtClean="0"/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System Frequency Response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5554960" cy="7888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Model verification (frequency response) of SVC POD design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5" name="Content Placeholder 3" descr="Brich_freq_resp_Ph_n.emf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3681000" cy="3312000"/>
          </a:xfrm>
          <a:prstGeom prst="rect">
            <a:avLst/>
          </a:prstGeom>
        </p:spPr>
      </p:pic>
      <p:pic>
        <p:nvPicPr>
          <p:cNvPr id="6" name="Picture 5" descr="Brich_freq_resp_M.e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3649216" cy="3384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60932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frequency response characteristic (magnitude and phase) of the transfer function between </a:t>
            </a:r>
            <a:r>
              <a:rPr lang="en-US" dirty="0" err="1" smtClean="0"/>
              <a:t>Birchtree</a:t>
            </a:r>
            <a:r>
              <a:rPr lang="en-US" dirty="0" smtClean="0"/>
              <a:t> SVC input and voltage angle (frequency</a:t>
            </a:r>
            <a:endParaRPr lang="en-CA" dirty="0"/>
          </a:p>
        </p:txBody>
      </p:sp>
      <p:pic>
        <p:nvPicPr>
          <p:cNvPr id="8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91680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Magnitude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Faciltity</a:t>
            </a:r>
            <a:r>
              <a:rPr lang="en-US" dirty="0" smtClean="0"/>
              <a:t> and </a:t>
            </a:r>
            <a:r>
              <a:rPr lang="en-US" dirty="0" err="1" smtClean="0"/>
              <a:t>Phasor</a:t>
            </a:r>
            <a:r>
              <a:rPr lang="en-US" dirty="0" smtClean="0"/>
              <a:t> </a:t>
            </a:r>
            <a:r>
              <a:rPr lang="en-US" smtClean="0"/>
              <a:t>Point screen</a:t>
            </a:r>
            <a:endParaRPr lang="en-CA"/>
          </a:p>
        </p:txBody>
      </p:sp>
      <p:pic>
        <p:nvPicPr>
          <p:cNvPr id="6" name="Content Placeholder 5" descr="IMGP5588 - Cop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5052" y="1920875"/>
            <a:ext cx="2944896" cy="4433888"/>
          </a:xfrm>
        </p:spPr>
      </p:pic>
      <p:pic>
        <p:nvPicPr>
          <p:cNvPr id="7" name="Picture 6" descr="IMGP5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00" y="542373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Mode Trending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Root locus of mode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Observability</a:t>
            </a:r>
            <a:r>
              <a:rPr lang="en-US" dirty="0" smtClean="0"/>
              <a:t> of the mode over 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1058416"/>
          </a:xfrm>
        </p:spPr>
        <p:txBody>
          <a:bodyPr/>
          <a:lstStyle/>
          <a:p>
            <a:r>
              <a:rPr lang="en-US" dirty="0" smtClean="0"/>
              <a:t>Trending and verification of damping controller performance</a:t>
            </a:r>
          </a:p>
          <a:p>
            <a:endParaRPr lang="en-CA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80928"/>
            <a:ext cx="404177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45024"/>
            <a:ext cx="42705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Results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7924800" cy="27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84756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Unexpected Results Captured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en-US" sz="3600" dirty="0" smtClean="0"/>
              <a:t>Mode increases with lower power</a:t>
            </a:r>
          </a:p>
          <a:p>
            <a:r>
              <a:rPr lang="en-US" sz="3600" dirty="0" smtClean="0"/>
              <a:t>Initial response of POD with other settings</a:t>
            </a:r>
          </a:p>
          <a:p>
            <a:r>
              <a:rPr lang="en-US" sz="3600" dirty="0" smtClean="0"/>
              <a:t>Clock error</a:t>
            </a:r>
          </a:p>
          <a:p>
            <a:endParaRPr lang="en-US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en-US" dirty="0" smtClean="0"/>
              <a:t>Cont…..System </a:t>
            </a:r>
            <a:r>
              <a:rPr lang="en-GB" dirty="0" err="1" smtClean="0"/>
              <a:t>Baselining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943350"/>
            <a:ext cx="7863407" cy="282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7480651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568952" cy="36004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April </a:t>
            </a:r>
            <a:r>
              <a:rPr lang="en-US" sz="1800" b="1" dirty="0"/>
              <a:t>25, 2011 – 11:14:00 to 11:19:00 – Approx. 2 hours before event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 l="45833" t="39506" r="2244" b="6173"/>
          <a:stretch>
            <a:fillRect/>
          </a:stretch>
        </p:blipFill>
        <p:spPr bwMode="auto">
          <a:xfrm>
            <a:off x="1907704" y="2132856"/>
            <a:ext cx="4865630" cy="39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8517632" cy="10527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Cont…..System </a:t>
            </a:r>
            <a:r>
              <a:rPr lang="en-GB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Baselining</a:t>
            </a:r>
            <a:endParaRPr lang="en-GB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772816"/>
            <a:ext cx="153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b="1" dirty="0">
                <a:solidFill>
                  <a:schemeClr val="tx2"/>
                </a:solidFill>
              </a:rPr>
              <a:t>Clock Errors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POD First Settings</a:t>
            </a: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 of Discussion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Manitoba WAMS</a:t>
            </a:r>
          </a:p>
          <a:p>
            <a:r>
              <a:rPr lang="en-US" dirty="0" smtClean="0"/>
              <a:t>Introduction to </a:t>
            </a:r>
            <a:r>
              <a:rPr lang="en-US" dirty="0" err="1" smtClean="0"/>
              <a:t>Birchtree</a:t>
            </a:r>
            <a:r>
              <a:rPr lang="en-US" dirty="0" smtClean="0"/>
              <a:t> SVC Project</a:t>
            </a:r>
          </a:p>
          <a:p>
            <a:r>
              <a:rPr lang="en-US" dirty="0" smtClean="0"/>
              <a:t>Commissioning Results</a:t>
            </a:r>
          </a:p>
          <a:p>
            <a:r>
              <a:rPr lang="en-US" dirty="0" smtClean="0"/>
              <a:t>Lessons Learned and Future Road Map</a:t>
            </a:r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POD Second Settings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7341"/>
            <a:ext cx="7086600" cy="343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Open/Close line test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76400"/>
            <a:ext cx="43434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038600"/>
            <a:ext cx="4114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mh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Open/Close Line Test</a:t>
            </a:r>
            <a:endParaRPr lang="en-CA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455" y="1935163"/>
            <a:ext cx="552108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Open/Close Line Test</a:t>
            </a:r>
            <a:endParaRPr lang="en-CA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455" y="1935163"/>
            <a:ext cx="552108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SLG Fault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5126"/>
            <a:ext cx="8229600" cy="405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Channel Selection </a:t>
            </a:r>
            <a:r>
              <a:rPr lang="en-US" dirty="0" smtClean="0"/>
              <a:t>(problem with power calculation if switching occurs)</a:t>
            </a:r>
          </a:p>
          <a:p>
            <a:r>
              <a:rPr lang="en-US" dirty="0" smtClean="0"/>
              <a:t>Importance of doing a </a:t>
            </a:r>
            <a:r>
              <a:rPr lang="en-US" b="1" dirty="0" smtClean="0"/>
              <a:t>frequency response </a:t>
            </a:r>
            <a:r>
              <a:rPr lang="en-US" dirty="0" err="1" smtClean="0"/>
              <a:t>intially</a:t>
            </a:r>
            <a:r>
              <a:rPr lang="en-US" dirty="0" smtClean="0"/>
              <a:t> to confirm models</a:t>
            </a:r>
          </a:p>
          <a:p>
            <a:r>
              <a:rPr lang="en-US" b="1" dirty="0" smtClean="0"/>
              <a:t>Real time feedback </a:t>
            </a:r>
            <a:r>
              <a:rPr lang="en-US" dirty="0" smtClean="0"/>
              <a:t>to see if and how multiple power system controllers may fight with each other.</a:t>
            </a:r>
          </a:p>
          <a:p>
            <a:r>
              <a:rPr lang="en-US" b="1" dirty="0" smtClean="0"/>
              <a:t>Clock errors can be significant </a:t>
            </a:r>
            <a:r>
              <a:rPr lang="en-US" dirty="0" smtClean="0"/>
              <a:t>and need mitigation measures both in real time and regular maintenance</a:t>
            </a:r>
          </a:p>
          <a:p>
            <a:r>
              <a:rPr lang="en-US" b="1" dirty="0" smtClean="0"/>
              <a:t>Integration of analog signals</a:t>
            </a:r>
            <a:r>
              <a:rPr lang="en-US" dirty="0" smtClean="0"/>
              <a:t> in the future to PMU data (also significance of proper channel selection and sites)</a:t>
            </a:r>
          </a:p>
          <a:p>
            <a:r>
              <a:rPr lang="en-US" b="1" dirty="0" smtClean="0"/>
              <a:t>Unusual Modes were identified </a:t>
            </a:r>
            <a:r>
              <a:rPr lang="en-US" dirty="0" smtClean="0"/>
              <a:t>as consistently observed on the system but low in magnitude</a:t>
            </a:r>
          </a:p>
          <a:p>
            <a:endParaRPr lang="en-US" dirty="0"/>
          </a:p>
          <a:p>
            <a:pPr>
              <a:buNone/>
            </a:pPr>
            <a:endParaRPr lang="en-CA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verification (complement NERC testing)</a:t>
            </a:r>
          </a:p>
          <a:p>
            <a:r>
              <a:rPr lang="en-US" dirty="0" smtClean="0"/>
              <a:t>Investigations to increase transfer limits through compound event analysis</a:t>
            </a:r>
          </a:p>
          <a:p>
            <a:r>
              <a:rPr lang="en-US" dirty="0" smtClean="0"/>
              <a:t>Investigation of islanding and coherency of generators</a:t>
            </a:r>
          </a:p>
          <a:p>
            <a:r>
              <a:rPr lang="en-US" dirty="0" smtClean="0"/>
              <a:t>Integration with real time tools that use power models (benchmarking)</a:t>
            </a:r>
          </a:p>
          <a:p>
            <a:r>
              <a:rPr lang="en-US" dirty="0" smtClean="0"/>
              <a:t>EMS state estimator improvement especially after the full complement of PMUs are on the system</a:t>
            </a:r>
          </a:p>
          <a:p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??</a:t>
            </a:r>
            <a:endParaRPr lang="en-CA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b="1" dirty="0"/>
              <a:t>May 3, 2011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43910" t="37449" r="4167" b="5350"/>
          <a:stretch>
            <a:fillRect/>
          </a:stretch>
        </p:blipFill>
        <p:spPr bwMode="auto">
          <a:xfrm>
            <a:off x="1934441" y="1600200"/>
            <a:ext cx="52751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188640"/>
            <a:ext cx="8517632" cy="10527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Cont…..System </a:t>
            </a:r>
            <a:r>
              <a:rPr lang="en-GB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Baselining</a:t>
            </a:r>
            <a:endParaRPr lang="en-GB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May 25, 2011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43910" t="39918" r="2244" b="5350"/>
          <a:stretch>
            <a:fillRect/>
          </a:stretch>
        </p:blipFill>
        <p:spPr bwMode="auto">
          <a:xfrm>
            <a:off x="1713368" y="1600200"/>
            <a:ext cx="5717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16632"/>
            <a:ext cx="8517632" cy="10527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Cont…..System </a:t>
            </a:r>
            <a:r>
              <a:rPr lang="en-GB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Baselining</a:t>
            </a:r>
            <a:endParaRPr lang="en-GB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3807091"/>
              </p:ext>
            </p:extLst>
          </p:nvPr>
        </p:nvGraphicFramePr>
        <p:xfrm>
          <a:off x="1716969" y="1143000"/>
          <a:ext cx="5903031" cy="524256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362199"/>
                <a:gridCol w="914400"/>
                <a:gridCol w="902233"/>
                <a:gridCol w="878768"/>
                <a:gridCol w="845431"/>
              </a:tblGrid>
              <a:tr h="4419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Organization</a:t>
                      </a:r>
                      <a:endParaRPr lang="en-US" sz="1400" dirty="0"/>
                    </a:p>
                  </a:txBody>
                  <a:tcPr marL="93758" marR="9375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PDC</a:t>
                      </a:r>
                    </a:p>
                    <a:p>
                      <a:pPr marL="0" indent="0" algn="ctr"/>
                      <a:r>
                        <a:rPr lang="en-US" sz="900" dirty="0" smtClean="0"/>
                        <a:t>Contracted       Connected</a:t>
                      </a:r>
                    </a:p>
                  </a:txBody>
                  <a:tcPr marL="93758" marR="9375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PMU</a:t>
                      </a:r>
                    </a:p>
                    <a:p>
                      <a:pPr algn="ctr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Confirmed      Connected</a:t>
                      </a:r>
                    </a:p>
                    <a:p>
                      <a:pPr algn="ctr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Sites              Devices</a:t>
                      </a:r>
                    </a:p>
                  </a:txBody>
                  <a:tcPr marL="93758" marR="9375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Ameren</a:t>
                      </a:r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American Trans </a:t>
                      </a:r>
                      <a:r>
                        <a:rPr lang="en-US" sz="1200" baseline="0" dirty="0" smtClean="0"/>
                        <a:t>Co.</a:t>
                      </a:r>
                      <a:endParaRPr lang="en-US" sz="1200" dirty="0" smtClean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N/A</a:t>
                      </a:r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Duke Energy 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baseline="300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Great Rivers</a:t>
                      </a:r>
                      <a:r>
                        <a:rPr lang="en-US" sz="1200" baseline="0" dirty="0" smtClean="0"/>
                        <a:t> Energy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Hoosier Energy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Indianapolis P&amp;L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baseline="300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baseline="300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International</a:t>
                      </a:r>
                      <a:r>
                        <a:rPr lang="en-US" sz="1200" baseline="0" dirty="0" smtClean="0"/>
                        <a:t> Trans Co.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baseline="300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Manitoba</a:t>
                      </a:r>
                      <a:r>
                        <a:rPr lang="en-US" sz="1200" b="1" i="1" baseline="0" dirty="0" smtClean="0"/>
                        <a:t> Hydro</a:t>
                      </a:r>
                      <a:endParaRPr lang="en-US" sz="1200" b="1" i="1" dirty="0"/>
                    </a:p>
                  </a:txBody>
                  <a:tcPr marL="93758" marR="93758">
                    <a:solidFill>
                      <a:srgbClr val="F3F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2</a:t>
                      </a:r>
                      <a:endParaRPr lang="en-US" sz="1200" b="1" i="1" dirty="0"/>
                    </a:p>
                  </a:txBody>
                  <a:tcPr marL="93758" marR="93758">
                    <a:solidFill>
                      <a:srgbClr val="F3F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1</a:t>
                      </a:r>
                      <a:endParaRPr lang="en-US" sz="1200" b="1" i="1" dirty="0"/>
                    </a:p>
                  </a:txBody>
                  <a:tcPr marL="93758" marR="93758">
                    <a:solidFill>
                      <a:srgbClr val="F3F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22</a:t>
                      </a:r>
                      <a:endParaRPr lang="en-US" sz="1200" b="1" i="1" dirty="0"/>
                    </a:p>
                  </a:txBody>
                  <a:tcPr marL="93758" marR="93758">
                    <a:solidFill>
                      <a:srgbClr val="F3F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6</a:t>
                      </a:r>
                      <a:endParaRPr lang="en-US" sz="1200" b="1" i="1" dirty="0"/>
                    </a:p>
                  </a:txBody>
                  <a:tcPr marL="93758" marR="93758">
                    <a:solidFill>
                      <a:srgbClr val="F3FE5E"/>
                    </a:solidFill>
                  </a:tcPr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Mid</a:t>
                      </a:r>
                      <a:r>
                        <a:rPr lang="en-US" sz="1200" baseline="0" dirty="0" smtClean="0"/>
                        <a:t>American Energy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Minnesota</a:t>
                      </a:r>
                      <a:r>
                        <a:rPr lang="en-US" sz="1200" baseline="0" dirty="0" smtClean="0"/>
                        <a:t> Power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Montana</a:t>
                      </a:r>
                      <a:r>
                        <a:rPr lang="en-US" sz="1200" baseline="0" dirty="0" smtClean="0"/>
                        <a:t> Dakota Utilities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</a:t>
                      </a:r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Northern Indiana Public Service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</a:t>
                      </a:r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Ottertail Power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baseline="300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en-US" sz="1200" kern="1200" dirty="0" smtClean="0"/>
                        <a:t>Vectren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1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0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/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/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WAPA</a:t>
                      </a:r>
                      <a:endParaRPr lang="en-US" sz="1200" b="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</a:t>
                      </a:r>
                      <a:endParaRPr lang="en-US" sz="1200" b="0" dirty="0" smtClean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</a:t>
                      </a:r>
                      <a:endParaRPr lang="en-US" sz="1200" b="0" dirty="0" smtClean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b="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b="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XCEL Energy</a:t>
                      </a:r>
                      <a:endParaRPr lang="en-US" sz="1200" b="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</a:t>
                      </a:r>
                      <a:endParaRPr lang="en-US" sz="1200" b="0" dirty="0" smtClean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</a:t>
                      </a:r>
                      <a:endParaRPr lang="en-US" sz="1200" b="0" dirty="0" smtClean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b="0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b="0" dirty="0"/>
                    </a:p>
                  </a:txBody>
                  <a:tcPr marL="93758" marR="93758"/>
                </a:tc>
              </a:tr>
              <a:tr h="2634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b="1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16</a:t>
                      </a:r>
                      <a:endParaRPr lang="en-US" sz="1200" b="1" dirty="0" smtClean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</a:t>
                      </a:r>
                      <a:endParaRPr lang="en-US" sz="1200" b="1" dirty="0" smtClean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145</a:t>
                      </a:r>
                      <a:endParaRPr lang="en-US" sz="1200" b="1" dirty="0"/>
                    </a:p>
                  </a:txBody>
                  <a:tcPr marL="93758" marR="93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</a:t>
                      </a:r>
                      <a:endParaRPr lang="en-US" sz="1200" b="1" dirty="0"/>
                    </a:p>
                  </a:txBody>
                  <a:tcPr marL="93758" marR="93758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Bode Plot (Lead /lag Block)</a:t>
            </a:r>
            <a:endParaRPr lang="en-US" dirty="0"/>
          </a:p>
        </p:txBody>
      </p:sp>
      <p:pic>
        <p:nvPicPr>
          <p:cNvPr id="4" name="Content Placeholder 3" descr="POD_ferq_phase_birch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0478" y="1600200"/>
            <a:ext cx="7963044" cy="4525963"/>
          </a:xfrm>
          <a:prstGeom prst="rect">
            <a:avLst/>
          </a:prstGeom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n-US" dirty="0" smtClean="0"/>
              <a:t>Simulation Results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295400"/>
            <a:ext cx="238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Time Domain</a:t>
            </a:r>
            <a:endParaRPr lang="en-US" sz="2400" b="1" dirty="0"/>
          </a:p>
        </p:txBody>
      </p:sp>
      <p:pic>
        <p:nvPicPr>
          <p:cNvPr id="6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IMGP5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7592" y="1935163"/>
            <a:ext cx="6608815" cy="43894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1430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April 25, 2011 – 13:13:00 to 13:18:00 – During the time of the Event</a:t>
            </a:r>
            <a:endParaRPr lang="en-CA" sz="16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45833" t="39918" r="4167" b="5350"/>
          <a:stretch>
            <a:fillRect/>
          </a:stretch>
        </p:blipFill>
        <p:spPr bwMode="auto">
          <a:xfrm>
            <a:off x="2123728" y="1988840"/>
            <a:ext cx="4814691" cy="4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260648"/>
            <a:ext cx="8517632" cy="10527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Cont…..System </a:t>
            </a:r>
            <a:r>
              <a:rPr lang="en-GB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Baselining</a:t>
            </a:r>
            <a:endParaRPr lang="en-GB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494928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May 3, 2011 – 09:00:00 to 09:05:00 – About a week after the event</a:t>
            </a:r>
            <a:endParaRPr lang="en-CA" sz="1600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45833" t="39918" r="2244" b="5350"/>
          <a:stretch>
            <a:fillRect/>
          </a:stretch>
        </p:blipFill>
        <p:spPr bwMode="auto">
          <a:xfrm>
            <a:off x="1979712" y="1988840"/>
            <a:ext cx="4988790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88640"/>
            <a:ext cx="8517632" cy="10527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Cont…..System </a:t>
            </a:r>
            <a:r>
              <a:rPr lang="en-GB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Baselining</a:t>
            </a:r>
            <a:endParaRPr lang="en-GB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IMGP5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7592" y="1935163"/>
            <a:ext cx="6608815" cy="438943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IMGP5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7592" y="1935163"/>
            <a:ext cx="6608815" cy="43894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Domain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753735" cy="23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Frequency </a:t>
            </a:r>
            <a:r>
              <a:rPr lang="en-GB" b="1" u="sng" dirty="0"/>
              <a:t>sweep</a:t>
            </a:r>
            <a:r>
              <a:rPr lang="en-US" b="1" u="sng" dirty="0"/>
              <a:t> and </a:t>
            </a:r>
            <a:r>
              <a:rPr lang="en-GB" b="1" u="sng" dirty="0"/>
              <a:t>discrete frequency injection </a:t>
            </a:r>
            <a:endParaRPr lang="en-US" b="1" u="sng" dirty="0"/>
          </a:p>
          <a:p>
            <a:r>
              <a:rPr lang="en-GB" b="1" u="sng" dirty="0" smtClean="0"/>
              <a:t>MW transfer change</a:t>
            </a:r>
          </a:p>
          <a:p>
            <a:r>
              <a:rPr lang="en-GB" b="1" u="sng" dirty="0" smtClean="0"/>
              <a:t>5% Step response of </a:t>
            </a:r>
            <a:r>
              <a:rPr lang="en-GB" b="1" u="sng" dirty="0" err="1" smtClean="0"/>
              <a:t>genertor</a:t>
            </a:r>
            <a:r>
              <a:rPr lang="en-GB" b="1" u="sng" dirty="0" smtClean="0"/>
              <a:t> exciter</a:t>
            </a:r>
          </a:p>
          <a:p>
            <a:r>
              <a:rPr lang="en-GB" b="1" u="sng" dirty="0" smtClean="0"/>
              <a:t>Open/ close line switching</a:t>
            </a:r>
          </a:p>
          <a:p>
            <a:r>
              <a:rPr lang="en-GB" b="1" u="sng" dirty="0" smtClean="0"/>
              <a:t>SLG Fault</a:t>
            </a:r>
          </a:p>
          <a:p>
            <a:pPr>
              <a:buNone/>
            </a:pPr>
            <a:endParaRPr lang="en-GB" dirty="0" smtClean="0"/>
          </a:p>
          <a:p>
            <a:endParaRPr lang="en-US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Kettle Exciter Step Change </a:t>
            </a:r>
            <a:endParaRPr lang="en-CA" dirty="0" smtClean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97187"/>
            <a:ext cx="5568857" cy="44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Need for wide Area Measurements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PSS tuning monitors local signals</a:t>
            </a:r>
          </a:p>
          <a:p>
            <a:r>
              <a:rPr lang="en-US" dirty="0" smtClean="0"/>
              <a:t>Problems can arise with fighting between controllers</a:t>
            </a:r>
          </a:p>
          <a:p>
            <a:r>
              <a:rPr lang="en-US" dirty="0" smtClean="0"/>
              <a:t>Advantage of monitoring a wide area can be addressed with </a:t>
            </a:r>
            <a:r>
              <a:rPr lang="en-US" dirty="0" err="1" smtClean="0"/>
              <a:t>synchrophasors</a:t>
            </a:r>
            <a:endParaRPr lang="en-CA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83563" cy="746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Small-signal stability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83563" cy="4953000"/>
          </a:xfrm>
        </p:spPr>
        <p:txBody>
          <a:bodyPr/>
          <a:lstStyle/>
          <a:p>
            <a:pPr eaLnBrk="1" hangingPunct="1"/>
            <a:r>
              <a:rPr lang="en-US" sz="2200" b="1" dirty="0" smtClean="0"/>
              <a:t>Local plant mode oscillations</a:t>
            </a:r>
            <a:r>
              <a:rPr lang="en-US" sz="2200" dirty="0" smtClean="0"/>
              <a:t>: Rotor angle oscillations of single generator or single plant against the rest of the system (0.7 to 2.0 Hz).</a:t>
            </a:r>
          </a:p>
          <a:p>
            <a:pPr eaLnBrk="1" hangingPunct="1"/>
            <a:r>
              <a:rPr lang="en-US" sz="2200" b="1" dirty="0" err="1" smtClean="0"/>
              <a:t>Intermachine</a:t>
            </a:r>
            <a:r>
              <a:rPr lang="en-US" sz="2200" b="1" dirty="0" smtClean="0"/>
              <a:t>/Interplant mode of oscillations</a:t>
            </a:r>
            <a:r>
              <a:rPr lang="en-US" sz="2200" dirty="0" smtClean="0"/>
              <a:t>: Rotor angle oscillations between a few generator close to each other (0.7 to 2.0 Hz).</a:t>
            </a:r>
          </a:p>
          <a:p>
            <a:pPr eaLnBrk="1" hangingPunct="1"/>
            <a:r>
              <a:rPr lang="en-US" sz="2200" b="1" dirty="0" err="1" smtClean="0"/>
              <a:t>Interarea</a:t>
            </a:r>
            <a:r>
              <a:rPr lang="en-US" sz="2200" b="1" dirty="0" smtClean="0"/>
              <a:t> mode oscillations</a:t>
            </a:r>
            <a:r>
              <a:rPr lang="en-US" sz="2200" dirty="0" smtClean="0"/>
              <a:t>: Oscillations of groups of generators in one area swinging against a groups of generators in another area (0.1 to 0.7 Hz).</a:t>
            </a:r>
          </a:p>
          <a:p>
            <a:pPr eaLnBrk="1" hangingPunct="1"/>
            <a:r>
              <a:rPr lang="en-US" sz="2200" b="1" dirty="0" smtClean="0"/>
              <a:t>Control mode oscillations</a:t>
            </a:r>
            <a:r>
              <a:rPr lang="en-US" sz="2200" dirty="0" smtClean="0"/>
              <a:t>: Associated with control of equipment such as generator excitation systems (2.0 to 5.0 Hz).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Content Placeholder 7" descr="IMGP5586 -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6642"/>
            <a:ext cx="4038600" cy="2682354"/>
          </a:xfrm>
        </p:spPr>
      </p:pic>
      <p:pic>
        <p:nvPicPr>
          <p:cNvPr id="9" name="Content Placeholder 8" descr="IMGP5588 - Cop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5052" y="1920875"/>
            <a:ext cx="2944896" cy="443388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Open/Close Line Test</a:t>
            </a:r>
            <a:endParaRPr lang="en-CA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052736"/>
            <a:ext cx="8568951" cy="51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Open/Close Line test</a:t>
            </a:r>
            <a:endParaRPr lang="en-CA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455" y="1935163"/>
            <a:ext cx="552108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Commissioning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domain and frequency domain simulation studies</a:t>
            </a:r>
          </a:p>
          <a:p>
            <a:r>
              <a:rPr lang="en-US" dirty="0" smtClean="0"/>
              <a:t>System </a:t>
            </a:r>
            <a:r>
              <a:rPr lang="en-GB" dirty="0" err="1" smtClean="0"/>
              <a:t>Baselining</a:t>
            </a:r>
            <a:r>
              <a:rPr lang="en-US" dirty="0" smtClean="0"/>
              <a:t> (using the PMU and </a:t>
            </a:r>
            <a:r>
              <a:rPr lang="en-US" dirty="0" err="1" smtClean="0"/>
              <a:t>Psymetrix</a:t>
            </a:r>
            <a:r>
              <a:rPr lang="en-US" dirty="0" smtClean="0"/>
              <a:t> tools)</a:t>
            </a:r>
          </a:p>
          <a:p>
            <a:r>
              <a:rPr lang="en-GB" dirty="0" smtClean="0"/>
              <a:t>Test schedule &amp; planning</a:t>
            </a:r>
          </a:p>
          <a:p>
            <a:r>
              <a:rPr lang="en-GB" dirty="0" smtClean="0"/>
              <a:t>Commissioning test process</a:t>
            </a:r>
          </a:p>
          <a:p>
            <a:r>
              <a:rPr lang="en-GB" dirty="0" smtClean="0"/>
              <a:t>Results analysis</a:t>
            </a:r>
          </a:p>
          <a:p>
            <a:endParaRPr lang="en-US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WAMS</a:t>
            </a:r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Phasorpoint</a:t>
            </a:r>
            <a:r>
              <a:rPr lang="en-US" dirty="0" smtClean="0"/>
              <a:t> tool used primarily to see the modes on the system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4248472" cy="54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Point</a:t>
            </a:r>
            <a:endParaRPr lang="en-C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 Charting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Mode Power Path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31819"/>
            <a:ext cx="4040188" cy="32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31188"/>
            <a:ext cx="4041775" cy="32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Sites Chosen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inter-area modes in our Northern ac.</a:t>
            </a:r>
          </a:p>
          <a:p>
            <a:r>
              <a:rPr lang="en-US" dirty="0" smtClean="0"/>
              <a:t>sensitivities of modes to various power flow conditions </a:t>
            </a:r>
          </a:p>
          <a:p>
            <a:r>
              <a:rPr lang="en-US" dirty="0" smtClean="0"/>
              <a:t>Upcoming projects in Northern ac</a:t>
            </a:r>
          </a:p>
          <a:p>
            <a:r>
              <a:rPr lang="en-US" dirty="0" smtClean="0"/>
              <a:t>Future sites will increase from 6 to 30 PMU locations</a:t>
            </a:r>
          </a:p>
          <a:p>
            <a:r>
              <a:rPr lang="en-US" dirty="0" smtClean="0"/>
              <a:t>Using existing TFR devices</a:t>
            </a:r>
            <a:endParaRPr lang="en-CA" dirty="0"/>
          </a:p>
        </p:txBody>
      </p:sp>
      <p:pic>
        <p:nvPicPr>
          <p:cNvPr id="4" name="Picture 8" descr="mh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Birchtree SVC Controller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917" y="1600200"/>
            <a:ext cx="7706166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h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Oscillation Damper </a:t>
            </a:r>
            <a:r>
              <a:rPr lang="en-US" dirty="0" smtClean="0"/>
              <a:t>(POD)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09" y="2567943"/>
            <a:ext cx="7952381" cy="25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mh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6324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423</TotalTime>
  <Words>995</Words>
  <Application>Microsoft Office PowerPoint</Application>
  <PresentationFormat>On-screen Show (4:3)</PresentationFormat>
  <Paragraphs>219</Paragraphs>
  <Slides>44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Flow</vt:lpstr>
      <vt:lpstr>Office Theme</vt:lpstr>
      <vt:lpstr>MB Hydro Experiences with Synchrophasor Implementations</vt:lpstr>
      <vt:lpstr>Topics of Discussion</vt:lpstr>
      <vt:lpstr>Slide 3</vt:lpstr>
      <vt:lpstr>Need for wide Area Measurements</vt:lpstr>
      <vt:lpstr>WAMS</vt:lpstr>
      <vt:lpstr>Phasor Point</vt:lpstr>
      <vt:lpstr>Sites Chosen</vt:lpstr>
      <vt:lpstr>Birchtree SVC Controller</vt:lpstr>
      <vt:lpstr>Power Oscillation Damper (POD)</vt:lpstr>
      <vt:lpstr>Commissioning Objectives</vt:lpstr>
      <vt:lpstr>Risks and Mitigations</vt:lpstr>
      <vt:lpstr>System Frequency Response</vt:lpstr>
      <vt:lpstr>Slide 13</vt:lpstr>
      <vt:lpstr>Mode Trending</vt:lpstr>
      <vt:lpstr>Commissioning Results </vt:lpstr>
      <vt:lpstr>Unexpected Results Captured</vt:lpstr>
      <vt:lpstr>Cont…..System Baselining</vt:lpstr>
      <vt:lpstr>  April 25, 2011 – 11:14:00 to 11:19:00 – Approx. 2 hours before event </vt:lpstr>
      <vt:lpstr>POD First Settings</vt:lpstr>
      <vt:lpstr>POD Second Settings</vt:lpstr>
      <vt:lpstr>Open/Close line test</vt:lpstr>
      <vt:lpstr>Open/Close Line Test</vt:lpstr>
      <vt:lpstr>Open/Close Line Test</vt:lpstr>
      <vt:lpstr>SLG Fault</vt:lpstr>
      <vt:lpstr>Lessons Learned</vt:lpstr>
      <vt:lpstr>Future Road Map</vt:lpstr>
      <vt:lpstr>Questions ??</vt:lpstr>
      <vt:lpstr>May 3, 2011 </vt:lpstr>
      <vt:lpstr>May 25, 2011 </vt:lpstr>
      <vt:lpstr>Bode Plot (Lead /lag Block)</vt:lpstr>
      <vt:lpstr>Simulation Results </vt:lpstr>
      <vt:lpstr>Slide 32</vt:lpstr>
      <vt:lpstr>April 25, 2011 – 13:13:00 to 13:18:00 – During the time of the Event</vt:lpstr>
      <vt:lpstr>May 3, 2011 – 09:00:00 to 09:05:00 – About a week after the event</vt:lpstr>
      <vt:lpstr>Slide 35</vt:lpstr>
      <vt:lpstr>Slide 36</vt:lpstr>
      <vt:lpstr>Cont….Simulation Results</vt:lpstr>
      <vt:lpstr>Commissioning tests</vt:lpstr>
      <vt:lpstr>Kettle Exciter Step Change </vt:lpstr>
      <vt:lpstr>Small-signal stability problems</vt:lpstr>
      <vt:lpstr>Slide 41</vt:lpstr>
      <vt:lpstr>Open/Close Line Test</vt:lpstr>
      <vt:lpstr>Open/Close Line test</vt:lpstr>
      <vt:lpstr>Commissioning Plan</vt:lpstr>
    </vt:vector>
  </TitlesOfParts>
  <Company>Manitoba Hydro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 Hydro </dc:title>
  <dc:creator>Weekes, Tony</dc:creator>
  <cp:lastModifiedBy>Weekes, Tony</cp:lastModifiedBy>
  <cp:revision>87</cp:revision>
  <dcterms:created xsi:type="dcterms:W3CDTF">2011-09-09T16:26:09Z</dcterms:created>
  <dcterms:modified xsi:type="dcterms:W3CDTF">2011-10-12T15:48:44Z</dcterms:modified>
</cp:coreProperties>
</file>