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handoutMasterIdLst>
    <p:handoutMasterId r:id="rId10"/>
  </p:handoutMasterIdLst>
  <p:sldIdLst>
    <p:sldId id="256" r:id="rId2"/>
    <p:sldId id="277" r:id="rId3"/>
    <p:sldId id="276" r:id="rId4"/>
    <p:sldId id="280" r:id="rId5"/>
    <p:sldId id="282" r:id="rId6"/>
    <p:sldId id="281" r:id="rId7"/>
    <p:sldId id="267"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74" autoAdjust="0"/>
    <p:restoredTop sz="94660"/>
  </p:normalViewPr>
  <p:slideViewPr>
    <p:cSldViewPr snapToObjects="1">
      <p:cViewPr varScale="1">
        <p:scale>
          <a:sx n="71" d="100"/>
          <a:sy n="71" d="100"/>
        </p:scale>
        <p:origin x="-132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AD4940-E71A-7940-A87A-ED6869374A76}" type="datetimeFigureOut">
              <a:rPr lang="en-US" smtClean="0"/>
              <a:pPr/>
              <a:t>10/12/2011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8C52F1-B9FC-2D48-B22D-B9294BD4C32E}"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162917-7CBD-E747-842A-C21205F1C500}" type="datetimeFigureOut">
              <a:rPr lang="en-US" smtClean="0"/>
              <a:pPr/>
              <a:t>10/12/2011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D30F6-7044-5743-926D-03718B7F87F7}"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9ED8917A-7DA9-DF4A-8319-ED9031544FCD}" type="datetime1">
              <a:rPr lang="en-US" smtClean="0"/>
              <a:pPr/>
              <a:t>10/12/2011</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5DBB4EA-79DC-F948-A939-315FF19BF28D}"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59D3D0-69EF-C047-AA76-16EFCB962AB7}" type="datetime1">
              <a:rPr lang="en-US" smtClean="0"/>
              <a:pPr/>
              <a:t>10/12/2011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5DBB4EA-79DC-F948-A939-315FF19BF2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FDB235-1F99-B04B-B202-696B12B1DD08}" type="datetime1">
              <a:rPr lang="en-US" smtClean="0"/>
              <a:pPr/>
              <a:t>10/12/2011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5DBB4EA-79DC-F948-A939-315FF19BF2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C3BBCF-78E4-D847-BB81-B719070E7E34}" type="datetime1">
              <a:rPr lang="en-US" smtClean="0"/>
              <a:pPr/>
              <a:t>10/12/2011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5DBB4EA-79DC-F948-A939-315FF19BF2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C6D1C453-3BDA-C348-B03F-B3E12F4E910C}" type="datetime1">
              <a:rPr lang="en-US" smtClean="0"/>
              <a:pPr/>
              <a:t>10/12/2011</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5DBB4EA-79DC-F948-A939-315FF19BF28D}"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58521F-8A4B-9546-B916-599EC6E30B26}" type="datetime1">
              <a:rPr lang="en-US" smtClean="0"/>
              <a:pPr/>
              <a:t>10/12/2011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5DBB4EA-79DC-F948-A939-315FF19BF28D}"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2E91816-438F-944B-9452-B92B5D7865F2}" type="datetime1">
              <a:rPr lang="en-US" smtClean="0"/>
              <a:pPr/>
              <a:t>10/12/2011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5DBB4EA-79DC-F948-A939-315FF19BF2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6D8092A-3BA3-E94C-9072-403D7C72E850}" type="datetime1">
              <a:rPr lang="en-US" smtClean="0"/>
              <a:pPr/>
              <a:t>10/12/2011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5DBB4EA-79DC-F948-A939-315FF19BF28D}"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BAED5A-5F03-3A49-B9BE-0EE5D590B889}" type="datetime1">
              <a:rPr lang="en-US" smtClean="0"/>
              <a:pPr/>
              <a:t>10/12/2011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5DBB4EA-79DC-F948-A939-315FF19BF2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85C2401-013D-DA44-8223-CD6F6A3EE1CB}" type="datetime1">
              <a:rPr lang="en-US" smtClean="0"/>
              <a:pPr/>
              <a:t>10/12/2011</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5DBB4EA-79DC-F948-A939-315FF19BF28D}"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BC153A8-9B26-4D44-AC8D-2DCA88598D62}" type="datetime1">
              <a:rPr lang="en-US" smtClean="0"/>
              <a:pPr/>
              <a:t>10/12/2011</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5DBB4EA-79DC-F948-A939-315FF19BF28D}"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400" dirty="0">
              <a:solidFill>
                <a:schemeClr val="tx2"/>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3A271A1-F6D6-438B-A432-4747EE7ECD40}" type="datetimeFigureOut">
              <a:rPr lang="en-US" smtClean="0"/>
              <a:pPr/>
              <a:t>10/12/2011</a:t>
            </a:fld>
            <a:endParaRPr lang="en-US" sz="1400" dirty="0">
              <a:solidFill>
                <a:schemeClr val="tx2"/>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5DBB4EA-79DC-F948-A939-315FF19BF28D}"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www.selinc.com/default.aspx" TargetMode="External"/><Relationship Id="rId13" Type="http://schemas.openxmlformats.org/officeDocument/2006/relationships/image" Target="../media/image17.gif"/><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10.jpeg"/><Relationship Id="rId21" Type="http://schemas.openxmlformats.org/officeDocument/2006/relationships/image" Target="../media/image25.png"/><Relationship Id="rId7" Type="http://schemas.openxmlformats.org/officeDocument/2006/relationships/image" Target="../media/image13.jpe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9.png"/><Relationship Id="rId33" Type="http://schemas.openxmlformats.org/officeDocument/2006/relationships/image" Target="../media/image37.jpeg"/><Relationship Id="rId2" Type="http://schemas.openxmlformats.org/officeDocument/2006/relationships/image" Target="../media/image9.gif"/><Relationship Id="rId16" Type="http://schemas.openxmlformats.org/officeDocument/2006/relationships/image" Target="../media/image20.jpeg"/><Relationship Id="rId20" Type="http://schemas.openxmlformats.org/officeDocument/2006/relationships/image" Target="../media/image24.png"/><Relationship Id="rId29"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12.gif"/><Relationship Id="rId11" Type="http://schemas.openxmlformats.org/officeDocument/2006/relationships/image" Target="../media/image15.gif"/><Relationship Id="rId24" Type="http://schemas.openxmlformats.org/officeDocument/2006/relationships/image" Target="../media/image28.jpeg"/><Relationship Id="rId32" Type="http://schemas.openxmlformats.org/officeDocument/2006/relationships/image" Target="../media/image36.png"/><Relationship Id="rId5" Type="http://schemas.openxmlformats.org/officeDocument/2006/relationships/hyperlink" Target="http://www.saic.com/" TargetMode="External"/><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jpeg"/><Relationship Id="rId10" Type="http://schemas.openxmlformats.org/officeDocument/2006/relationships/hyperlink" Target="http://www.ruggedcom.com/" TargetMode="External"/><Relationship Id="rId19" Type="http://schemas.openxmlformats.org/officeDocument/2006/relationships/image" Target="../media/image23.png"/><Relationship Id="rId31" Type="http://schemas.openxmlformats.org/officeDocument/2006/relationships/image" Target="../media/image35.jpeg"/><Relationship Id="rId4" Type="http://schemas.openxmlformats.org/officeDocument/2006/relationships/image" Target="../media/image11.gif"/><Relationship Id="rId9" Type="http://schemas.openxmlformats.org/officeDocument/2006/relationships/image" Target="../media/image14.png"/><Relationship Id="rId14" Type="http://schemas.openxmlformats.org/officeDocument/2006/relationships/image" Target="../media/image18.jpe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fireman transmission.jpg"/>
          <p:cNvPicPr>
            <a:picLocks noChangeAspect="1"/>
          </p:cNvPicPr>
          <p:nvPr/>
        </p:nvPicPr>
        <p:blipFill>
          <a:blip r:embed="rId2"/>
          <a:stretch>
            <a:fillRect/>
          </a:stretch>
        </p:blipFill>
        <p:spPr>
          <a:xfrm>
            <a:off x="-85461" y="0"/>
            <a:ext cx="9488251" cy="6788888"/>
          </a:xfrm>
          <a:prstGeom prst="rect">
            <a:avLst/>
          </a:prstGeom>
        </p:spPr>
      </p:pic>
      <p:sp>
        <p:nvSpPr>
          <p:cNvPr id="2" name="Title 1"/>
          <p:cNvSpPr>
            <a:spLocks noGrp="1"/>
          </p:cNvSpPr>
          <p:nvPr>
            <p:ph type="title"/>
          </p:nvPr>
        </p:nvSpPr>
        <p:spPr>
          <a:xfrm>
            <a:off x="457200" y="0"/>
            <a:ext cx="8229600" cy="1295400"/>
          </a:xfrm>
        </p:spPr>
        <p:txBody>
          <a:bodyPr>
            <a:normAutofit fontScale="90000"/>
          </a:bodyPr>
          <a:lstStyle/>
          <a:p>
            <a:pPr algn="ctr"/>
            <a:r>
              <a:rPr lang="en-US" sz="4000" b="1" u="sng" dirty="0" smtClean="0">
                <a:solidFill>
                  <a:srgbClr val="FFFF00"/>
                </a:solidFill>
              </a:rPr>
              <a:t>Entergy Phasor Project Update</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B5DBB4EA-79DC-F948-A939-315FF19BF28D}" type="slidenum">
              <a:rPr lang="en-US" smtClean="0"/>
              <a:pPr/>
              <a:t>1</a:t>
            </a:fld>
            <a:endParaRPr lang="en-US"/>
          </a:p>
        </p:txBody>
      </p:sp>
      <p:sp>
        <p:nvSpPr>
          <p:cNvPr id="3" name="Subtitle 2"/>
          <p:cNvSpPr>
            <a:spLocks noGrp="1"/>
          </p:cNvSpPr>
          <p:nvPr>
            <p:ph type="subTitle" idx="4294967295"/>
          </p:nvPr>
        </p:nvSpPr>
        <p:spPr>
          <a:xfrm>
            <a:off x="2971800" y="5486400"/>
            <a:ext cx="3657600" cy="1295400"/>
          </a:xfrm>
        </p:spPr>
        <p:txBody>
          <a:bodyPr>
            <a:normAutofit/>
          </a:bodyPr>
          <a:lstStyle/>
          <a:p>
            <a:pPr algn="ctr">
              <a:buNone/>
            </a:pPr>
            <a:r>
              <a:rPr lang="en-US" sz="1800" b="1" dirty="0" smtClean="0"/>
              <a:t>Floyd Galvan</a:t>
            </a:r>
          </a:p>
          <a:p>
            <a:pPr algn="ctr">
              <a:buNone/>
            </a:pPr>
            <a:r>
              <a:rPr lang="en-US" sz="1800" b="1" dirty="0" smtClean="0"/>
              <a:t>fgalvan@entergy.com</a:t>
            </a:r>
          </a:p>
          <a:p>
            <a:pPr algn="ctr">
              <a:buNone/>
            </a:pPr>
            <a:r>
              <a:rPr lang="en-US" sz="1800" b="1" dirty="0" smtClean="0"/>
              <a:t>October 12-13, 2011</a:t>
            </a:r>
            <a:endParaRPr lang="en-US" sz="1800" b="1" dirty="0"/>
          </a:p>
        </p:txBody>
      </p:sp>
      <p:pic>
        <p:nvPicPr>
          <p:cNvPr id="6" name="Picture 2"/>
          <p:cNvPicPr>
            <a:picLocks noChangeAspect="1" noChangeArrowheads="1"/>
          </p:cNvPicPr>
          <p:nvPr/>
        </p:nvPicPr>
        <p:blipFill>
          <a:blip r:embed="rId3"/>
          <a:srcRect/>
          <a:stretch>
            <a:fillRect/>
          </a:stretch>
        </p:blipFill>
        <p:spPr bwMode="auto">
          <a:xfrm>
            <a:off x="6553200" y="6074761"/>
            <a:ext cx="2362200" cy="762001"/>
          </a:xfrm>
          <a:prstGeom prst="rect">
            <a:avLst/>
          </a:prstGeom>
          <a:noFill/>
        </p:spPr>
      </p:pic>
      <p:grpSp>
        <p:nvGrpSpPr>
          <p:cNvPr id="7" name="Group 23"/>
          <p:cNvGrpSpPr>
            <a:grpSpLocks noChangeAspect="1"/>
          </p:cNvGrpSpPr>
          <p:nvPr/>
        </p:nvGrpSpPr>
        <p:grpSpPr bwMode="auto">
          <a:xfrm>
            <a:off x="6624850" y="4343400"/>
            <a:ext cx="2138150" cy="854074"/>
            <a:chOff x="808" y="1056"/>
            <a:chExt cx="2704" cy="1080"/>
          </a:xfrm>
          <a:noFill/>
        </p:grpSpPr>
        <p:sp>
          <p:nvSpPr>
            <p:cNvPr id="8" name="AutoShape 22"/>
            <p:cNvSpPr>
              <a:spLocks noChangeAspect="1" noChangeArrowheads="1" noTextEdit="1"/>
            </p:cNvSpPr>
            <p:nvPr/>
          </p:nvSpPr>
          <p:spPr bwMode="auto">
            <a:xfrm>
              <a:off x="808" y="1056"/>
              <a:ext cx="2704" cy="1080"/>
            </a:xfrm>
            <a:prstGeom prst="rect">
              <a:avLst/>
            </a:prstGeom>
            <a:grpFill/>
            <a:ln w="9525">
              <a:noFill/>
              <a:miter lim="800000"/>
              <a:headEnd/>
              <a:tailEnd/>
            </a:ln>
          </p:spPr>
          <p:txBody>
            <a:bodyPr/>
            <a:lstStyle/>
            <a:p>
              <a:endParaRPr lang="en-US"/>
            </a:p>
          </p:txBody>
        </p:sp>
        <p:sp>
          <p:nvSpPr>
            <p:cNvPr id="9" name="Freeform 24"/>
            <p:cNvSpPr>
              <a:spLocks noEditPoints="1"/>
            </p:cNvSpPr>
            <p:nvPr/>
          </p:nvSpPr>
          <p:spPr bwMode="auto">
            <a:xfrm>
              <a:off x="808" y="1056"/>
              <a:ext cx="760" cy="744"/>
            </a:xfrm>
            <a:custGeom>
              <a:avLst/>
              <a:gdLst/>
              <a:ahLst/>
              <a:cxnLst>
                <a:cxn ang="0">
                  <a:pos x="638" y="660"/>
                </a:cxn>
                <a:cxn ang="0">
                  <a:pos x="582" y="702"/>
                </a:cxn>
                <a:cxn ang="0">
                  <a:pos x="458" y="744"/>
                </a:cxn>
                <a:cxn ang="0">
                  <a:pos x="300" y="702"/>
                </a:cxn>
                <a:cxn ang="0">
                  <a:pos x="178" y="702"/>
                </a:cxn>
                <a:cxn ang="0">
                  <a:pos x="122" y="660"/>
                </a:cxn>
                <a:cxn ang="0">
                  <a:pos x="300" y="660"/>
                </a:cxn>
                <a:cxn ang="0">
                  <a:pos x="458" y="702"/>
                </a:cxn>
                <a:cxn ang="0">
                  <a:pos x="612" y="660"/>
                </a:cxn>
                <a:cxn ang="0">
                  <a:pos x="638" y="660"/>
                </a:cxn>
                <a:cxn ang="0">
                  <a:pos x="714" y="560"/>
                </a:cxn>
                <a:cxn ang="0">
                  <a:pos x="692" y="598"/>
                </a:cxn>
                <a:cxn ang="0">
                  <a:pos x="664" y="634"/>
                </a:cxn>
                <a:cxn ang="0">
                  <a:pos x="612" y="590"/>
                </a:cxn>
                <a:cxn ang="0">
                  <a:pos x="458" y="634"/>
                </a:cxn>
                <a:cxn ang="0">
                  <a:pos x="300" y="590"/>
                </a:cxn>
                <a:cxn ang="0">
                  <a:pos x="146" y="634"/>
                </a:cxn>
                <a:cxn ang="0">
                  <a:pos x="96" y="634"/>
                </a:cxn>
                <a:cxn ang="0">
                  <a:pos x="68" y="598"/>
                </a:cxn>
                <a:cxn ang="0">
                  <a:pos x="46" y="560"/>
                </a:cxn>
                <a:cxn ang="0">
                  <a:pos x="146" y="518"/>
                </a:cxn>
                <a:cxn ang="0">
                  <a:pos x="300" y="560"/>
                </a:cxn>
                <a:cxn ang="0">
                  <a:pos x="458" y="518"/>
                </a:cxn>
                <a:cxn ang="0">
                  <a:pos x="612" y="560"/>
                </a:cxn>
                <a:cxn ang="0">
                  <a:pos x="714" y="560"/>
                </a:cxn>
                <a:cxn ang="0">
                  <a:pos x="758" y="406"/>
                </a:cxn>
                <a:cxn ang="0">
                  <a:pos x="752" y="454"/>
                </a:cxn>
                <a:cxn ang="0">
                  <a:pos x="740" y="502"/>
                </a:cxn>
                <a:cxn ang="0">
                  <a:pos x="612" y="458"/>
                </a:cxn>
                <a:cxn ang="0">
                  <a:pos x="458" y="502"/>
                </a:cxn>
                <a:cxn ang="0">
                  <a:pos x="300" y="458"/>
                </a:cxn>
                <a:cxn ang="0">
                  <a:pos x="146" y="502"/>
                </a:cxn>
                <a:cxn ang="0">
                  <a:pos x="20" y="502"/>
                </a:cxn>
                <a:cxn ang="0">
                  <a:pos x="8" y="454"/>
                </a:cxn>
                <a:cxn ang="0">
                  <a:pos x="0" y="406"/>
                </a:cxn>
                <a:cxn ang="0">
                  <a:pos x="146" y="374"/>
                </a:cxn>
                <a:cxn ang="0">
                  <a:pos x="300" y="406"/>
                </a:cxn>
                <a:cxn ang="0">
                  <a:pos x="458" y="374"/>
                </a:cxn>
                <a:cxn ang="0">
                  <a:pos x="612" y="406"/>
                </a:cxn>
                <a:cxn ang="0">
                  <a:pos x="758" y="406"/>
                </a:cxn>
                <a:cxn ang="0">
                  <a:pos x="0" y="374"/>
                </a:cxn>
                <a:cxn ang="0">
                  <a:pos x="8" y="298"/>
                </a:cxn>
                <a:cxn ang="0">
                  <a:pos x="32" y="228"/>
                </a:cxn>
                <a:cxn ang="0">
                  <a:pos x="68" y="166"/>
                </a:cxn>
                <a:cxn ang="0">
                  <a:pos x="114" y="110"/>
                </a:cxn>
                <a:cxn ang="0">
                  <a:pos x="170" y="64"/>
                </a:cxn>
                <a:cxn ang="0">
                  <a:pos x="234" y="30"/>
                </a:cxn>
                <a:cxn ang="0">
                  <a:pos x="304" y="8"/>
                </a:cxn>
                <a:cxn ang="0">
                  <a:pos x="380" y="0"/>
                </a:cxn>
                <a:cxn ang="0">
                  <a:pos x="418" y="2"/>
                </a:cxn>
                <a:cxn ang="0">
                  <a:pos x="492" y="18"/>
                </a:cxn>
                <a:cxn ang="0">
                  <a:pos x="560" y="46"/>
                </a:cxn>
                <a:cxn ang="0">
                  <a:pos x="620" y="86"/>
                </a:cxn>
                <a:cxn ang="0">
                  <a:pos x="670" y="136"/>
                </a:cxn>
                <a:cxn ang="0">
                  <a:pos x="712" y="196"/>
                </a:cxn>
                <a:cxn ang="0">
                  <a:pos x="742" y="262"/>
                </a:cxn>
                <a:cxn ang="0">
                  <a:pos x="758" y="336"/>
                </a:cxn>
                <a:cxn ang="0">
                  <a:pos x="612" y="374"/>
                </a:cxn>
                <a:cxn ang="0">
                  <a:pos x="458" y="344"/>
                </a:cxn>
                <a:cxn ang="0">
                  <a:pos x="300" y="374"/>
                </a:cxn>
                <a:cxn ang="0">
                  <a:pos x="146" y="344"/>
                </a:cxn>
                <a:cxn ang="0">
                  <a:pos x="0" y="374"/>
                </a:cxn>
              </a:cxnLst>
              <a:rect l="0" t="0" r="r" b="b"/>
              <a:pathLst>
                <a:path w="760" h="744">
                  <a:moveTo>
                    <a:pt x="638" y="660"/>
                  </a:moveTo>
                  <a:lnTo>
                    <a:pt x="638" y="660"/>
                  </a:lnTo>
                  <a:lnTo>
                    <a:pt x="612" y="682"/>
                  </a:lnTo>
                  <a:lnTo>
                    <a:pt x="582" y="702"/>
                  </a:lnTo>
                  <a:lnTo>
                    <a:pt x="458" y="702"/>
                  </a:lnTo>
                  <a:lnTo>
                    <a:pt x="458" y="744"/>
                  </a:lnTo>
                  <a:lnTo>
                    <a:pt x="300" y="744"/>
                  </a:lnTo>
                  <a:lnTo>
                    <a:pt x="300" y="702"/>
                  </a:lnTo>
                  <a:lnTo>
                    <a:pt x="178" y="702"/>
                  </a:lnTo>
                  <a:lnTo>
                    <a:pt x="178" y="702"/>
                  </a:lnTo>
                  <a:lnTo>
                    <a:pt x="148" y="682"/>
                  </a:lnTo>
                  <a:lnTo>
                    <a:pt x="122" y="660"/>
                  </a:lnTo>
                  <a:lnTo>
                    <a:pt x="146" y="660"/>
                  </a:lnTo>
                  <a:lnTo>
                    <a:pt x="300" y="660"/>
                  </a:lnTo>
                  <a:lnTo>
                    <a:pt x="300" y="702"/>
                  </a:lnTo>
                  <a:lnTo>
                    <a:pt x="458" y="702"/>
                  </a:lnTo>
                  <a:lnTo>
                    <a:pt x="458" y="660"/>
                  </a:lnTo>
                  <a:lnTo>
                    <a:pt x="612" y="660"/>
                  </a:lnTo>
                  <a:lnTo>
                    <a:pt x="638" y="660"/>
                  </a:lnTo>
                  <a:lnTo>
                    <a:pt x="638" y="660"/>
                  </a:lnTo>
                  <a:close/>
                  <a:moveTo>
                    <a:pt x="714" y="560"/>
                  </a:moveTo>
                  <a:lnTo>
                    <a:pt x="714" y="560"/>
                  </a:lnTo>
                  <a:lnTo>
                    <a:pt x="704" y="580"/>
                  </a:lnTo>
                  <a:lnTo>
                    <a:pt x="692" y="598"/>
                  </a:lnTo>
                  <a:lnTo>
                    <a:pt x="678" y="616"/>
                  </a:lnTo>
                  <a:lnTo>
                    <a:pt x="664" y="634"/>
                  </a:lnTo>
                  <a:lnTo>
                    <a:pt x="612" y="634"/>
                  </a:lnTo>
                  <a:lnTo>
                    <a:pt x="612" y="590"/>
                  </a:lnTo>
                  <a:lnTo>
                    <a:pt x="458" y="590"/>
                  </a:lnTo>
                  <a:lnTo>
                    <a:pt x="458" y="634"/>
                  </a:lnTo>
                  <a:lnTo>
                    <a:pt x="300" y="634"/>
                  </a:lnTo>
                  <a:lnTo>
                    <a:pt x="300" y="590"/>
                  </a:lnTo>
                  <a:lnTo>
                    <a:pt x="146" y="590"/>
                  </a:lnTo>
                  <a:lnTo>
                    <a:pt x="146" y="634"/>
                  </a:lnTo>
                  <a:lnTo>
                    <a:pt x="96" y="634"/>
                  </a:lnTo>
                  <a:lnTo>
                    <a:pt x="96" y="634"/>
                  </a:lnTo>
                  <a:lnTo>
                    <a:pt x="82" y="616"/>
                  </a:lnTo>
                  <a:lnTo>
                    <a:pt x="68" y="598"/>
                  </a:lnTo>
                  <a:lnTo>
                    <a:pt x="56" y="580"/>
                  </a:lnTo>
                  <a:lnTo>
                    <a:pt x="46" y="560"/>
                  </a:lnTo>
                  <a:lnTo>
                    <a:pt x="146" y="560"/>
                  </a:lnTo>
                  <a:lnTo>
                    <a:pt x="146" y="518"/>
                  </a:lnTo>
                  <a:lnTo>
                    <a:pt x="300" y="518"/>
                  </a:lnTo>
                  <a:lnTo>
                    <a:pt x="300" y="560"/>
                  </a:lnTo>
                  <a:lnTo>
                    <a:pt x="458" y="560"/>
                  </a:lnTo>
                  <a:lnTo>
                    <a:pt x="458" y="518"/>
                  </a:lnTo>
                  <a:lnTo>
                    <a:pt x="612" y="518"/>
                  </a:lnTo>
                  <a:lnTo>
                    <a:pt x="612" y="560"/>
                  </a:lnTo>
                  <a:lnTo>
                    <a:pt x="714" y="560"/>
                  </a:lnTo>
                  <a:lnTo>
                    <a:pt x="714" y="560"/>
                  </a:lnTo>
                  <a:close/>
                  <a:moveTo>
                    <a:pt x="758" y="406"/>
                  </a:moveTo>
                  <a:lnTo>
                    <a:pt x="758" y="406"/>
                  </a:lnTo>
                  <a:lnTo>
                    <a:pt x="756" y="430"/>
                  </a:lnTo>
                  <a:lnTo>
                    <a:pt x="752" y="454"/>
                  </a:lnTo>
                  <a:lnTo>
                    <a:pt x="748" y="478"/>
                  </a:lnTo>
                  <a:lnTo>
                    <a:pt x="740" y="502"/>
                  </a:lnTo>
                  <a:lnTo>
                    <a:pt x="612" y="502"/>
                  </a:lnTo>
                  <a:lnTo>
                    <a:pt x="612" y="458"/>
                  </a:lnTo>
                  <a:lnTo>
                    <a:pt x="458" y="458"/>
                  </a:lnTo>
                  <a:lnTo>
                    <a:pt x="458" y="502"/>
                  </a:lnTo>
                  <a:lnTo>
                    <a:pt x="300" y="502"/>
                  </a:lnTo>
                  <a:lnTo>
                    <a:pt x="300" y="458"/>
                  </a:lnTo>
                  <a:lnTo>
                    <a:pt x="146" y="458"/>
                  </a:lnTo>
                  <a:lnTo>
                    <a:pt x="146" y="502"/>
                  </a:lnTo>
                  <a:lnTo>
                    <a:pt x="20" y="502"/>
                  </a:lnTo>
                  <a:lnTo>
                    <a:pt x="20" y="502"/>
                  </a:lnTo>
                  <a:lnTo>
                    <a:pt x="12" y="478"/>
                  </a:lnTo>
                  <a:lnTo>
                    <a:pt x="8" y="454"/>
                  </a:lnTo>
                  <a:lnTo>
                    <a:pt x="4" y="430"/>
                  </a:lnTo>
                  <a:lnTo>
                    <a:pt x="0" y="406"/>
                  </a:lnTo>
                  <a:lnTo>
                    <a:pt x="146" y="406"/>
                  </a:lnTo>
                  <a:lnTo>
                    <a:pt x="146" y="374"/>
                  </a:lnTo>
                  <a:lnTo>
                    <a:pt x="300" y="374"/>
                  </a:lnTo>
                  <a:lnTo>
                    <a:pt x="300" y="406"/>
                  </a:lnTo>
                  <a:lnTo>
                    <a:pt x="458" y="406"/>
                  </a:lnTo>
                  <a:lnTo>
                    <a:pt x="458" y="374"/>
                  </a:lnTo>
                  <a:lnTo>
                    <a:pt x="612" y="374"/>
                  </a:lnTo>
                  <a:lnTo>
                    <a:pt x="612" y="406"/>
                  </a:lnTo>
                  <a:lnTo>
                    <a:pt x="758" y="406"/>
                  </a:lnTo>
                  <a:lnTo>
                    <a:pt x="758" y="406"/>
                  </a:lnTo>
                  <a:close/>
                  <a:moveTo>
                    <a:pt x="0" y="374"/>
                  </a:moveTo>
                  <a:lnTo>
                    <a:pt x="0" y="374"/>
                  </a:lnTo>
                  <a:lnTo>
                    <a:pt x="2" y="336"/>
                  </a:lnTo>
                  <a:lnTo>
                    <a:pt x="8" y="298"/>
                  </a:lnTo>
                  <a:lnTo>
                    <a:pt x="18" y="262"/>
                  </a:lnTo>
                  <a:lnTo>
                    <a:pt x="32" y="228"/>
                  </a:lnTo>
                  <a:lnTo>
                    <a:pt x="48" y="196"/>
                  </a:lnTo>
                  <a:lnTo>
                    <a:pt x="68" y="166"/>
                  </a:lnTo>
                  <a:lnTo>
                    <a:pt x="88" y="136"/>
                  </a:lnTo>
                  <a:lnTo>
                    <a:pt x="114" y="110"/>
                  </a:lnTo>
                  <a:lnTo>
                    <a:pt x="140" y="86"/>
                  </a:lnTo>
                  <a:lnTo>
                    <a:pt x="170" y="64"/>
                  </a:lnTo>
                  <a:lnTo>
                    <a:pt x="200" y="46"/>
                  </a:lnTo>
                  <a:lnTo>
                    <a:pt x="234" y="30"/>
                  </a:lnTo>
                  <a:lnTo>
                    <a:pt x="268" y="18"/>
                  </a:lnTo>
                  <a:lnTo>
                    <a:pt x="304" y="8"/>
                  </a:lnTo>
                  <a:lnTo>
                    <a:pt x="342" y="2"/>
                  </a:lnTo>
                  <a:lnTo>
                    <a:pt x="380" y="0"/>
                  </a:lnTo>
                  <a:lnTo>
                    <a:pt x="380" y="0"/>
                  </a:lnTo>
                  <a:lnTo>
                    <a:pt x="418" y="2"/>
                  </a:lnTo>
                  <a:lnTo>
                    <a:pt x="456" y="8"/>
                  </a:lnTo>
                  <a:lnTo>
                    <a:pt x="492" y="18"/>
                  </a:lnTo>
                  <a:lnTo>
                    <a:pt x="526" y="30"/>
                  </a:lnTo>
                  <a:lnTo>
                    <a:pt x="560" y="46"/>
                  </a:lnTo>
                  <a:lnTo>
                    <a:pt x="590" y="64"/>
                  </a:lnTo>
                  <a:lnTo>
                    <a:pt x="620" y="86"/>
                  </a:lnTo>
                  <a:lnTo>
                    <a:pt x="646" y="110"/>
                  </a:lnTo>
                  <a:lnTo>
                    <a:pt x="670" y="136"/>
                  </a:lnTo>
                  <a:lnTo>
                    <a:pt x="692" y="166"/>
                  </a:lnTo>
                  <a:lnTo>
                    <a:pt x="712" y="196"/>
                  </a:lnTo>
                  <a:lnTo>
                    <a:pt x="728" y="228"/>
                  </a:lnTo>
                  <a:lnTo>
                    <a:pt x="742" y="262"/>
                  </a:lnTo>
                  <a:lnTo>
                    <a:pt x="750" y="298"/>
                  </a:lnTo>
                  <a:lnTo>
                    <a:pt x="758" y="336"/>
                  </a:lnTo>
                  <a:lnTo>
                    <a:pt x="760" y="374"/>
                  </a:lnTo>
                  <a:lnTo>
                    <a:pt x="612" y="374"/>
                  </a:lnTo>
                  <a:lnTo>
                    <a:pt x="612" y="344"/>
                  </a:lnTo>
                  <a:lnTo>
                    <a:pt x="458" y="344"/>
                  </a:lnTo>
                  <a:lnTo>
                    <a:pt x="458" y="374"/>
                  </a:lnTo>
                  <a:lnTo>
                    <a:pt x="300" y="374"/>
                  </a:lnTo>
                  <a:lnTo>
                    <a:pt x="300" y="344"/>
                  </a:lnTo>
                  <a:lnTo>
                    <a:pt x="146" y="344"/>
                  </a:lnTo>
                  <a:lnTo>
                    <a:pt x="146" y="374"/>
                  </a:lnTo>
                  <a:lnTo>
                    <a:pt x="0" y="374"/>
                  </a:lnTo>
                  <a:lnTo>
                    <a:pt x="0" y="374"/>
                  </a:lnTo>
                  <a:close/>
                </a:path>
              </a:pathLst>
            </a:custGeom>
            <a:grpFill/>
            <a:ln w="9525">
              <a:noFill/>
              <a:round/>
              <a:headEnd/>
              <a:tailEnd/>
            </a:ln>
          </p:spPr>
          <p:txBody>
            <a:bodyPr/>
            <a:lstStyle/>
            <a:p>
              <a:endParaRPr lang="en-US"/>
            </a:p>
          </p:txBody>
        </p:sp>
        <p:sp>
          <p:nvSpPr>
            <p:cNvPr id="10" name="Freeform 25"/>
            <p:cNvSpPr>
              <a:spLocks/>
            </p:cNvSpPr>
            <p:nvPr/>
          </p:nvSpPr>
          <p:spPr bwMode="auto">
            <a:xfrm>
              <a:off x="1556" y="1532"/>
              <a:ext cx="458" cy="448"/>
            </a:xfrm>
            <a:custGeom>
              <a:avLst/>
              <a:gdLst/>
              <a:ahLst/>
              <a:cxnLst>
                <a:cxn ang="0">
                  <a:pos x="426" y="124"/>
                </a:cxn>
                <a:cxn ang="0">
                  <a:pos x="420" y="126"/>
                </a:cxn>
                <a:cxn ang="0">
                  <a:pos x="412" y="124"/>
                </a:cxn>
                <a:cxn ang="0">
                  <a:pos x="416" y="80"/>
                </a:cxn>
                <a:cxn ang="0">
                  <a:pos x="412" y="58"/>
                </a:cxn>
                <a:cxn ang="0">
                  <a:pos x="400" y="38"/>
                </a:cxn>
                <a:cxn ang="0">
                  <a:pos x="392" y="30"/>
                </a:cxn>
                <a:cxn ang="0">
                  <a:pos x="360" y="20"/>
                </a:cxn>
                <a:cxn ang="0">
                  <a:pos x="240" y="26"/>
                </a:cxn>
                <a:cxn ang="0">
                  <a:pos x="194" y="194"/>
                </a:cxn>
                <a:cxn ang="0">
                  <a:pos x="230" y="194"/>
                </a:cxn>
                <a:cxn ang="0">
                  <a:pos x="266" y="194"/>
                </a:cxn>
                <a:cxn ang="0">
                  <a:pos x="298" y="184"/>
                </a:cxn>
                <a:cxn ang="0">
                  <a:pos x="312" y="174"/>
                </a:cxn>
                <a:cxn ang="0">
                  <a:pos x="322" y="160"/>
                </a:cxn>
                <a:cxn ang="0">
                  <a:pos x="348" y="132"/>
                </a:cxn>
                <a:cxn ang="0">
                  <a:pos x="302" y="300"/>
                </a:cxn>
                <a:cxn ang="0">
                  <a:pos x="294" y="300"/>
                </a:cxn>
                <a:cxn ang="0">
                  <a:pos x="288" y="300"/>
                </a:cxn>
                <a:cxn ang="0">
                  <a:pos x="290" y="282"/>
                </a:cxn>
                <a:cxn ang="0">
                  <a:pos x="292" y="254"/>
                </a:cxn>
                <a:cxn ang="0">
                  <a:pos x="288" y="236"/>
                </a:cxn>
                <a:cxn ang="0">
                  <a:pos x="284" y="230"/>
                </a:cxn>
                <a:cxn ang="0">
                  <a:pos x="262" y="218"/>
                </a:cxn>
                <a:cxn ang="0">
                  <a:pos x="238" y="214"/>
                </a:cxn>
                <a:cxn ang="0">
                  <a:pos x="188" y="214"/>
                </a:cxn>
                <a:cxn ang="0">
                  <a:pos x="128" y="428"/>
                </a:cxn>
                <a:cxn ang="0">
                  <a:pos x="194" y="430"/>
                </a:cxn>
                <a:cxn ang="0">
                  <a:pos x="262" y="424"/>
                </a:cxn>
                <a:cxn ang="0">
                  <a:pos x="292" y="416"/>
                </a:cxn>
                <a:cxn ang="0">
                  <a:pos x="320" y="402"/>
                </a:cxn>
                <a:cxn ang="0">
                  <a:pos x="344" y="382"/>
                </a:cxn>
                <a:cxn ang="0">
                  <a:pos x="362" y="352"/>
                </a:cxn>
                <a:cxn ang="0">
                  <a:pos x="370" y="330"/>
                </a:cxn>
                <a:cxn ang="0">
                  <a:pos x="376" y="308"/>
                </a:cxn>
                <a:cxn ang="0">
                  <a:pos x="394" y="308"/>
                </a:cxn>
                <a:cxn ang="0">
                  <a:pos x="332" y="448"/>
                </a:cxn>
                <a:cxn ang="0">
                  <a:pos x="0" y="448"/>
                </a:cxn>
                <a:cxn ang="0">
                  <a:pos x="4" y="430"/>
                </a:cxn>
                <a:cxn ang="0">
                  <a:pos x="10" y="430"/>
                </a:cxn>
                <a:cxn ang="0">
                  <a:pos x="36" y="430"/>
                </a:cxn>
                <a:cxn ang="0">
                  <a:pos x="50" y="426"/>
                </a:cxn>
                <a:cxn ang="0">
                  <a:pos x="58" y="412"/>
                </a:cxn>
                <a:cxn ang="0">
                  <a:pos x="164" y="32"/>
                </a:cxn>
                <a:cxn ang="0">
                  <a:pos x="162" y="22"/>
                </a:cxn>
                <a:cxn ang="0">
                  <a:pos x="158" y="20"/>
                </a:cxn>
                <a:cxn ang="0">
                  <a:pos x="136" y="20"/>
                </a:cxn>
                <a:cxn ang="0">
                  <a:pos x="112" y="18"/>
                </a:cxn>
                <a:cxn ang="0">
                  <a:pos x="116" y="2"/>
                </a:cxn>
                <a:cxn ang="0">
                  <a:pos x="458" y="2"/>
                </a:cxn>
                <a:cxn ang="0">
                  <a:pos x="426" y="124"/>
                </a:cxn>
              </a:cxnLst>
              <a:rect l="0" t="0" r="r" b="b"/>
              <a:pathLst>
                <a:path w="458" h="448">
                  <a:moveTo>
                    <a:pt x="426" y="124"/>
                  </a:moveTo>
                  <a:lnTo>
                    <a:pt x="426" y="124"/>
                  </a:lnTo>
                  <a:lnTo>
                    <a:pt x="424" y="126"/>
                  </a:lnTo>
                  <a:lnTo>
                    <a:pt x="420" y="126"/>
                  </a:lnTo>
                  <a:lnTo>
                    <a:pt x="412" y="124"/>
                  </a:lnTo>
                  <a:lnTo>
                    <a:pt x="412" y="124"/>
                  </a:lnTo>
                  <a:lnTo>
                    <a:pt x="414" y="102"/>
                  </a:lnTo>
                  <a:lnTo>
                    <a:pt x="416" y="80"/>
                  </a:lnTo>
                  <a:lnTo>
                    <a:pt x="414" y="68"/>
                  </a:lnTo>
                  <a:lnTo>
                    <a:pt x="412" y="58"/>
                  </a:lnTo>
                  <a:lnTo>
                    <a:pt x="406" y="48"/>
                  </a:lnTo>
                  <a:lnTo>
                    <a:pt x="400" y="38"/>
                  </a:lnTo>
                  <a:lnTo>
                    <a:pt x="400" y="38"/>
                  </a:lnTo>
                  <a:lnTo>
                    <a:pt x="392" y="30"/>
                  </a:lnTo>
                  <a:lnTo>
                    <a:pt x="380" y="26"/>
                  </a:lnTo>
                  <a:lnTo>
                    <a:pt x="360" y="20"/>
                  </a:lnTo>
                  <a:lnTo>
                    <a:pt x="242" y="20"/>
                  </a:lnTo>
                  <a:lnTo>
                    <a:pt x="240" y="26"/>
                  </a:lnTo>
                  <a:lnTo>
                    <a:pt x="194" y="192"/>
                  </a:lnTo>
                  <a:lnTo>
                    <a:pt x="194" y="194"/>
                  </a:lnTo>
                  <a:lnTo>
                    <a:pt x="194" y="194"/>
                  </a:lnTo>
                  <a:lnTo>
                    <a:pt x="230" y="194"/>
                  </a:lnTo>
                  <a:lnTo>
                    <a:pt x="248" y="194"/>
                  </a:lnTo>
                  <a:lnTo>
                    <a:pt x="266" y="194"/>
                  </a:lnTo>
                  <a:lnTo>
                    <a:pt x="282" y="190"/>
                  </a:lnTo>
                  <a:lnTo>
                    <a:pt x="298" y="184"/>
                  </a:lnTo>
                  <a:lnTo>
                    <a:pt x="306" y="180"/>
                  </a:lnTo>
                  <a:lnTo>
                    <a:pt x="312" y="174"/>
                  </a:lnTo>
                  <a:lnTo>
                    <a:pt x="318" y="168"/>
                  </a:lnTo>
                  <a:lnTo>
                    <a:pt x="322" y="160"/>
                  </a:lnTo>
                  <a:lnTo>
                    <a:pt x="334" y="132"/>
                  </a:lnTo>
                  <a:lnTo>
                    <a:pt x="348" y="132"/>
                  </a:lnTo>
                  <a:lnTo>
                    <a:pt x="350" y="134"/>
                  </a:lnTo>
                  <a:lnTo>
                    <a:pt x="302" y="300"/>
                  </a:lnTo>
                  <a:lnTo>
                    <a:pt x="302" y="300"/>
                  </a:lnTo>
                  <a:lnTo>
                    <a:pt x="294" y="300"/>
                  </a:lnTo>
                  <a:lnTo>
                    <a:pt x="290" y="300"/>
                  </a:lnTo>
                  <a:lnTo>
                    <a:pt x="288" y="300"/>
                  </a:lnTo>
                  <a:lnTo>
                    <a:pt x="288" y="300"/>
                  </a:lnTo>
                  <a:lnTo>
                    <a:pt x="290" y="282"/>
                  </a:lnTo>
                  <a:lnTo>
                    <a:pt x="294" y="264"/>
                  </a:lnTo>
                  <a:lnTo>
                    <a:pt x="292" y="254"/>
                  </a:lnTo>
                  <a:lnTo>
                    <a:pt x="292" y="246"/>
                  </a:lnTo>
                  <a:lnTo>
                    <a:pt x="288" y="236"/>
                  </a:lnTo>
                  <a:lnTo>
                    <a:pt x="284" y="230"/>
                  </a:lnTo>
                  <a:lnTo>
                    <a:pt x="284" y="230"/>
                  </a:lnTo>
                  <a:lnTo>
                    <a:pt x="274" y="222"/>
                  </a:lnTo>
                  <a:lnTo>
                    <a:pt x="262" y="218"/>
                  </a:lnTo>
                  <a:lnTo>
                    <a:pt x="250" y="216"/>
                  </a:lnTo>
                  <a:lnTo>
                    <a:pt x="238" y="214"/>
                  </a:lnTo>
                  <a:lnTo>
                    <a:pt x="212" y="214"/>
                  </a:lnTo>
                  <a:lnTo>
                    <a:pt x="188" y="214"/>
                  </a:lnTo>
                  <a:lnTo>
                    <a:pt x="128" y="426"/>
                  </a:lnTo>
                  <a:lnTo>
                    <a:pt x="128" y="428"/>
                  </a:lnTo>
                  <a:lnTo>
                    <a:pt x="128" y="428"/>
                  </a:lnTo>
                  <a:lnTo>
                    <a:pt x="194" y="430"/>
                  </a:lnTo>
                  <a:lnTo>
                    <a:pt x="228" y="428"/>
                  </a:lnTo>
                  <a:lnTo>
                    <a:pt x="262" y="424"/>
                  </a:lnTo>
                  <a:lnTo>
                    <a:pt x="278" y="422"/>
                  </a:lnTo>
                  <a:lnTo>
                    <a:pt x="292" y="416"/>
                  </a:lnTo>
                  <a:lnTo>
                    <a:pt x="308" y="410"/>
                  </a:lnTo>
                  <a:lnTo>
                    <a:pt x="320" y="402"/>
                  </a:lnTo>
                  <a:lnTo>
                    <a:pt x="332" y="394"/>
                  </a:lnTo>
                  <a:lnTo>
                    <a:pt x="344" y="382"/>
                  </a:lnTo>
                  <a:lnTo>
                    <a:pt x="354" y="368"/>
                  </a:lnTo>
                  <a:lnTo>
                    <a:pt x="362" y="352"/>
                  </a:lnTo>
                  <a:lnTo>
                    <a:pt x="362" y="352"/>
                  </a:lnTo>
                  <a:lnTo>
                    <a:pt x="370" y="330"/>
                  </a:lnTo>
                  <a:lnTo>
                    <a:pt x="376" y="308"/>
                  </a:lnTo>
                  <a:lnTo>
                    <a:pt x="376" y="308"/>
                  </a:lnTo>
                  <a:lnTo>
                    <a:pt x="384" y="308"/>
                  </a:lnTo>
                  <a:lnTo>
                    <a:pt x="394" y="308"/>
                  </a:lnTo>
                  <a:lnTo>
                    <a:pt x="356" y="446"/>
                  </a:lnTo>
                  <a:lnTo>
                    <a:pt x="332" y="448"/>
                  </a:lnTo>
                  <a:lnTo>
                    <a:pt x="0" y="448"/>
                  </a:lnTo>
                  <a:lnTo>
                    <a:pt x="0" y="448"/>
                  </a:lnTo>
                  <a:lnTo>
                    <a:pt x="2" y="440"/>
                  </a:lnTo>
                  <a:lnTo>
                    <a:pt x="4" y="430"/>
                  </a:lnTo>
                  <a:lnTo>
                    <a:pt x="4" y="430"/>
                  </a:lnTo>
                  <a:lnTo>
                    <a:pt x="10" y="430"/>
                  </a:lnTo>
                  <a:lnTo>
                    <a:pt x="18" y="428"/>
                  </a:lnTo>
                  <a:lnTo>
                    <a:pt x="36" y="430"/>
                  </a:lnTo>
                  <a:lnTo>
                    <a:pt x="44" y="428"/>
                  </a:lnTo>
                  <a:lnTo>
                    <a:pt x="50" y="426"/>
                  </a:lnTo>
                  <a:lnTo>
                    <a:pt x="56" y="420"/>
                  </a:lnTo>
                  <a:lnTo>
                    <a:pt x="58" y="412"/>
                  </a:lnTo>
                  <a:lnTo>
                    <a:pt x="164" y="32"/>
                  </a:lnTo>
                  <a:lnTo>
                    <a:pt x="164" y="32"/>
                  </a:lnTo>
                  <a:lnTo>
                    <a:pt x="164" y="24"/>
                  </a:lnTo>
                  <a:lnTo>
                    <a:pt x="162" y="22"/>
                  </a:lnTo>
                  <a:lnTo>
                    <a:pt x="158" y="20"/>
                  </a:lnTo>
                  <a:lnTo>
                    <a:pt x="158" y="20"/>
                  </a:lnTo>
                  <a:lnTo>
                    <a:pt x="148" y="20"/>
                  </a:lnTo>
                  <a:lnTo>
                    <a:pt x="136" y="20"/>
                  </a:lnTo>
                  <a:lnTo>
                    <a:pt x="124" y="20"/>
                  </a:lnTo>
                  <a:lnTo>
                    <a:pt x="112" y="18"/>
                  </a:lnTo>
                  <a:lnTo>
                    <a:pt x="116" y="2"/>
                  </a:lnTo>
                  <a:lnTo>
                    <a:pt x="116" y="2"/>
                  </a:lnTo>
                  <a:lnTo>
                    <a:pt x="284" y="0"/>
                  </a:lnTo>
                  <a:lnTo>
                    <a:pt x="458" y="2"/>
                  </a:lnTo>
                  <a:lnTo>
                    <a:pt x="426" y="124"/>
                  </a:lnTo>
                  <a:lnTo>
                    <a:pt x="426" y="124"/>
                  </a:lnTo>
                  <a:close/>
                </a:path>
              </a:pathLst>
            </a:custGeom>
            <a:grpFill/>
            <a:ln w="9525">
              <a:noFill/>
              <a:round/>
              <a:headEnd/>
              <a:tailEnd/>
            </a:ln>
          </p:spPr>
          <p:txBody>
            <a:bodyPr/>
            <a:lstStyle/>
            <a:p>
              <a:endParaRPr lang="en-US"/>
            </a:p>
          </p:txBody>
        </p:sp>
        <p:sp>
          <p:nvSpPr>
            <p:cNvPr id="11" name="Freeform 26"/>
            <p:cNvSpPr>
              <a:spLocks/>
            </p:cNvSpPr>
            <p:nvPr/>
          </p:nvSpPr>
          <p:spPr bwMode="auto">
            <a:xfrm>
              <a:off x="2310" y="1580"/>
              <a:ext cx="172" cy="404"/>
            </a:xfrm>
            <a:custGeom>
              <a:avLst/>
              <a:gdLst/>
              <a:ahLst/>
              <a:cxnLst>
                <a:cxn ang="0">
                  <a:pos x="154" y="0"/>
                </a:cxn>
                <a:cxn ang="0">
                  <a:pos x="124" y="110"/>
                </a:cxn>
                <a:cxn ang="0">
                  <a:pos x="172" y="112"/>
                </a:cxn>
                <a:cxn ang="0">
                  <a:pos x="168" y="128"/>
                </a:cxn>
                <a:cxn ang="0">
                  <a:pos x="118" y="130"/>
                </a:cxn>
                <a:cxn ang="0">
                  <a:pos x="86" y="244"/>
                </a:cxn>
                <a:cxn ang="0">
                  <a:pos x="54" y="358"/>
                </a:cxn>
                <a:cxn ang="0">
                  <a:pos x="54" y="374"/>
                </a:cxn>
                <a:cxn ang="0">
                  <a:pos x="58" y="378"/>
                </a:cxn>
                <a:cxn ang="0">
                  <a:pos x="66" y="382"/>
                </a:cxn>
                <a:cxn ang="0">
                  <a:pos x="94" y="372"/>
                </a:cxn>
                <a:cxn ang="0">
                  <a:pos x="108" y="362"/>
                </a:cxn>
                <a:cxn ang="0">
                  <a:pos x="120" y="352"/>
                </a:cxn>
                <a:cxn ang="0">
                  <a:pos x="130" y="360"/>
                </a:cxn>
                <a:cxn ang="0">
                  <a:pos x="132" y="362"/>
                </a:cxn>
                <a:cxn ang="0">
                  <a:pos x="100" y="388"/>
                </a:cxn>
                <a:cxn ang="0">
                  <a:pos x="76" y="400"/>
                </a:cxn>
                <a:cxn ang="0">
                  <a:pos x="50" y="404"/>
                </a:cxn>
                <a:cxn ang="0">
                  <a:pos x="36" y="402"/>
                </a:cxn>
                <a:cxn ang="0">
                  <a:pos x="18" y="394"/>
                </a:cxn>
                <a:cxn ang="0">
                  <a:pos x="6" y="378"/>
                </a:cxn>
                <a:cxn ang="0">
                  <a:pos x="2" y="364"/>
                </a:cxn>
                <a:cxn ang="0">
                  <a:pos x="2" y="336"/>
                </a:cxn>
                <a:cxn ang="0">
                  <a:pos x="12" y="296"/>
                </a:cxn>
                <a:cxn ang="0">
                  <a:pos x="54" y="142"/>
                </a:cxn>
                <a:cxn ang="0">
                  <a:pos x="54" y="138"/>
                </a:cxn>
                <a:cxn ang="0">
                  <a:pos x="50" y="132"/>
                </a:cxn>
                <a:cxn ang="0">
                  <a:pos x="46" y="130"/>
                </a:cxn>
                <a:cxn ang="0">
                  <a:pos x="10" y="130"/>
                </a:cxn>
                <a:cxn ang="0">
                  <a:pos x="10" y="122"/>
                </a:cxn>
                <a:cxn ang="0">
                  <a:pos x="62" y="112"/>
                </a:cxn>
                <a:cxn ang="0">
                  <a:pos x="76" y="64"/>
                </a:cxn>
                <a:cxn ang="0">
                  <a:pos x="92" y="14"/>
                </a:cxn>
                <a:cxn ang="0">
                  <a:pos x="140" y="6"/>
                </a:cxn>
                <a:cxn ang="0">
                  <a:pos x="154" y="0"/>
                </a:cxn>
              </a:cxnLst>
              <a:rect l="0" t="0" r="r" b="b"/>
              <a:pathLst>
                <a:path w="172" h="404">
                  <a:moveTo>
                    <a:pt x="154" y="0"/>
                  </a:moveTo>
                  <a:lnTo>
                    <a:pt x="154" y="0"/>
                  </a:lnTo>
                  <a:lnTo>
                    <a:pt x="138" y="56"/>
                  </a:lnTo>
                  <a:lnTo>
                    <a:pt x="124" y="110"/>
                  </a:lnTo>
                  <a:lnTo>
                    <a:pt x="172" y="112"/>
                  </a:lnTo>
                  <a:lnTo>
                    <a:pt x="172" y="112"/>
                  </a:lnTo>
                  <a:lnTo>
                    <a:pt x="170" y="124"/>
                  </a:lnTo>
                  <a:lnTo>
                    <a:pt x="168" y="128"/>
                  </a:lnTo>
                  <a:lnTo>
                    <a:pt x="164" y="130"/>
                  </a:lnTo>
                  <a:lnTo>
                    <a:pt x="118" y="130"/>
                  </a:lnTo>
                  <a:lnTo>
                    <a:pt x="118" y="130"/>
                  </a:lnTo>
                  <a:lnTo>
                    <a:pt x="86" y="244"/>
                  </a:lnTo>
                  <a:lnTo>
                    <a:pt x="54" y="358"/>
                  </a:lnTo>
                  <a:lnTo>
                    <a:pt x="54" y="358"/>
                  </a:lnTo>
                  <a:lnTo>
                    <a:pt x="54" y="368"/>
                  </a:lnTo>
                  <a:lnTo>
                    <a:pt x="54" y="374"/>
                  </a:lnTo>
                  <a:lnTo>
                    <a:pt x="58" y="378"/>
                  </a:lnTo>
                  <a:lnTo>
                    <a:pt x="58" y="378"/>
                  </a:lnTo>
                  <a:lnTo>
                    <a:pt x="62" y="380"/>
                  </a:lnTo>
                  <a:lnTo>
                    <a:pt x="66" y="382"/>
                  </a:lnTo>
                  <a:lnTo>
                    <a:pt x="76" y="380"/>
                  </a:lnTo>
                  <a:lnTo>
                    <a:pt x="94" y="372"/>
                  </a:lnTo>
                  <a:lnTo>
                    <a:pt x="94" y="372"/>
                  </a:lnTo>
                  <a:lnTo>
                    <a:pt x="108" y="362"/>
                  </a:lnTo>
                  <a:lnTo>
                    <a:pt x="120" y="352"/>
                  </a:lnTo>
                  <a:lnTo>
                    <a:pt x="120" y="352"/>
                  </a:lnTo>
                  <a:lnTo>
                    <a:pt x="128" y="356"/>
                  </a:lnTo>
                  <a:lnTo>
                    <a:pt x="130" y="360"/>
                  </a:lnTo>
                  <a:lnTo>
                    <a:pt x="132" y="362"/>
                  </a:lnTo>
                  <a:lnTo>
                    <a:pt x="132" y="362"/>
                  </a:lnTo>
                  <a:lnTo>
                    <a:pt x="110" y="380"/>
                  </a:lnTo>
                  <a:lnTo>
                    <a:pt x="100" y="388"/>
                  </a:lnTo>
                  <a:lnTo>
                    <a:pt x="88" y="394"/>
                  </a:lnTo>
                  <a:lnTo>
                    <a:pt x="76" y="400"/>
                  </a:lnTo>
                  <a:lnTo>
                    <a:pt x="64" y="402"/>
                  </a:lnTo>
                  <a:lnTo>
                    <a:pt x="50" y="404"/>
                  </a:lnTo>
                  <a:lnTo>
                    <a:pt x="36" y="402"/>
                  </a:lnTo>
                  <a:lnTo>
                    <a:pt x="36" y="402"/>
                  </a:lnTo>
                  <a:lnTo>
                    <a:pt x="28" y="398"/>
                  </a:lnTo>
                  <a:lnTo>
                    <a:pt x="18" y="394"/>
                  </a:lnTo>
                  <a:lnTo>
                    <a:pt x="10" y="386"/>
                  </a:lnTo>
                  <a:lnTo>
                    <a:pt x="6" y="378"/>
                  </a:lnTo>
                  <a:lnTo>
                    <a:pt x="6" y="378"/>
                  </a:lnTo>
                  <a:lnTo>
                    <a:pt x="2" y="364"/>
                  </a:lnTo>
                  <a:lnTo>
                    <a:pt x="0" y="350"/>
                  </a:lnTo>
                  <a:lnTo>
                    <a:pt x="2" y="336"/>
                  </a:lnTo>
                  <a:lnTo>
                    <a:pt x="4" y="322"/>
                  </a:lnTo>
                  <a:lnTo>
                    <a:pt x="12" y="296"/>
                  </a:lnTo>
                  <a:lnTo>
                    <a:pt x="18" y="268"/>
                  </a:lnTo>
                  <a:lnTo>
                    <a:pt x="54" y="142"/>
                  </a:lnTo>
                  <a:lnTo>
                    <a:pt x="54" y="142"/>
                  </a:lnTo>
                  <a:lnTo>
                    <a:pt x="54" y="138"/>
                  </a:lnTo>
                  <a:lnTo>
                    <a:pt x="52" y="136"/>
                  </a:lnTo>
                  <a:lnTo>
                    <a:pt x="50" y="132"/>
                  </a:lnTo>
                  <a:lnTo>
                    <a:pt x="46" y="130"/>
                  </a:lnTo>
                  <a:lnTo>
                    <a:pt x="46" y="130"/>
                  </a:lnTo>
                  <a:lnTo>
                    <a:pt x="28" y="130"/>
                  </a:lnTo>
                  <a:lnTo>
                    <a:pt x="10" y="130"/>
                  </a:lnTo>
                  <a:lnTo>
                    <a:pt x="10" y="130"/>
                  </a:lnTo>
                  <a:lnTo>
                    <a:pt x="10" y="122"/>
                  </a:lnTo>
                  <a:lnTo>
                    <a:pt x="14" y="112"/>
                  </a:lnTo>
                  <a:lnTo>
                    <a:pt x="62" y="112"/>
                  </a:lnTo>
                  <a:lnTo>
                    <a:pt x="62" y="112"/>
                  </a:lnTo>
                  <a:lnTo>
                    <a:pt x="76" y="64"/>
                  </a:lnTo>
                  <a:lnTo>
                    <a:pt x="92" y="14"/>
                  </a:lnTo>
                  <a:lnTo>
                    <a:pt x="92" y="14"/>
                  </a:lnTo>
                  <a:lnTo>
                    <a:pt x="124" y="8"/>
                  </a:lnTo>
                  <a:lnTo>
                    <a:pt x="140" y="6"/>
                  </a:lnTo>
                  <a:lnTo>
                    <a:pt x="154" y="0"/>
                  </a:lnTo>
                  <a:lnTo>
                    <a:pt x="154" y="0"/>
                  </a:lnTo>
                  <a:close/>
                </a:path>
              </a:pathLst>
            </a:custGeom>
            <a:grpFill/>
            <a:ln w="9525">
              <a:noFill/>
              <a:round/>
              <a:headEnd/>
              <a:tailEnd/>
            </a:ln>
          </p:spPr>
          <p:txBody>
            <a:bodyPr/>
            <a:lstStyle/>
            <a:p>
              <a:endParaRPr lang="en-US"/>
            </a:p>
          </p:txBody>
        </p:sp>
        <p:sp>
          <p:nvSpPr>
            <p:cNvPr id="12" name="Freeform 27"/>
            <p:cNvSpPr>
              <a:spLocks/>
            </p:cNvSpPr>
            <p:nvPr/>
          </p:nvSpPr>
          <p:spPr bwMode="auto">
            <a:xfrm>
              <a:off x="1972" y="1682"/>
              <a:ext cx="300" cy="302"/>
            </a:xfrm>
            <a:custGeom>
              <a:avLst/>
              <a:gdLst/>
              <a:ahLst/>
              <a:cxnLst>
                <a:cxn ang="0">
                  <a:pos x="292" y="30"/>
                </a:cxn>
                <a:cxn ang="0">
                  <a:pos x="296" y="52"/>
                </a:cxn>
                <a:cxn ang="0">
                  <a:pos x="294" y="76"/>
                </a:cxn>
                <a:cxn ang="0">
                  <a:pos x="240" y="254"/>
                </a:cxn>
                <a:cxn ang="0">
                  <a:pos x="240" y="266"/>
                </a:cxn>
                <a:cxn ang="0">
                  <a:pos x="242" y="276"/>
                </a:cxn>
                <a:cxn ang="0">
                  <a:pos x="244" y="278"/>
                </a:cxn>
                <a:cxn ang="0">
                  <a:pos x="256" y="280"/>
                </a:cxn>
                <a:cxn ang="0">
                  <a:pos x="266" y="274"/>
                </a:cxn>
                <a:cxn ang="0">
                  <a:pos x="290" y="250"/>
                </a:cxn>
                <a:cxn ang="0">
                  <a:pos x="300" y="258"/>
                </a:cxn>
                <a:cxn ang="0">
                  <a:pos x="274" y="286"/>
                </a:cxn>
                <a:cxn ang="0">
                  <a:pos x="248" y="300"/>
                </a:cxn>
                <a:cxn ang="0">
                  <a:pos x="240" y="302"/>
                </a:cxn>
                <a:cxn ang="0">
                  <a:pos x="212" y="300"/>
                </a:cxn>
                <a:cxn ang="0">
                  <a:pos x="204" y="294"/>
                </a:cxn>
                <a:cxn ang="0">
                  <a:pos x="192" y="282"/>
                </a:cxn>
                <a:cxn ang="0">
                  <a:pos x="186" y="266"/>
                </a:cxn>
                <a:cxn ang="0">
                  <a:pos x="186" y="234"/>
                </a:cxn>
                <a:cxn ang="0">
                  <a:pos x="196" y="202"/>
                </a:cxn>
                <a:cxn ang="0">
                  <a:pos x="204" y="172"/>
                </a:cxn>
                <a:cxn ang="0">
                  <a:pos x="226" y="108"/>
                </a:cxn>
                <a:cxn ang="0">
                  <a:pos x="242" y="44"/>
                </a:cxn>
                <a:cxn ang="0">
                  <a:pos x="242" y="34"/>
                </a:cxn>
                <a:cxn ang="0">
                  <a:pos x="238" y="24"/>
                </a:cxn>
                <a:cxn ang="0">
                  <a:pos x="232" y="20"/>
                </a:cxn>
                <a:cxn ang="0">
                  <a:pos x="220" y="20"/>
                </a:cxn>
                <a:cxn ang="0">
                  <a:pos x="200" y="26"/>
                </a:cxn>
                <a:cxn ang="0">
                  <a:pos x="188" y="32"/>
                </a:cxn>
                <a:cxn ang="0">
                  <a:pos x="160" y="54"/>
                </a:cxn>
                <a:cxn ang="0">
                  <a:pos x="136" y="80"/>
                </a:cxn>
                <a:cxn ang="0">
                  <a:pos x="116" y="110"/>
                </a:cxn>
                <a:cxn ang="0">
                  <a:pos x="102" y="140"/>
                </a:cxn>
                <a:cxn ang="0">
                  <a:pos x="58" y="296"/>
                </a:cxn>
                <a:cxn ang="0">
                  <a:pos x="0" y="298"/>
                </a:cxn>
                <a:cxn ang="0">
                  <a:pos x="70" y="36"/>
                </a:cxn>
                <a:cxn ang="0">
                  <a:pos x="70" y="32"/>
                </a:cxn>
                <a:cxn ang="0">
                  <a:pos x="28" y="26"/>
                </a:cxn>
                <a:cxn ang="0">
                  <a:pos x="30" y="18"/>
                </a:cxn>
                <a:cxn ang="0">
                  <a:pos x="136" y="10"/>
                </a:cxn>
                <a:cxn ang="0">
                  <a:pos x="138" y="12"/>
                </a:cxn>
                <a:cxn ang="0">
                  <a:pos x="124" y="62"/>
                </a:cxn>
                <a:cxn ang="0">
                  <a:pos x="140" y="48"/>
                </a:cxn>
                <a:cxn ang="0">
                  <a:pos x="172" y="20"/>
                </a:cxn>
                <a:cxn ang="0">
                  <a:pos x="210" y="4"/>
                </a:cxn>
                <a:cxn ang="0">
                  <a:pos x="250" y="2"/>
                </a:cxn>
                <a:cxn ang="0">
                  <a:pos x="270" y="6"/>
                </a:cxn>
                <a:cxn ang="0">
                  <a:pos x="278" y="10"/>
                </a:cxn>
                <a:cxn ang="0">
                  <a:pos x="288" y="22"/>
                </a:cxn>
                <a:cxn ang="0">
                  <a:pos x="292" y="30"/>
                </a:cxn>
              </a:cxnLst>
              <a:rect l="0" t="0" r="r" b="b"/>
              <a:pathLst>
                <a:path w="300" h="302">
                  <a:moveTo>
                    <a:pt x="292" y="30"/>
                  </a:moveTo>
                  <a:lnTo>
                    <a:pt x="292" y="30"/>
                  </a:lnTo>
                  <a:lnTo>
                    <a:pt x="294" y="40"/>
                  </a:lnTo>
                  <a:lnTo>
                    <a:pt x="296" y="52"/>
                  </a:lnTo>
                  <a:lnTo>
                    <a:pt x="294" y="64"/>
                  </a:lnTo>
                  <a:lnTo>
                    <a:pt x="294" y="76"/>
                  </a:lnTo>
                  <a:lnTo>
                    <a:pt x="282" y="120"/>
                  </a:lnTo>
                  <a:lnTo>
                    <a:pt x="240" y="254"/>
                  </a:lnTo>
                  <a:lnTo>
                    <a:pt x="240" y="254"/>
                  </a:lnTo>
                  <a:lnTo>
                    <a:pt x="240" y="266"/>
                  </a:lnTo>
                  <a:lnTo>
                    <a:pt x="240" y="270"/>
                  </a:lnTo>
                  <a:lnTo>
                    <a:pt x="242" y="276"/>
                  </a:lnTo>
                  <a:lnTo>
                    <a:pt x="242" y="276"/>
                  </a:lnTo>
                  <a:lnTo>
                    <a:pt x="244" y="278"/>
                  </a:lnTo>
                  <a:lnTo>
                    <a:pt x="248" y="280"/>
                  </a:lnTo>
                  <a:lnTo>
                    <a:pt x="256" y="280"/>
                  </a:lnTo>
                  <a:lnTo>
                    <a:pt x="256" y="280"/>
                  </a:lnTo>
                  <a:lnTo>
                    <a:pt x="266" y="274"/>
                  </a:lnTo>
                  <a:lnTo>
                    <a:pt x="274" y="266"/>
                  </a:lnTo>
                  <a:lnTo>
                    <a:pt x="290" y="250"/>
                  </a:lnTo>
                  <a:lnTo>
                    <a:pt x="300" y="258"/>
                  </a:lnTo>
                  <a:lnTo>
                    <a:pt x="300" y="258"/>
                  </a:lnTo>
                  <a:lnTo>
                    <a:pt x="288" y="274"/>
                  </a:lnTo>
                  <a:lnTo>
                    <a:pt x="274" y="286"/>
                  </a:lnTo>
                  <a:lnTo>
                    <a:pt x="258" y="296"/>
                  </a:lnTo>
                  <a:lnTo>
                    <a:pt x="248" y="300"/>
                  </a:lnTo>
                  <a:lnTo>
                    <a:pt x="240" y="302"/>
                  </a:lnTo>
                  <a:lnTo>
                    <a:pt x="240" y="302"/>
                  </a:lnTo>
                  <a:lnTo>
                    <a:pt x="220" y="302"/>
                  </a:lnTo>
                  <a:lnTo>
                    <a:pt x="212" y="300"/>
                  </a:lnTo>
                  <a:lnTo>
                    <a:pt x="204" y="294"/>
                  </a:lnTo>
                  <a:lnTo>
                    <a:pt x="204" y="294"/>
                  </a:lnTo>
                  <a:lnTo>
                    <a:pt x="196" y="288"/>
                  </a:lnTo>
                  <a:lnTo>
                    <a:pt x="192" y="282"/>
                  </a:lnTo>
                  <a:lnTo>
                    <a:pt x="188" y="274"/>
                  </a:lnTo>
                  <a:lnTo>
                    <a:pt x="186" y="266"/>
                  </a:lnTo>
                  <a:lnTo>
                    <a:pt x="186" y="250"/>
                  </a:lnTo>
                  <a:lnTo>
                    <a:pt x="186" y="234"/>
                  </a:lnTo>
                  <a:lnTo>
                    <a:pt x="190" y="218"/>
                  </a:lnTo>
                  <a:lnTo>
                    <a:pt x="196" y="202"/>
                  </a:lnTo>
                  <a:lnTo>
                    <a:pt x="204" y="172"/>
                  </a:lnTo>
                  <a:lnTo>
                    <a:pt x="204" y="172"/>
                  </a:lnTo>
                  <a:lnTo>
                    <a:pt x="214" y="140"/>
                  </a:lnTo>
                  <a:lnTo>
                    <a:pt x="226" y="108"/>
                  </a:lnTo>
                  <a:lnTo>
                    <a:pt x="236" y="78"/>
                  </a:lnTo>
                  <a:lnTo>
                    <a:pt x="242" y="44"/>
                  </a:lnTo>
                  <a:lnTo>
                    <a:pt x="242" y="44"/>
                  </a:lnTo>
                  <a:lnTo>
                    <a:pt x="242" y="34"/>
                  </a:lnTo>
                  <a:lnTo>
                    <a:pt x="242" y="28"/>
                  </a:lnTo>
                  <a:lnTo>
                    <a:pt x="238" y="24"/>
                  </a:lnTo>
                  <a:lnTo>
                    <a:pt x="238" y="24"/>
                  </a:lnTo>
                  <a:lnTo>
                    <a:pt x="232" y="20"/>
                  </a:lnTo>
                  <a:lnTo>
                    <a:pt x="226" y="18"/>
                  </a:lnTo>
                  <a:lnTo>
                    <a:pt x="220" y="20"/>
                  </a:lnTo>
                  <a:lnTo>
                    <a:pt x="214" y="20"/>
                  </a:lnTo>
                  <a:lnTo>
                    <a:pt x="200" y="26"/>
                  </a:lnTo>
                  <a:lnTo>
                    <a:pt x="188" y="32"/>
                  </a:lnTo>
                  <a:lnTo>
                    <a:pt x="188" y="32"/>
                  </a:lnTo>
                  <a:lnTo>
                    <a:pt x="174" y="42"/>
                  </a:lnTo>
                  <a:lnTo>
                    <a:pt x="160" y="54"/>
                  </a:lnTo>
                  <a:lnTo>
                    <a:pt x="146" y="66"/>
                  </a:lnTo>
                  <a:lnTo>
                    <a:pt x="136" y="80"/>
                  </a:lnTo>
                  <a:lnTo>
                    <a:pt x="126" y="94"/>
                  </a:lnTo>
                  <a:lnTo>
                    <a:pt x="116" y="110"/>
                  </a:lnTo>
                  <a:lnTo>
                    <a:pt x="108" y="124"/>
                  </a:lnTo>
                  <a:lnTo>
                    <a:pt x="102" y="140"/>
                  </a:lnTo>
                  <a:lnTo>
                    <a:pt x="58" y="296"/>
                  </a:lnTo>
                  <a:lnTo>
                    <a:pt x="58" y="296"/>
                  </a:lnTo>
                  <a:lnTo>
                    <a:pt x="28" y="298"/>
                  </a:lnTo>
                  <a:lnTo>
                    <a:pt x="0" y="298"/>
                  </a:lnTo>
                  <a:lnTo>
                    <a:pt x="70" y="36"/>
                  </a:lnTo>
                  <a:lnTo>
                    <a:pt x="70" y="36"/>
                  </a:lnTo>
                  <a:lnTo>
                    <a:pt x="72" y="34"/>
                  </a:lnTo>
                  <a:lnTo>
                    <a:pt x="70" y="32"/>
                  </a:lnTo>
                  <a:lnTo>
                    <a:pt x="64" y="28"/>
                  </a:lnTo>
                  <a:lnTo>
                    <a:pt x="28" y="26"/>
                  </a:lnTo>
                  <a:lnTo>
                    <a:pt x="28" y="26"/>
                  </a:lnTo>
                  <a:lnTo>
                    <a:pt x="30" y="18"/>
                  </a:lnTo>
                  <a:lnTo>
                    <a:pt x="32" y="10"/>
                  </a:lnTo>
                  <a:lnTo>
                    <a:pt x="136" y="10"/>
                  </a:lnTo>
                  <a:lnTo>
                    <a:pt x="138" y="12"/>
                  </a:lnTo>
                  <a:lnTo>
                    <a:pt x="138" y="12"/>
                  </a:lnTo>
                  <a:lnTo>
                    <a:pt x="130" y="38"/>
                  </a:lnTo>
                  <a:lnTo>
                    <a:pt x="124" y="62"/>
                  </a:lnTo>
                  <a:lnTo>
                    <a:pt x="124" y="62"/>
                  </a:lnTo>
                  <a:lnTo>
                    <a:pt x="140" y="48"/>
                  </a:lnTo>
                  <a:lnTo>
                    <a:pt x="156" y="34"/>
                  </a:lnTo>
                  <a:lnTo>
                    <a:pt x="172" y="20"/>
                  </a:lnTo>
                  <a:lnTo>
                    <a:pt x="190" y="10"/>
                  </a:lnTo>
                  <a:lnTo>
                    <a:pt x="210" y="4"/>
                  </a:lnTo>
                  <a:lnTo>
                    <a:pt x="230" y="0"/>
                  </a:lnTo>
                  <a:lnTo>
                    <a:pt x="250" y="2"/>
                  </a:lnTo>
                  <a:lnTo>
                    <a:pt x="260" y="4"/>
                  </a:lnTo>
                  <a:lnTo>
                    <a:pt x="270" y="6"/>
                  </a:lnTo>
                  <a:lnTo>
                    <a:pt x="270" y="6"/>
                  </a:lnTo>
                  <a:lnTo>
                    <a:pt x="278" y="10"/>
                  </a:lnTo>
                  <a:lnTo>
                    <a:pt x="284" y="16"/>
                  </a:lnTo>
                  <a:lnTo>
                    <a:pt x="288" y="22"/>
                  </a:lnTo>
                  <a:lnTo>
                    <a:pt x="292" y="30"/>
                  </a:lnTo>
                  <a:lnTo>
                    <a:pt x="292" y="30"/>
                  </a:lnTo>
                  <a:close/>
                </a:path>
              </a:pathLst>
            </a:custGeom>
            <a:grpFill/>
            <a:ln w="9525">
              <a:noFill/>
              <a:round/>
              <a:headEnd/>
              <a:tailEnd/>
            </a:ln>
          </p:spPr>
          <p:txBody>
            <a:bodyPr/>
            <a:lstStyle/>
            <a:p>
              <a:endParaRPr lang="en-US"/>
            </a:p>
          </p:txBody>
        </p:sp>
        <p:sp>
          <p:nvSpPr>
            <p:cNvPr id="13" name="Freeform 28"/>
            <p:cNvSpPr>
              <a:spLocks noEditPoints="1"/>
            </p:cNvSpPr>
            <p:nvPr/>
          </p:nvSpPr>
          <p:spPr bwMode="auto">
            <a:xfrm>
              <a:off x="2470" y="1676"/>
              <a:ext cx="492" cy="308"/>
            </a:xfrm>
            <a:custGeom>
              <a:avLst/>
              <a:gdLst/>
              <a:ahLst/>
              <a:cxnLst>
                <a:cxn ang="0">
                  <a:pos x="254" y="50"/>
                </a:cxn>
                <a:cxn ang="0">
                  <a:pos x="254" y="80"/>
                </a:cxn>
                <a:cxn ang="0">
                  <a:pos x="234" y="116"/>
                </a:cxn>
                <a:cxn ang="0">
                  <a:pos x="214" y="134"/>
                </a:cxn>
                <a:cxn ang="0">
                  <a:pos x="210" y="140"/>
                </a:cxn>
                <a:cxn ang="0">
                  <a:pos x="292" y="100"/>
                </a:cxn>
                <a:cxn ang="0">
                  <a:pos x="324" y="62"/>
                </a:cxn>
                <a:cxn ang="0">
                  <a:pos x="326" y="38"/>
                </a:cxn>
                <a:cxn ang="0">
                  <a:pos x="304" y="34"/>
                </a:cxn>
                <a:cxn ang="0">
                  <a:pos x="300" y="16"/>
                </a:cxn>
                <a:cxn ang="0">
                  <a:pos x="392" y="32"/>
                </a:cxn>
                <a:cxn ang="0">
                  <a:pos x="390" y="48"/>
                </a:cxn>
                <a:cxn ang="0">
                  <a:pos x="452" y="20"/>
                </a:cxn>
                <a:cxn ang="0">
                  <a:pos x="492" y="14"/>
                </a:cxn>
                <a:cxn ang="0">
                  <a:pos x="474" y="72"/>
                </a:cxn>
                <a:cxn ang="0">
                  <a:pos x="448" y="66"/>
                </a:cxn>
                <a:cxn ang="0">
                  <a:pos x="400" y="76"/>
                </a:cxn>
                <a:cxn ang="0">
                  <a:pos x="316" y="304"/>
                </a:cxn>
                <a:cxn ang="0">
                  <a:pos x="306" y="120"/>
                </a:cxn>
                <a:cxn ang="0">
                  <a:pos x="250" y="144"/>
                </a:cxn>
                <a:cxn ang="0">
                  <a:pos x="160" y="164"/>
                </a:cxn>
                <a:cxn ang="0">
                  <a:pos x="64" y="166"/>
                </a:cxn>
                <a:cxn ang="0">
                  <a:pos x="58" y="210"/>
                </a:cxn>
                <a:cxn ang="0">
                  <a:pos x="62" y="254"/>
                </a:cxn>
                <a:cxn ang="0">
                  <a:pos x="78" y="280"/>
                </a:cxn>
                <a:cxn ang="0">
                  <a:pos x="102" y="290"/>
                </a:cxn>
                <a:cxn ang="0">
                  <a:pos x="146" y="284"/>
                </a:cxn>
                <a:cxn ang="0">
                  <a:pos x="172" y="270"/>
                </a:cxn>
                <a:cxn ang="0">
                  <a:pos x="204" y="258"/>
                </a:cxn>
                <a:cxn ang="0">
                  <a:pos x="178" y="284"/>
                </a:cxn>
                <a:cxn ang="0">
                  <a:pos x="130" y="306"/>
                </a:cxn>
                <a:cxn ang="0">
                  <a:pos x="76" y="306"/>
                </a:cxn>
                <a:cxn ang="0">
                  <a:pos x="54" y="298"/>
                </a:cxn>
                <a:cxn ang="0">
                  <a:pos x="28" y="278"/>
                </a:cxn>
                <a:cxn ang="0">
                  <a:pos x="10" y="250"/>
                </a:cxn>
                <a:cxn ang="0">
                  <a:pos x="2" y="220"/>
                </a:cxn>
                <a:cxn ang="0">
                  <a:pos x="8" y="136"/>
                </a:cxn>
                <a:cxn ang="0">
                  <a:pos x="52" y="60"/>
                </a:cxn>
                <a:cxn ang="0">
                  <a:pos x="90" y="26"/>
                </a:cxn>
                <a:cxn ang="0">
                  <a:pos x="148" y="2"/>
                </a:cxn>
                <a:cxn ang="0">
                  <a:pos x="212" y="6"/>
                </a:cxn>
                <a:cxn ang="0">
                  <a:pos x="240" y="20"/>
                </a:cxn>
                <a:cxn ang="0">
                  <a:pos x="252" y="38"/>
                </a:cxn>
                <a:cxn ang="0">
                  <a:pos x="172" y="18"/>
                </a:cxn>
                <a:cxn ang="0">
                  <a:pos x="148" y="20"/>
                </a:cxn>
                <a:cxn ang="0">
                  <a:pos x="120" y="38"/>
                </a:cxn>
                <a:cxn ang="0">
                  <a:pos x="86" y="92"/>
                </a:cxn>
                <a:cxn ang="0">
                  <a:pos x="68" y="152"/>
                </a:cxn>
                <a:cxn ang="0">
                  <a:pos x="128" y="148"/>
                </a:cxn>
                <a:cxn ang="0">
                  <a:pos x="168" y="132"/>
                </a:cxn>
                <a:cxn ang="0">
                  <a:pos x="186" y="112"/>
                </a:cxn>
                <a:cxn ang="0">
                  <a:pos x="200" y="84"/>
                </a:cxn>
                <a:cxn ang="0">
                  <a:pos x="202" y="52"/>
                </a:cxn>
                <a:cxn ang="0">
                  <a:pos x="196" y="34"/>
                </a:cxn>
                <a:cxn ang="0">
                  <a:pos x="180" y="20"/>
                </a:cxn>
              </a:cxnLst>
              <a:rect l="0" t="0" r="r" b="b"/>
              <a:pathLst>
                <a:path w="492" h="308">
                  <a:moveTo>
                    <a:pt x="252" y="38"/>
                  </a:moveTo>
                  <a:lnTo>
                    <a:pt x="252" y="38"/>
                  </a:lnTo>
                  <a:lnTo>
                    <a:pt x="254" y="50"/>
                  </a:lnTo>
                  <a:lnTo>
                    <a:pt x="256" y="60"/>
                  </a:lnTo>
                  <a:lnTo>
                    <a:pt x="256" y="70"/>
                  </a:lnTo>
                  <a:lnTo>
                    <a:pt x="254" y="80"/>
                  </a:lnTo>
                  <a:lnTo>
                    <a:pt x="250" y="90"/>
                  </a:lnTo>
                  <a:lnTo>
                    <a:pt x="246" y="98"/>
                  </a:lnTo>
                  <a:lnTo>
                    <a:pt x="234" y="116"/>
                  </a:lnTo>
                  <a:lnTo>
                    <a:pt x="234" y="116"/>
                  </a:lnTo>
                  <a:lnTo>
                    <a:pt x="222" y="128"/>
                  </a:lnTo>
                  <a:lnTo>
                    <a:pt x="214" y="134"/>
                  </a:lnTo>
                  <a:lnTo>
                    <a:pt x="208" y="140"/>
                  </a:lnTo>
                  <a:lnTo>
                    <a:pt x="210" y="140"/>
                  </a:lnTo>
                  <a:lnTo>
                    <a:pt x="210" y="140"/>
                  </a:lnTo>
                  <a:lnTo>
                    <a:pt x="238" y="128"/>
                  </a:lnTo>
                  <a:lnTo>
                    <a:pt x="266" y="116"/>
                  </a:lnTo>
                  <a:lnTo>
                    <a:pt x="292" y="100"/>
                  </a:lnTo>
                  <a:lnTo>
                    <a:pt x="316" y="84"/>
                  </a:lnTo>
                  <a:lnTo>
                    <a:pt x="316" y="84"/>
                  </a:lnTo>
                  <a:lnTo>
                    <a:pt x="324" y="62"/>
                  </a:lnTo>
                  <a:lnTo>
                    <a:pt x="328" y="40"/>
                  </a:lnTo>
                  <a:lnTo>
                    <a:pt x="328" y="40"/>
                  </a:lnTo>
                  <a:lnTo>
                    <a:pt x="326" y="38"/>
                  </a:lnTo>
                  <a:lnTo>
                    <a:pt x="322" y="36"/>
                  </a:lnTo>
                  <a:lnTo>
                    <a:pt x="314" y="34"/>
                  </a:lnTo>
                  <a:lnTo>
                    <a:pt x="304" y="34"/>
                  </a:lnTo>
                  <a:lnTo>
                    <a:pt x="296" y="32"/>
                  </a:lnTo>
                  <a:lnTo>
                    <a:pt x="300" y="16"/>
                  </a:lnTo>
                  <a:lnTo>
                    <a:pt x="300" y="16"/>
                  </a:lnTo>
                  <a:lnTo>
                    <a:pt x="396" y="16"/>
                  </a:lnTo>
                  <a:lnTo>
                    <a:pt x="396" y="16"/>
                  </a:lnTo>
                  <a:lnTo>
                    <a:pt x="392" y="32"/>
                  </a:lnTo>
                  <a:lnTo>
                    <a:pt x="390" y="40"/>
                  </a:lnTo>
                  <a:lnTo>
                    <a:pt x="390" y="48"/>
                  </a:lnTo>
                  <a:lnTo>
                    <a:pt x="390" y="48"/>
                  </a:lnTo>
                  <a:lnTo>
                    <a:pt x="414" y="36"/>
                  </a:lnTo>
                  <a:lnTo>
                    <a:pt x="438" y="24"/>
                  </a:lnTo>
                  <a:lnTo>
                    <a:pt x="452" y="20"/>
                  </a:lnTo>
                  <a:lnTo>
                    <a:pt x="464" y="16"/>
                  </a:lnTo>
                  <a:lnTo>
                    <a:pt x="478" y="14"/>
                  </a:lnTo>
                  <a:lnTo>
                    <a:pt x="492" y="14"/>
                  </a:lnTo>
                  <a:lnTo>
                    <a:pt x="492" y="14"/>
                  </a:lnTo>
                  <a:lnTo>
                    <a:pt x="484" y="42"/>
                  </a:lnTo>
                  <a:lnTo>
                    <a:pt x="474" y="72"/>
                  </a:lnTo>
                  <a:lnTo>
                    <a:pt x="474" y="72"/>
                  </a:lnTo>
                  <a:lnTo>
                    <a:pt x="460" y="68"/>
                  </a:lnTo>
                  <a:lnTo>
                    <a:pt x="448" y="66"/>
                  </a:lnTo>
                  <a:lnTo>
                    <a:pt x="436" y="68"/>
                  </a:lnTo>
                  <a:lnTo>
                    <a:pt x="424" y="70"/>
                  </a:lnTo>
                  <a:lnTo>
                    <a:pt x="400" y="76"/>
                  </a:lnTo>
                  <a:lnTo>
                    <a:pt x="378" y="86"/>
                  </a:lnTo>
                  <a:lnTo>
                    <a:pt x="374" y="92"/>
                  </a:lnTo>
                  <a:lnTo>
                    <a:pt x="316" y="304"/>
                  </a:lnTo>
                  <a:lnTo>
                    <a:pt x="258" y="304"/>
                  </a:lnTo>
                  <a:lnTo>
                    <a:pt x="308" y="120"/>
                  </a:lnTo>
                  <a:lnTo>
                    <a:pt x="306" y="120"/>
                  </a:lnTo>
                  <a:lnTo>
                    <a:pt x="306" y="120"/>
                  </a:lnTo>
                  <a:lnTo>
                    <a:pt x="278" y="132"/>
                  </a:lnTo>
                  <a:lnTo>
                    <a:pt x="250" y="144"/>
                  </a:lnTo>
                  <a:lnTo>
                    <a:pt x="220" y="152"/>
                  </a:lnTo>
                  <a:lnTo>
                    <a:pt x="190" y="160"/>
                  </a:lnTo>
                  <a:lnTo>
                    <a:pt x="160" y="164"/>
                  </a:lnTo>
                  <a:lnTo>
                    <a:pt x="128" y="168"/>
                  </a:lnTo>
                  <a:lnTo>
                    <a:pt x="96" y="168"/>
                  </a:lnTo>
                  <a:lnTo>
                    <a:pt x="64" y="166"/>
                  </a:lnTo>
                  <a:lnTo>
                    <a:pt x="64" y="166"/>
                  </a:lnTo>
                  <a:lnTo>
                    <a:pt x="60" y="194"/>
                  </a:lnTo>
                  <a:lnTo>
                    <a:pt x="58" y="210"/>
                  </a:lnTo>
                  <a:lnTo>
                    <a:pt x="58" y="226"/>
                  </a:lnTo>
                  <a:lnTo>
                    <a:pt x="60" y="240"/>
                  </a:lnTo>
                  <a:lnTo>
                    <a:pt x="62" y="254"/>
                  </a:lnTo>
                  <a:lnTo>
                    <a:pt x="70" y="268"/>
                  </a:lnTo>
                  <a:lnTo>
                    <a:pt x="78" y="280"/>
                  </a:lnTo>
                  <a:lnTo>
                    <a:pt x="78" y="280"/>
                  </a:lnTo>
                  <a:lnTo>
                    <a:pt x="86" y="284"/>
                  </a:lnTo>
                  <a:lnTo>
                    <a:pt x="94" y="288"/>
                  </a:lnTo>
                  <a:lnTo>
                    <a:pt x="102" y="290"/>
                  </a:lnTo>
                  <a:lnTo>
                    <a:pt x="112" y="290"/>
                  </a:lnTo>
                  <a:lnTo>
                    <a:pt x="130" y="290"/>
                  </a:lnTo>
                  <a:lnTo>
                    <a:pt x="146" y="284"/>
                  </a:lnTo>
                  <a:lnTo>
                    <a:pt x="146" y="284"/>
                  </a:lnTo>
                  <a:lnTo>
                    <a:pt x="160" y="278"/>
                  </a:lnTo>
                  <a:lnTo>
                    <a:pt x="172" y="270"/>
                  </a:lnTo>
                  <a:lnTo>
                    <a:pt x="182" y="260"/>
                  </a:lnTo>
                  <a:lnTo>
                    <a:pt x="194" y="248"/>
                  </a:lnTo>
                  <a:lnTo>
                    <a:pt x="204" y="258"/>
                  </a:lnTo>
                  <a:lnTo>
                    <a:pt x="204" y="258"/>
                  </a:lnTo>
                  <a:lnTo>
                    <a:pt x="192" y="272"/>
                  </a:lnTo>
                  <a:lnTo>
                    <a:pt x="178" y="284"/>
                  </a:lnTo>
                  <a:lnTo>
                    <a:pt x="164" y="294"/>
                  </a:lnTo>
                  <a:lnTo>
                    <a:pt x="148" y="300"/>
                  </a:lnTo>
                  <a:lnTo>
                    <a:pt x="130" y="306"/>
                  </a:lnTo>
                  <a:lnTo>
                    <a:pt x="112" y="308"/>
                  </a:lnTo>
                  <a:lnTo>
                    <a:pt x="94" y="308"/>
                  </a:lnTo>
                  <a:lnTo>
                    <a:pt x="76" y="306"/>
                  </a:lnTo>
                  <a:lnTo>
                    <a:pt x="76" y="306"/>
                  </a:lnTo>
                  <a:lnTo>
                    <a:pt x="64" y="304"/>
                  </a:lnTo>
                  <a:lnTo>
                    <a:pt x="54" y="298"/>
                  </a:lnTo>
                  <a:lnTo>
                    <a:pt x="44" y="294"/>
                  </a:lnTo>
                  <a:lnTo>
                    <a:pt x="36" y="286"/>
                  </a:lnTo>
                  <a:lnTo>
                    <a:pt x="28" y="278"/>
                  </a:lnTo>
                  <a:lnTo>
                    <a:pt x="20" y="270"/>
                  </a:lnTo>
                  <a:lnTo>
                    <a:pt x="14" y="260"/>
                  </a:lnTo>
                  <a:lnTo>
                    <a:pt x="10" y="250"/>
                  </a:lnTo>
                  <a:lnTo>
                    <a:pt x="10" y="250"/>
                  </a:lnTo>
                  <a:lnTo>
                    <a:pt x="6" y="236"/>
                  </a:lnTo>
                  <a:lnTo>
                    <a:pt x="2" y="220"/>
                  </a:lnTo>
                  <a:lnTo>
                    <a:pt x="0" y="192"/>
                  </a:lnTo>
                  <a:lnTo>
                    <a:pt x="2" y="164"/>
                  </a:lnTo>
                  <a:lnTo>
                    <a:pt x="8" y="136"/>
                  </a:lnTo>
                  <a:lnTo>
                    <a:pt x="18" y="108"/>
                  </a:lnTo>
                  <a:lnTo>
                    <a:pt x="34" y="84"/>
                  </a:lnTo>
                  <a:lnTo>
                    <a:pt x="52" y="60"/>
                  </a:lnTo>
                  <a:lnTo>
                    <a:pt x="72" y="40"/>
                  </a:lnTo>
                  <a:lnTo>
                    <a:pt x="72" y="40"/>
                  </a:lnTo>
                  <a:lnTo>
                    <a:pt x="90" y="26"/>
                  </a:lnTo>
                  <a:lnTo>
                    <a:pt x="108" y="16"/>
                  </a:lnTo>
                  <a:lnTo>
                    <a:pt x="128" y="8"/>
                  </a:lnTo>
                  <a:lnTo>
                    <a:pt x="148" y="2"/>
                  </a:lnTo>
                  <a:lnTo>
                    <a:pt x="170" y="0"/>
                  </a:lnTo>
                  <a:lnTo>
                    <a:pt x="192" y="2"/>
                  </a:lnTo>
                  <a:lnTo>
                    <a:pt x="212" y="6"/>
                  </a:lnTo>
                  <a:lnTo>
                    <a:pt x="234" y="14"/>
                  </a:lnTo>
                  <a:lnTo>
                    <a:pt x="234" y="14"/>
                  </a:lnTo>
                  <a:lnTo>
                    <a:pt x="240" y="20"/>
                  </a:lnTo>
                  <a:lnTo>
                    <a:pt x="244" y="26"/>
                  </a:lnTo>
                  <a:lnTo>
                    <a:pt x="252" y="38"/>
                  </a:lnTo>
                  <a:lnTo>
                    <a:pt x="252" y="38"/>
                  </a:lnTo>
                  <a:close/>
                  <a:moveTo>
                    <a:pt x="180" y="20"/>
                  </a:moveTo>
                  <a:lnTo>
                    <a:pt x="180" y="20"/>
                  </a:lnTo>
                  <a:lnTo>
                    <a:pt x="172" y="18"/>
                  </a:lnTo>
                  <a:lnTo>
                    <a:pt x="164" y="16"/>
                  </a:lnTo>
                  <a:lnTo>
                    <a:pt x="156" y="18"/>
                  </a:lnTo>
                  <a:lnTo>
                    <a:pt x="148" y="20"/>
                  </a:lnTo>
                  <a:lnTo>
                    <a:pt x="132" y="28"/>
                  </a:lnTo>
                  <a:lnTo>
                    <a:pt x="120" y="38"/>
                  </a:lnTo>
                  <a:lnTo>
                    <a:pt x="120" y="38"/>
                  </a:lnTo>
                  <a:lnTo>
                    <a:pt x="110" y="52"/>
                  </a:lnTo>
                  <a:lnTo>
                    <a:pt x="102" y="64"/>
                  </a:lnTo>
                  <a:lnTo>
                    <a:pt x="86" y="92"/>
                  </a:lnTo>
                  <a:lnTo>
                    <a:pt x="76" y="122"/>
                  </a:lnTo>
                  <a:lnTo>
                    <a:pt x="68" y="152"/>
                  </a:lnTo>
                  <a:lnTo>
                    <a:pt x="68" y="152"/>
                  </a:lnTo>
                  <a:lnTo>
                    <a:pt x="98" y="152"/>
                  </a:lnTo>
                  <a:lnTo>
                    <a:pt x="112" y="152"/>
                  </a:lnTo>
                  <a:lnTo>
                    <a:pt x="128" y="148"/>
                  </a:lnTo>
                  <a:lnTo>
                    <a:pt x="142" y="144"/>
                  </a:lnTo>
                  <a:lnTo>
                    <a:pt x="156" y="140"/>
                  </a:lnTo>
                  <a:lnTo>
                    <a:pt x="168" y="132"/>
                  </a:lnTo>
                  <a:lnTo>
                    <a:pt x="180" y="122"/>
                  </a:lnTo>
                  <a:lnTo>
                    <a:pt x="180" y="122"/>
                  </a:lnTo>
                  <a:lnTo>
                    <a:pt x="186" y="112"/>
                  </a:lnTo>
                  <a:lnTo>
                    <a:pt x="192" y="104"/>
                  </a:lnTo>
                  <a:lnTo>
                    <a:pt x="198" y="94"/>
                  </a:lnTo>
                  <a:lnTo>
                    <a:pt x="200" y="84"/>
                  </a:lnTo>
                  <a:lnTo>
                    <a:pt x="202" y="72"/>
                  </a:lnTo>
                  <a:lnTo>
                    <a:pt x="204" y="62"/>
                  </a:lnTo>
                  <a:lnTo>
                    <a:pt x="202" y="52"/>
                  </a:lnTo>
                  <a:lnTo>
                    <a:pt x="200" y="40"/>
                  </a:lnTo>
                  <a:lnTo>
                    <a:pt x="200" y="40"/>
                  </a:lnTo>
                  <a:lnTo>
                    <a:pt x="196" y="34"/>
                  </a:lnTo>
                  <a:lnTo>
                    <a:pt x="192" y="28"/>
                  </a:lnTo>
                  <a:lnTo>
                    <a:pt x="180" y="20"/>
                  </a:lnTo>
                  <a:lnTo>
                    <a:pt x="180" y="20"/>
                  </a:lnTo>
                  <a:close/>
                </a:path>
              </a:pathLst>
            </a:custGeom>
            <a:grpFill/>
            <a:ln w="9525">
              <a:noFill/>
              <a:round/>
              <a:headEnd/>
              <a:tailEnd/>
            </a:ln>
          </p:spPr>
          <p:txBody>
            <a:bodyPr/>
            <a:lstStyle/>
            <a:p>
              <a:endParaRPr lang="en-US"/>
            </a:p>
          </p:txBody>
        </p:sp>
        <p:sp>
          <p:nvSpPr>
            <p:cNvPr id="14" name="Freeform 29"/>
            <p:cNvSpPr>
              <a:spLocks noEditPoints="1"/>
            </p:cNvSpPr>
            <p:nvPr/>
          </p:nvSpPr>
          <p:spPr bwMode="auto">
            <a:xfrm>
              <a:off x="2866" y="1676"/>
              <a:ext cx="646" cy="460"/>
            </a:xfrm>
            <a:custGeom>
              <a:avLst/>
              <a:gdLst/>
              <a:ahLst/>
              <a:cxnLst>
                <a:cxn ang="0">
                  <a:pos x="464" y="230"/>
                </a:cxn>
                <a:cxn ang="0">
                  <a:pos x="576" y="16"/>
                </a:cxn>
                <a:cxn ang="0">
                  <a:pos x="638" y="24"/>
                </a:cxn>
                <a:cxn ang="0">
                  <a:pos x="604" y="64"/>
                </a:cxn>
                <a:cxn ang="0">
                  <a:pos x="434" y="366"/>
                </a:cxn>
                <a:cxn ang="0">
                  <a:pos x="366" y="430"/>
                </a:cxn>
                <a:cxn ang="0">
                  <a:pos x="264" y="446"/>
                </a:cxn>
                <a:cxn ang="0">
                  <a:pos x="322" y="424"/>
                </a:cxn>
                <a:cxn ang="0">
                  <a:pos x="402" y="342"/>
                </a:cxn>
                <a:cxn ang="0">
                  <a:pos x="356" y="46"/>
                </a:cxn>
                <a:cxn ang="0">
                  <a:pos x="320" y="34"/>
                </a:cxn>
                <a:cxn ang="0">
                  <a:pos x="308" y="74"/>
                </a:cxn>
                <a:cxn ang="0">
                  <a:pos x="300" y="144"/>
                </a:cxn>
                <a:cxn ang="0">
                  <a:pos x="252" y="198"/>
                </a:cxn>
                <a:cxn ang="0">
                  <a:pos x="186" y="218"/>
                </a:cxn>
                <a:cxn ang="0">
                  <a:pos x="132" y="208"/>
                </a:cxn>
                <a:cxn ang="0">
                  <a:pos x="84" y="240"/>
                </a:cxn>
                <a:cxn ang="0">
                  <a:pos x="96" y="260"/>
                </a:cxn>
                <a:cxn ang="0">
                  <a:pos x="216" y="268"/>
                </a:cxn>
                <a:cxn ang="0">
                  <a:pos x="270" y="292"/>
                </a:cxn>
                <a:cxn ang="0">
                  <a:pos x="282" y="354"/>
                </a:cxn>
                <a:cxn ang="0">
                  <a:pos x="240" y="426"/>
                </a:cxn>
                <a:cxn ang="0">
                  <a:pos x="162" y="458"/>
                </a:cxn>
                <a:cxn ang="0">
                  <a:pos x="52" y="446"/>
                </a:cxn>
                <a:cxn ang="0">
                  <a:pos x="10" y="418"/>
                </a:cxn>
                <a:cxn ang="0">
                  <a:pos x="0" y="372"/>
                </a:cxn>
                <a:cxn ang="0">
                  <a:pos x="26" y="324"/>
                </a:cxn>
                <a:cxn ang="0">
                  <a:pos x="48" y="286"/>
                </a:cxn>
                <a:cxn ang="0">
                  <a:pos x="48" y="248"/>
                </a:cxn>
                <a:cxn ang="0">
                  <a:pos x="116" y="198"/>
                </a:cxn>
                <a:cxn ang="0">
                  <a:pos x="86" y="148"/>
                </a:cxn>
                <a:cxn ang="0">
                  <a:pos x="88" y="92"/>
                </a:cxn>
                <a:cxn ang="0">
                  <a:pos x="140" y="22"/>
                </a:cxn>
                <a:cxn ang="0">
                  <a:pos x="214" y="0"/>
                </a:cxn>
                <a:cxn ang="0">
                  <a:pos x="214" y="16"/>
                </a:cxn>
                <a:cxn ang="0">
                  <a:pos x="172" y="42"/>
                </a:cxn>
                <a:cxn ang="0">
                  <a:pos x="142" y="114"/>
                </a:cxn>
                <a:cxn ang="0">
                  <a:pos x="148" y="192"/>
                </a:cxn>
                <a:cxn ang="0">
                  <a:pos x="182" y="202"/>
                </a:cxn>
                <a:cxn ang="0">
                  <a:pos x="222" y="172"/>
                </a:cxn>
                <a:cxn ang="0">
                  <a:pos x="250" y="100"/>
                </a:cxn>
                <a:cxn ang="0">
                  <a:pos x="246" y="28"/>
                </a:cxn>
                <a:cxn ang="0">
                  <a:pos x="214" y="16"/>
                </a:cxn>
                <a:cxn ang="0">
                  <a:pos x="78" y="314"/>
                </a:cxn>
                <a:cxn ang="0">
                  <a:pos x="54" y="334"/>
                </a:cxn>
                <a:cxn ang="0">
                  <a:pos x="48" y="402"/>
                </a:cxn>
                <a:cxn ang="0">
                  <a:pos x="82" y="434"/>
                </a:cxn>
                <a:cxn ang="0">
                  <a:pos x="178" y="438"/>
                </a:cxn>
                <a:cxn ang="0">
                  <a:pos x="242" y="396"/>
                </a:cxn>
                <a:cxn ang="0">
                  <a:pos x="244" y="350"/>
                </a:cxn>
                <a:cxn ang="0">
                  <a:pos x="218" y="328"/>
                </a:cxn>
              </a:cxnLst>
              <a:rect l="0" t="0" r="r" b="b"/>
              <a:pathLst>
                <a:path w="646" h="460">
                  <a:moveTo>
                    <a:pt x="278" y="16"/>
                  </a:moveTo>
                  <a:lnTo>
                    <a:pt x="412" y="16"/>
                  </a:lnTo>
                  <a:lnTo>
                    <a:pt x="416" y="20"/>
                  </a:lnTo>
                  <a:lnTo>
                    <a:pt x="462" y="228"/>
                  </a:lnTo>
                  <a:lnTo>
                    <a:pt x="464" y="230"/>
                  </a:lnTo>
                  <a:lnTo>
                    <a:pt x="468" y="226"/>
                  </a:lnTo>
                  <a:lnTo>
                    <a:pt x="570" y="24"/>
                  </a:lnTo>
                  <a:lnTo>
                    <a:pt x="570" y="24"/>
                  </a:lnTo>
                  <a:lnTo>
                    <a:pt x="572" y="18"/>
                  </a:lnTo>
                  <a:lnTo>
                    <a:pt x="576" y="16"/>
                  </a:lnTo>
                  <a:lnTo>
                    <a:pt x="584" y="16"/>
                  </a:lnTo>
                  <a:lnTo>
                    <a:pt x="646" y="16"/>
                  </a:lnTo>
                  <a:lnTo>
                    <a:pt x="646" y="16"/>
                  </a:lnTo>
                  <a:lnTo>
                    <a:pt x="642" y="20"/>
                  </a:lnTo>
                  <a:lnTo>
                    <a:pt x="638" y="24"/>
                  </a:lnTo>
                  <a:lnTo>
                    <a:pt x="634" y="28"/>
                  </a:lnTo>
                  <a:lnTo>
                    <a:pt x="630" y="32"/>
                  </a:lnTo>
                  <a:lnTo>
                    <a:pt x="630" y="32"/>
                  </a:lnTo>
                  <a:lnTo>
                    <a:pt x="616" y="48"/>
                  </a:lnTo>
                  <a:lnTo>
                    <a:pt x="604" y="64"/>
                  </a:lnTo>
                  <a:lnTo>
                    <a:pt x="582" y="100"/>
                  </a:lnTo>
                  <a:lnTo>
                    <a:pt x="464" y="316"/>
                  </a:lnTo>
                  <a:lnTo>
                    <a:pt x="464" y="316"/>
                  </a:lnTo>
                  <a:lnTo>
                    <a:pt x="446" y="350"/>
                  </a:lnTo>
                  <a:lnTo>
                    <a:pt x="434" y="366"/>
                  </a:lnTo>
                  <a:lnTo>
                    <a:pt x="424" y="382"/>
                  </a:lnTo>
                  <a:lnTo>
                    <a:pt x="412" y="396"/>
                  </a:lnTo>
                  <a:lnTo>
                    <a:pt x="398" y="410"/>
                  </a:lnTo>
                  <a:lnTo>
                    <a:pt x="382" y="420"/>
                  </a:lnTo>
                  <a:lnTo>
                    <a:pt x="366" y="430"/>
                  </a:lnTo>
                  <a:lnTo>
                    <a:pt x="366" y="430"/>
                  </a:lnTo>
                  <a:lnTo>
                    <a:pt x="342" y="438"/>
                  </a:lnTo>
                  <a:lnTo>
                    <a:pt x="316" y="444"/>
                  </a:lnTo>
                  <a:lnTo>
                    <a:pt x="290" y="446"/>
                  </a:lnTo>
                  <a:lnTo>
                    <a:pt x="264" y="446"/>
                  </a:lnTo>
                  <a:lnTo>
                    <a:pt x="264" y="446"/>
                  </a:lnTo>
                  <a:lnTo>
                    <a:pt x="282" y="440"/>
                  </a:lnTo>
                  <a:lnTo>
                    <a:pt x="300" y="434"/>
                  </a:lnTo>
                  <a:lnTo>
                    <a:pt x="300" y="434"/>
                  </a:lnTo>
                  <a:lnTo>
                    <a:pt x="322" y="424"/>
                  </a:lnTo>
                  <a:lnTo>
                    <a:pt x="340" y="412"/>
                  </a:lnTo>
                  <a:lnTo>
                    <a:pt x="358" y="396"/>
                  </a:lnTo>
                  <a:lnTo>
                    <a:pt x="374" y="380"/>
                  </a:lnTo>
                  <a:lnTo>
                    <a:pt x="388" y="360"/>
                  </a:lnTo>
                  <a:lnTo>
                    <a:pt x="402" y="342"/>
                  </a:lnTo>
                  <a:lnTo>
                    <a:pt x="412" y="322"/>
                  </a:lnTo>
                  <a:lnTo>
                    <a:pt x="422" y="302"/>
                  </a:lnTo>
                  <a:lnTo>
                    <a:pt x="358" y="50"/>
                  </a:lnTo>
                  <a:lnTo>
                    <a:pt x="358" y="50"/>
                  </a:lnTo>
                  <a:lnTo>
                    <a:pt x="356" y="46"/>
                  </a:lnTo>
                  <a:lnTo>
                    <a:pt x="352" y="42"/>
                  </a:lnTo>
                  <a:lnTo>
                    <a:pt x="348" y="38"/>
                  </a:lnTo>
                  <a:lnTo>
                    <a:pt x="344" y="36"/>
                  </a:lnTo>
                  <a:lnTo>
                    <a:pt x="344" y="36"/>
                  </a:lnTo>
                  <a:lnTo>
                    <a:pt x="320" y="34"/>
                  </a:lnTo>
                  <a:lnTo>
                    <a:pt x="294" y="34"/>
                  </a:lnTo>
                  <a:lnTo>
                    <a:pt x="294" y="34"/>
                  </a:lnTo>
                  <a:lnTo>
                    <a:pt x="300" y="46"/>
                  </a:lnTo>
                  <a:lnTo>
                    <a:pt x="306" y="60"/>
                  </a:lnTo>
                  <a:lnTo>
                    <a:pt x="308" y="74"/>
                  </a:lnTo>
                  <a:lnTo>
                    <a:pt x="310" y="88"/>
                  </a:lnTo>
                  <a:lnTo>
                    <a:pt x="310" y="102"/>
                  </a:lnTo>
                  <a:lnTo>
                    <a:pt x="308" y="116"/>
                  </a:lnTo>
                  <a:lnTo>
                    <a:pt x="304" y="130"/>
                  </a:lnTo>
                  <a:lnTo>
                    <a:pt x="300" y="144"/>
                  </a:lnTo>
                  <a:lnTo>
                    <a:pt x="300" y="144"/>
                  </a:lnTo>
                  <a:lnTo>
                    <a:pt x="290" y="160"/>
                  </a:lnTo>
                  <a:lnTo>
                    <a:pt x="280" y="174"/>
                  </a:lnTo>
                  <a:lnTo>
                    <a:pt x="268" y="186"/>
                  </a:lnTo>
                  <a:lnTo>
                    <a:pt x="252" y="198"/>
                  </a:lnTo>
                  <a:lnTo>
                    <a:pt x="238" y="206"/>
                  </a:lnTo>
                  <a:lnTo>
                    <a:pt x="220" y="212"/>
                  </a:lnTo>
                  <a:lnTo>
                    <a:pt x="204" y="216"/>
                  </a:lnTo>
                  <a:lnTo>
                    <a:pt x="186" y="218"/>
                  </a:lnTo>
                  <a:lnTo>
                    <a:pt x="186" y="218"/>
                  </a:lnTo>
                  <a:lnTo>
                    <a:pt x="172" y="218"/>
                  </a:lnTo>
                  <a:lnTo>
                    <a:pt x="158" y="216"/>
                  </a:lnTo>
                  <a:lnTo>
                    <a:pt x="144" y="212"/>
                  </a:lnTo>
                  <a:lnTo>
                    <a:pt x="132" y="208"/>
                  </a:lnTo>
                  <a:lnTo>
                    <a:pt x="132" y="208"/>
                  </a:lnTo>
                  <a:lnTo>
                    <a:pt x="116" y="214"/>
                  </a:lnTo>
                  <a:lnTo>
                    <a:pt x="100" y="220"/>
                  </a:lnTo>
                  <a:lnTo>
                    <a:pt x="94" y="226"/>
                  </a:lnTo>
                  <a:lnTo>
                    <a:pt x="88" y="232"/>
                  </a:lnTo>
                  <a:lnTo>
                    <a:pt x="84" y="240"/>
                  </a:lnTo>
                  <a:lnTo>
                    <a:pt x="82" y="248"/>
                  </a:lnTo>
                  <a:lnTo>
                    <a:pt x="82" y="248"/>
                  </a:lnTo>
                  <a:lnTo>
                    <a:pt x="84" y="254"/>
                  </a:lnTo>
                  <a:lnTo>
                    <a:pt x="88" y="256"/>
                  </a:lnTo>
                  <a:lnTo>
                    <a:pt x="96" y="260"/>
                  </a:lnTo>
                  <a:lnTo>
                    <a:pt x="116" y="262"/>
                  </a:lnTo>
                  <a:lnTo>
                    <a:pt x="116" y="262"/>
                  </a:lnTo>
                  <a:lnTo>
                    <a:pt x="150" y="264"/>
                  </a:lnTo>
                  <a:lnTo>
                    <a:pt x="184" y="264"/>
                  </a:lnTo>
                  <a:lnTo>
                    <a:pt x="216" y="268"/>
                  </a:lnTo>
                  <a:lnTo>
                    <a:pt x="232" y="270"/>
                  </a:lnTo>
                  <a:lnTo>
                    <a:pt x="248" y="276"/>
                  </a:lnTo>
                  <a:lnTo>
                    <a:pt x="248" y="276"/>
                  </a:lnTo>
                  <a:lnTo>
                    <a:pt x="260" y="282"/>
                  </a:lnTo>
                  <a:lnTo>
                    <a:pt x="270" y="292"/>
                  </a:lnTo>
                  <a:lnTo>
                    <a:pt x="278" y="306"/>
                  </a:lnTo>
                  <a:lnTo>
                    <a:pt x="282" y="318"/>
                  </a:lnTo>
                  <a:lnTo>
                    <a:pt x="282" y="318"/>
                  </a:lnTo>
                  <a:lnTo>
                    <a:pt x="282" y="336"/>
                  </a:lnTo>
                  <a:lnTo>
                    <a:pt x="282" y="354"/>
                  </a:lnTo>
                  <a:lnTo>
                    <a:pt x="278" y="370"/>
                  </a:lnTo>
                  <a:lnTo>
                    <a:pt x="272" y="386"/>
                  </a:lnTo>
                  <a:lnTo>
                    <a:pt x="264" y="400"/>
                  </a:lnTo>
                  <a:lnTo>
                    <a:pt x="252" y="414"/>
                  </a:lnTo>
                  <a:lnTo>
                    <a:pt x="240" y="426"/>
                  </a:lnTo>
                  <a:lnTo>
                    <a:pt x="226" y="436"/>
                  </a:lnTo>
                  <a:lnTo>
                    <a:pt x="226" y="436"/>
                  </a:lnTo>
                  <a:lnTo>
                    <a:pt x="206" y="446"/>
                  </a:lnTo>
                  <a:lnTo>
                    <a:pt x="184" y="452"/>
                  </a:lnTo>
                  <a:lnTo>
                    <a:pt x="162" y="458"/>
                  </a:lnTo>
                  <a:lnTo>
                    <a:pt x="140" y="460"/>
                  </a:lnTo>
                  <a:lnTo>
                    <a:pt x="118" y="458"/>
                  </a:lnTo>
                  <a:lnTo>
                    <a:pt x="94" y="456"/>
                  </a:lnTo>
                  <a:lnTo>
                    <a:pt x="72" y="452"/>
                  </a:lnTo>
                  <a:lnTo>
                    <a:pt x="52" y="446"/>
                  </a:lnTo>
                  <a:lnTo>
                    <a:pt x="52" y="446"/>
                  </a:lnTo>
                  <a:lnTo>
                    <a:pt x="34" y="438"/>
                  </a:lnTo>
                  <a:lnTo>
                    <a:pt x="26" y="432"/>
                  </a:lnTo>
                  <a:lnTo>
                    <a:pt x="18" y="426"/>
                  </a:lnTo>
                  <a:lnTo>
                    <a:pt x="10" y="418"/>
                  </a:lnTo>
                  <a:lnTo>
                    <a:pt x="6" y="410"/>
                  </a:lnTo>
                  <a:lnTo>
                    <a:pt x="2" y="400"/>
                  </a:lnTo>
                  <a:lnTo>
                    <a:pt x="0" y="392"/>
                  </a:lnTo>
                  <a:lnTo>
                    <a:pt x="0" y="392"/>
                  </a:lnTo>
                  <a:lnTo>
                    <a:pt x="0" y="372"/>
                  </a:lnTo>
                  <a:lnTo>
                    <a:pt x="4" y="354"/>
                  </a:lnTo>
                  <a:lnTo>
                    <a:pt x="14" y="338"/>
                  </a:lnTo>
                  <a:lnTo>
                    <a:pt x="18" y="330"/>
                  </a:lnTo>
                  <a:lnTo>
                    <a:pt x="26" y="324"/>
                  </a:lnTo>
                  <a:lnTo>
                    <a:pt x="26" y="324"/>
                  </a:lnTo>
                  <a:lnTo>
                    <a:pt x="42" y="312"/>
                  </a:lnTo>
                  <a:lnTo>
                    <a:pt x="58" y="304"/>
                  </a:lnTo>
                  <a:lnTo>
                    <a:pt x="58" y="304"/>
                  </a:lnTo>
                  <a:lnTo>
                    <a:pt x="52" y="296"/>
                  </a:lnTo>
                  <a:lnTo>
                    <a:pt x="48" y="286"/>
                  </a:lnTo>
                  <a:lnTo>
                    <a:pt x="44" y="276"/>
                  </a:lnTo>
                  <a:lnTo>
                    <a:pt x="44" y="266"/>
                  </a:lnTo>
                  <a:lnTo>
                    <a:pt x="44" y="266"/>
                  </a:lnTo>
                  <a:lnTo>
                    <a:pt x="44" y="256"/>
                  </a:lnTo>
                  <a:lnTo>
                    <a:pt x="48" y="248"/>
                  </a:lnTo>
                  <a:lnTo>
                    <a:pt x="52" y="240"/>
                  </a:lnTo>
                  <a:lnTo>
                    <a:pt x="56" y="232"/>
                  </a:lnTo>
                  <a:lnTo>
                    <a:pt x="70" y="220"/>
                  </a:lnTo>
                  <a:lnTo>
                    <a:pt x="86" y="210"/>
                  </a:lnTo>
                  <a:lnTo>
                    <a:pt x="116" y="198"/>
                  </a:lnTo>
                  <a:lnTo>
                    <a:pt x="116" y="198"/>
                  </a:lnTo>
                  <a:lnTo>
                    <a:pt x="106" y="188"/>
                  </a:lnTo>
                  <a:lnTo>
                    <a:pt x="98" y="176"/>
                  </a:lnTo>
                  <a:lnTo>
                    <a:pt x="92" y="162"/>
                  </a:lnTo>
                  <a:lnTo>
                    <a:pt x="86" y="148"/>
                  </a:lnTo>
                  <a:lnTo>
                    <a:pt x="84" y="134"/>
                  </a:lnTo>
                  <a:lnTo>
                    <a:pt x="82" y="120"/>
                  </a:lnTo>
                  <a:lnTo>
                    <a:pt x="84" y="106"/>
                  </a:lnTo>
                  <a:lnTo>
                    <a:pt x="88" y="92"/>
                  </a:lnTo>
                  <a:lnTo>
                    <a:pt x="88" y="92"/>
                  </a:lnTo>
                  <a:lnTo>
                    <a:pt x="94" y="74"/>
                  </a:lnTo>
                  <a:lnTo>
                    <a:pt x="102" y="60"/>
                  </a:lnTo>
                  <a:lnTo>
                    <a:pt x="114" y="44"/>
                  </a:lnTo>
                  <a:lnTo>
                    <a:pt x="126" y="32"/>
                  </a:lnTo>
                  <a:lnTo>
                    <a:pt x="140" y="22"/>
                  </a:lnTo>
                  <a:lnTo>
                    <a:pt x="156" y="12"/>
                  </a:lnTo>
                  <a:lnTo>
                    <a:pt x="174" y="6"/>
                  </a:lnTo>
                  <a:lnTo>
                    <a:pt x="190" y="2"/>
                  </a:lnTo>
                  <a:lnTo>
                    <a:pt x="190" y="2"/>
                  </a:lnTo>
                  <a:lnTo>
                    <a:pt x="214" y="0"/>
                  </a:lnTo>
                  <a:lnTo>
                    <a:pt x="236" y="2"/>
                  </a:lnTo>
                  <a:lnTo>
                    <a:pt x="258" y="8"/>
                  </a:lnTo>
                  <a:lnTo>
                    <a:pt x="278" y="16"/>
                  </a:lnTo>
                  <a:lnTo>
                    <a:pt x="278" y="16"/>
                  </a:lnTo>
                  <a:close/>
                  <a:moveTo>
                    <a:pt x="214" y="16"/>
                  </a:moveTo>
                  <a:lnTo>
                    <a:pt x="214" y="16"/>
                  </a:lnTo>
                  <a:lnTo>
                    <a:pt x="202" y="18"/>
                  </a:lnTo>
                  <a:lnTo>
                    <a:pt x="190" y="24"/>
                  </a:lnTo>
                  <a:lnTo>
                    <a:pt x="180" y="32"/>
                  </a:lnTo>
                  <a:lnTo>
                    <a:pt x="172" y="42"/>
                  </a:lnTo>
                  <a:lnTo>
                    <a:pt x="164" y="54"/>
                  </a:lnTo>
                  <a:lnTo>
                    <a:pt x="158" y="66"/>
                  </a:lnTo>
                  <a:lnTo>
                    <a:pt x="150" y="88"/>
                  </a:lnTo>
                  <a:lnTo>
                    <a:pt x="150" y="88"/>
                  </a:lnTo>
                  <a:lnTo>
                    <a:pt x="142" y="114"/>
                  </a:lnTo>
                  <a:lnTo>
                    <a:pt x="136" y="142"/>
                  </a:lnTo>
                  <a:lnTo>
                    <a:pt x="136" y="156"/>
                  </a:lnTo>
                  <a:lnTo>
                    <a:pt x="138" y="170"/>
                  </a:lnTo>
                  <a:lnTo>
                    <a:pt x="142" y="182"/>
                  </a:lnTo>
                  <a:lnTo>
                    <a:pt x="148" y="192"/>
                  </a:lnTo>
                  <a:lnTo>
                    <a:pt x="148" y="192"/>
                  </a:lnTo>
                  <a:lnTo>
                    <a:pt x="156" y="198"/>
                  </a:lnTo>
                  <a:lnTo>
                    <a:pt x="164" y="200"/>
                  </a:lnTo>
                  <a:lnTo>
                    <a:pt x="172" y="202"/>
                  </a:lnTo>
                  <a:lnTo>
                    <a:pt x="182" y="202"/>
                  </a:lnTo>
                  <a:lnTo>
                    <a:pt x="182" y="202"/>
                  </a:lnTo>
                  <a:lnTo>
                    <a:pt x="194" y="198"/>
                  </a:lnTo>
                  <a:lnTo>
                    <a:pt x="206" y="192"/>
                  </a:lnTo>
                  <a:lnTo>
                    <a:pt x="216" y="182"/>
                  </a:lnTo>
                  <a:lnTo>
                    <a:pt x="222" y="172"/>
                  </a:lnTo>
                  <a:lnTo>
                    <a:pt x="230" y="160"/>
                  </a:lnTo>
                  <a:lnTo>
                    <a:pt x="234" y="148"/>
                  </a:lnTo>
                  <a:lnTo>
                    <a:pt x="244" y="124"/>
                  </a:lnTo>
                  <a:lnTo>
                    <a:pt x="244" y="124"/>
                  </a:lnTo>
                  <a:lnTo>
                    <a:pt x="250" y="100"/>
                  </a:lnTo>
                  <a:lnTo>
                    <a:pt x="254" y="76"/>
                  </a:lnTo>
                  <a:lnTo>
                    <a:pt x="254" y="62"/>
                  </a:lnTo>
                  <a:lnTo>
                    <a:pt x="254" y="50"/>
                  </a:lnTo>
                  <a:lnTo>
                    <a:pt x="250" y="38"/>
                  </a:lnTo>
                  <a:lnTo>
                    <a:pt x="246" y="28"/>
                  </a:lnTo>
                  <a:lnTo>
                    <a:pt x="246" y="28"/>
                  </a:lnTo>
                  <a:lnTo>
                    <a:pt x="238" y="22"/>
                  </a:lnTo>
                  <a:lnTo>
                    <a:pt x="230" y="18"/>
                  </a:lnTo>
                  <a:lnTo>
                    <a:pt x="214" y="16"/>
                  </a:lnTo>
                  <a:lnTo>
                    <a:pt x="214" y="16"/>
                  </a:lnTo>
                  <a:close/>
                  <a:moveTo>
                    <a:pt x="112" y="320"/>
                  </a:moveTo>
                  <a:lnTo>
                    <a:pt x="112" y="320"/>
                  </a:lnTo>
                  <a:lnTo>
                    <a:pt x="100" y="318"/>
                  </a:lnTo>
                  <a:lnTo>
                    <a:pt x="84" y="316"/>
                  </a:lnTo>
                  <a:lnTo>
                    <a:pt x="78" y="314"/>
                  </a:lnTo>
                  <a:lnTo>
                    <a:pt x="72" y="316"/>
                  </a:lnTo>
                  <a:lnTo>
                    <a:pt x="66" y="320"/>
                  </a:lnTo>
                  <a:lnTo>
                    <a:pt x="62" y="326"/>
                  </a:lnTo>
                  <a:lnTo>
                    <a:pt x="62" y="326"/>
                  </a:lnTo>
                  <a:lnTo>
                    <a:pt x="54" y="334"/>
                  </a:lnTo>
                  <a:lnTo>
                    <a:pt x="50" y="344"/>
                  </a:lnTo>
                  <a:lnTo>
                    <a:pt x="46" y="352"/>
                  </a:lnTo>
                  <a:lnTo>
                    <a:pt x="44" y="362"/>
                  </a:lnTo>
                  <a:lnTo>
                    <a:pt x="44" y="382"/>
                  </a:lnTo>
                  <a:lnTo>
                    <a:pt x="48" y="402"/>
                  </a:lnTo>
                  <a:lnTo>
                    <a:pt x="48" y="402"/>
                  </a:lnTo>
                  <a:lnTo>
                    <a:pt x="52" y="410"/>
                  </a:lnTo>
                  <a:lnTo>
                    <a:pt x="56" y="416"/>
                  </a:lnTo>
                  <a:lnTo>
                    <a:pt x="68" y="426"/>
                  </a:lnTo>
                  <a:lnTo>
                    <a:pt x="82" y="434"/>
                  </a:lnTo>
                  <a:lnTo>
                    <a:pt x="98" y="438"/>
                  </a:lnTo>
                  <a:lnTo>
                    <a:pt x="98" y="438"/>
                  </a:lnTo>
                  <a:lnTo>
                    <a:pt x="138" y="442"/>
                  </a:lnTo>
                  <a:lnTo>
                    <a:pt x="158" y="440"/>
                  </a:lnTo>
                  <a:lnTo>
                    <a:pt x="178" y="438"/>
                  </a:lnTo>
                  <a:lnTo>
                    <a:pt x="196" y="434"/>
                  </a:lnTo>
                  <a:lnTo>
                    <a:pt x="214" y="426"/>
                  </a:lnTo>
                  <a:lnTo>
                    <a:pt x="230" y="414"/>
                  </a:lnTo>
                  <a:lnTo>
                    <a:pt x="236" y="406"/>
                  </a:lnTo>
                  <a:lnTo>
                    <a:pt x="242" y="396"/>
                  </a:lnTo>
                  <a:lnTo>
                    <a:pt x="242" y="396"/>
                  </a:lnTo>
                  <a:lnTo>
                    <a:pt x="246" y="384"/>
                  </a:lnTo>
                  <a:lnTo>
                    <a:pt x="248" y="370"/>
                  </a:lnTo>
                  <a:lnTo>
                    <a:pt x="248" y="356"/>
                  </a:lnTo>
                  <a:lnTo>
                    <a:pt x="244" y="350"/>
                  </a:lnTo>
                  <a:lnTo>
                    <a:pt x="242" y="344"/>
                  </a:lnTo>
                  <a:lnTo>
                    <a:pt x="242" y="344"/>
                  </a:lnTo>
                  <a:lnTo>
                    <a:pt x="234" y="336"/>
                  </a:lnTo>
                  <a:lnTo>
                    <a:pt x="226" y="332"/>
                  </a:lnTo>
                  <a:lnTo>
                    <a:pt x="218" y="328"/>
                  </a:lnTo>
                  <a:lnTo>
                    <a:pt x="208" y="326"/>
                  </a:lnTo>
                  <a:lnTo>
                    <a:pt x="112" y="320"/>
                  </a:lnTo>
                  <a:lnTo>
                    <a:pt x="112" y="320"/>
                  </a:lnTo>
                  <a:close/>
                </a:path>
              </a:pathLst>
            </a:custGeom>
            <a:grpFill/>
            <a:ln w="9525">
              <a:noFill/>
              <a:round/>
              <a:headEnd/>
              <a:tailEnd/>
            </a:ln>
          </p:spPr>
          <p:txBody>
            <a:bodyPr/>
            <a:lstStyle/>
            <a:p>
              <a:endParaRPr lang="en-US"/>
            </a:p>
          </p:txBody>
        </p:sp>
      </p:grpSp>
      <p:pic>
        <p:nvPicPr>
          <p:cNvPr id="17" name="Picture 16" descr="logo_corporate.jpeg"/>
          <p:cNvPicPr>
            <a:picLocks noChangeAspect="1"/>
          </p:cNvPicPr>
          <p:nvPr/>
        </p:nvPicPr>
        <p:blipFill>
          <a:blip r:embed="rId4"/>
          <a:stretch>
            <a:fillRect/>
          </a:stretch>
        </p:blipFill>
        <p:spPr>
          <a:xfrm>
            <a:off x="6825098" y="4191000"/>
            <a:ext cx="2014102" cy="1272064"/>
          </a:xfrm>
          <a:prstGeom prst="rect">
            <a:avLst/>
          </a:prstGeom>
          <a:solidFill>
            <a:srgbClr val="FF0000"/>
          </a:solid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venir LT Std 65 Medium"/>
              </a:rPr>
              <a:t>Acknowledgment and Disclaimer</a:t>
            </a:r>
            <a:endParaRPr lang="en-US" dirty="0"/>
          </a:p>
        </p:txBody>
      </p:sp>
      <p:sp>
        <p:nvSpPr>
          <p:cNvPr id="3" name="Content Placeholder 2"/>
          <p:cNvSpPr>
            <a:spLocks noGrp="1"/>
          </p:cNvSpPr>
          <p:nvPr>
            <p:ph idx="1"/>
          </p:nvPr>
        </p:nvSpPr>
        <p:spPr/>
        <p:txBody>
          <a:bodyPr>
            <a:normAutofit fontScale="62500" lnSpcReduction="20000"/>
          </a:bodyPr>
          <a:lstStyle/>
          <a:p>
            <a:pPr>
              <a:defRPr/>
            </a:pPr>
            <a:r>
              <a:rPr lang="en-US" dirty="0" smtClean="0">
                <a:latin typeface="Avenir LT Std 65 Medium"/>
              </a:rPr>
              <a:t>Acknowledgment: This material is based upon work supported by the Department of Energy under Award Number(s) DE-OE0000375</a:t>
            </a:r>
          </a:p>
          <a:p>
            <a:pPr>
              <a:defRPr/>
            </a:pPr>
            <a:r>
              <a:rPr lang="en-US" dirty="0" smtClean="0">
                <a:latin typeface="Avenir LT Std 65 Medium"/>
              </a:rPr>
              <a:t>Disclaimer: 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B5DBB4EA-79DC-F948-A939-315FF19BF28D}" type="slidenum">
              <a:rPr lang="en-US" smtClean="0"/>
              <a:pPr/>
              <a:t>2</a:t>
            </a:fld>
            <a:endParaRPr lang="en-US"/>
          </a:p>
        </p:txBody>
      </p:sp>
      <p:grpSp>
        <p:nvGrpSpPr>
          <p:cNvPr id="5" name="Group 23"/>
          <p:cNvGrpSpPr>
            <a:grpSpLocks noChangeAspect="1"/>
          </p:cNvGrpSpPr>
          <p:nvPr/>
        </p:nvGrpSpPr>
        <p:grpSpPr bwMode="auto">
          <a:xfrm>
            <a:off x="228601" y="6172200"/>
            <a:ext cx="1375092" cy="549274"/>
            <a:chOff x="808" y="1056"/>
            <a:chExt cx="2704" cy="1080"/>
          </a:xfrm>
        </p:grpSpPr>
        <p:sp>
          <p:nvSpPr>
            <p:cNvPr id="6" name="AutoShape 22"/>
            <p:cNvSpPr>
              <a:spLocks noChangeAspect="1" noChangeArrowheads="1" noTextEdit="1"/>
            </p:cNvSpPr>
            <p:nvPr/>
          </p:nvSpPr>
          <p:spPr bwMode="auto">
            <a:xfrm>
              <a:off x="808" y="1056"/>
              <a:ext cx="2704" cy="1080"/>
            </a:xfrm>
            <a:prstGeom prst="rect">
              <a:avLst/>
            </a:prstGeom>
            <a:noFill/>
            <a:ln w="9525">
              <a:noFill/>
              <a:miter lim="800000"/>
              <a:headEnd/>
              <a:tailEnd/>
            </a:ln>
          </p:spPr>
          <p:txBody>
            <a:bodyPr/>
            <a:lstStyle/>
            <a:p>
              <a:endParaRPr lang="en-US"/>
            </a:p>
          </p:txBody>
        </p:sp>
        <p:sp>
          <p:nvSpPr>
            <p:cNvPr id="7" name="Freeform 24"/>
            <p:cNvSpPr>
              <a:spLocks noEditPoints="1"/>
            </p:cNvSpPr>
            <p:nvPr/>
          </p:nvSpPr>
          <p:spPr bwMode="auto">
            <a:xfrm>
              <a:off x="808" y="1056"/>
              <a:ext cx="760" cy="744"/>
            </a:xfrm>
            <a:custGeom>
              <a:avLst/>
              <a:gdLst/>
              <a:ahLst/>
              <a:cxnLst>
                <a:cxn ang="0">
                  <a:pos x="638" y="660"/>
                </a:cxn>
                <a:cxn ang="0">
                  <a:pos x="582" y="702"/>
                </a:cxn>
                <a:cxn ang="0">
                  <a:pos x="458" y="744"/>
                </a:cxn>
                <a:cxn ang="0">
                  <a:pos x="300" y="702"/>
                </a:cxn>
                <a:cxn ang="0">
                  <a:pos x="178" y="702"/>
                </a:cxn>
                <a:cxn ang="0">
                  <a:pos x="122" y="660"/>
                </a:cxn>
                <a:cxn ang="0">
                  <a:pos x="300" y="660"/>
                </a:cxn>
                <a:cxn ang="0">
                  <a:pos x="458" y="702"/>
                </a:cxn>
                <a:cxn ang="0">
                  <a:pos x="612" y="660"/>
                </a:cxn>
                <a:cxn ang="0">
                  <a:pos x="638" y="660"/>
                </a:cxn>
                <a:cxn ang="0">
                  <a:pos x="714" y="560"/>
                </a:cxn>
                <a:cxn ang="0">
                  <a:pos x="692" y="598"/>
                </a:cxn>
                <a:cxn ang="0">
                  <a:pos x="664" y="634"/>
                </a:cxn>
                <a:cxn ang="0">
                  <a:pos x="612" y="590"/>
                </a:cxn>
                <a:cxn ang="0">
                  <a:pos x="458" y="634"/>
                </a:cxn>
                <a:cxn ang="0">
                  <a:pos x="300" y="590"/>
                </a:cxn>
                <a:cxn ang="0">
                  <a:pos x="146" y="634"/>
                </a:cxn>
                <a:cxn ang="0">
                  <a:pos x="96" y="634"/>
                </a:cxn>
                <a:cxn ang="0">
                  <a:pos x="68" y="598"/>
                </a:cxn>
                <a:cxn ang="0">
                  <a:pos x="46" y="560"/>
                </a:cxn>
                <a:cxn ang="0">
                  <a:pos x="146" y="518"/>
                </a:cxn>
                <a:cxn ang="0">
                  <a:pos x="300" y="560"/>
                </a:cxn>
                <a:cxn ang="0">
                  <a:pos x="458" y="518"/>
                </a:cxn>
                <a:cxn ang="0">
                  <a:pos x="612" y="560"/>
                </a:cxn>
                <a:cxn ang="0">
                  <a:pos x="714" y="560"/>
                </a:cxn>
                <a:cxn ang="0">
                  <a:pos x="758" y="406"/>
                </a:cxn>
                <a:cxn ang="0">
                  <a:pos x="752" y="454"/>
                </a:cxn>
                <a:cxn ang="0">
                  <a:pos x="740" y="502"/>
                </a:cxn>
                <a:cxn ang="0">
                  <a:pos x="612" y="458"/>
                </a:cxn>
                <a:cxn ang="0">
                  <a:pos x="458" y="502"/>
                </a:cxn>
                <a:cxn ang="0">
                  <a:pos x="300" y="458"/>
                </a:cxn>
                <a:cxn ang="0">
                  <a:pos x="146" y="502"/>
                </a:cxn>
                <a:cxn ang="0">
                  <a:pos x="20" y="502"/>
                </a:cxn>
                <a:cxn ang="0">
                  <a:pos x="8" y="454"/>
                </a:cxn>
                <a:cxn ang="0">
                  <a:pos x="0" y="406"/>
                </a:cxn>
                <a:cxn ang="0">
                  <a:pos x="146" y="374"/>
                </a:cxn>
                <a:cxn ang="0">
                  <a:pos x="300" y="406"/>
                </a:cxn>
                <a:cxn ang="0">
                  <a:pos x="458" y="374"/>
                </a:cxn>
                <a:cxn ang="0">
                  <a:pos x="612" y="406"/>
                </a:cxn>
                <a:cxn ang="0">
                  <a:pos x="758" y="406"/>
                </a:cxn>
                <a:cxn ang="0">
                  <a:pos x="0" y="374"/>
                </a:cxn>
                <a:cxn ang="0">
                  <a:pos x="8" y="298"/>
                </a:cxn>
                <a:cxn ang="0">
                  <a:pos x="32" y="228"/>
                </a:cxn>
                <a:cxn ang="0">
                  <a:pos x="68" y="166"/>
                </a:cxn>
                <a:cxn ang="0">
                  <a:pos x="114" y="110"/>
                </a:cxn>
                <a:cxn ang="0">
                  <a:pos x="170" y="64"/>
                </a:cxn>
                <a:cxn ang="0">
                  <a:pos x="234" y="30"/>
                </a:cxn>
                <a:cxn ang="0">
                  <a:pos x="304" y="8"/>
                </a:cxn>
                <a:cxn ang="0">
                  <a:pos x="380" y="0"/>
                </a:cxn>
                <a:cxn ang="0">
                  <a:pos x="418" y="2"/>
                </a:cxn>
                <a:cxn ang="0">
                  <a:pos x="492" y="18"/>
                </a:cxn>
                <a:cxn ang="0">
                  <a:pos x="560" y="46"/>
                </a:cxn>
                <a:cxn ang="0">
                  <a:pos x="620" y="86"/>
                </a:cxn>
                <a:cxn ang="0">
                  <a:pos x="670" y="136"/>
                </a:cxn>
                <a:cxn ang="0">
                  <a:pos x="712" y="196"/>
                </a:cxn>
                <a:cxn ang="0">
                  <a:pos x="742" y="262"/>
                </a:cxn>
                <a:cxn ang="0">
                  <a:pos x="758" y="336"/>
                </a:cxn>
                <a:cxn ang="0">
                  <a:pos x="612" y="374"/>
                </a:cxn>
                <a:cxn ang="0">
                  <a:pos x="458" y="344"/>
                </a:cxn>
                <a:cxn ang="0">
                  <a:pos x="300" y="374"/>
                </a:cxn>
                <a:cxn ang="0">
                  <a:pos x="146" y="344"/>
                </a:cxn>
                <a:cxn ang="0">
                  <a:pos x="0" y="374"/>
                </a:cxn>
              </a:cxnLst>
              <a:rect l="0" t="0" r="r" b="b"/>
              <a:pathLst>
                <a:path w="760" h="744">
                  <a:moveTo>
                    <a:pt x="638" y="660"/>
                  </a:moveTo>
                  <a:lnTo>
                    <a:pt x="638" y="660"/>
                  </a:lnTo>
                  <a:lnTo>
                    <a:pt x="612" y="682"/>
                  </a:lnTo>
                  <a:lnTo>
                    <a:pt x="582" y="702"/>
                  </a:lnTo>
                  <a:lnTo>
                    <a:pt x="458" y="702"/>
                  </a:lnTo>
                  <a:lnTo>
                    <a:pt x="458" y="744"/>
                  </a:lnTo>
                  <a:lnTo>
                    <a:pt x="300" y="744"/>
                  </a:lnTo>
                  <a:lnTo>
                    <a:pt x="300" y="702"/>
                  </a:lnTo>
                  <a:lnTo>
                    <a:pt x="178" y="702"/>
                  </a:lnTo>
                  <a:lnTo>
                    <a:pt x="178" y="702"/>
                  </a:lnTo>
                  <a:lnTo>
                    <a:pt x="148" y="682"/>
                  </a:lnTo>
                  <a:lnTo>
                    <a:pt x="122" y="660"/>
                  </a:lnTo>
                  <a:lnTo>
                    <a:pt x="146" y="660"/>
                  </a:lnTo>
                  <a:lnTo>
                    <a:pt x="300" y="660"/>
                  </a:lnTo>
                  <a:lnTo>
                    <a:pt x="300" y="702"/>
                  </a:lnTo>
                  <a:lnTo>
                    <a:pt x="458" y="702"/>
                  </a:lnTo>
                  <a:lnTo>
                    <a:pt x="458" y="660"/>
                  </a:lnTo>
                  <a:lnTo>
                    <a:pt x="612" y="660"/>
                  </a:lnTo>
                  <a:lnTo>
                    <a:pt x="638" y="660"/>
                  </a:lnTo>
                  <a:lnTo>
                    <a:pt x="638" y="660"/>
                  </a:lnTo>
                  <a:close/>
                  <a:moveTo>
                    <a:pt x="714" y="560"/>
                  </a:moveTo>
                  <a:lnTo>
                    <a:pt x="714" y="560"/>
                  </a:lnTo>
                  <a:lnTo>
                    <a:pt x="704" y="580"/>
                  </a:lnTo>
                  <a:lnTo>
                    <a:pt x="692" y="598"/>
                  </a:lnTo>
                  <a:lnTo>
                    <a:pt x="678" y="616"/>
                  </a:lnTo>
                  <a:lnTo>
                    <a:pt x="664" y="634"/>
                  </a:lnTo>
                  <a:lnTo>
                    <a:pt x="612" y="634"/>
                  </a:lnTo>
                  <a:lnTo>
                    <a:pt x="612" y="590"/>
                  </a:lnTo>
                  <a:lnTo>
                    <a:pt x="458" y="590"/>
                  </a:lnTo>
                  <a:lnTo>
                    <a:pt x="458" y="634"/>
                  </a:lnTo>
                  <a:lnTo>
                    <a:pt x="300" y="634"/>
                  </a:lnTo>
                  <a:lnTo>
                    <a:pt x="300" y="590"/>
                  </a:lnTo>
                  <a:lnTo>
                    <a:pt x="146" y="590"/>
                  </a:lnTo>
                  <a:lnTo>
                    <a:pt x="146" y="634"/>
                  </a:lnTo>
                  <a:lnTo>
                    <a:pt x="96" y="634"/>
                  </a:lnTo>
                  <a:lnTo>
                    <a:pt x="96" y="634"/>
                  </a:lnTo>
                  <a:lnTo>
                    <a:pt x="82" y="616"/>
                  </a:lnTo>
                  <a:lnTo>
                    <a:pt x="68" y="598"/>
                  </a:lnTo>
                  <a:lnTo>
                    <a:pt x="56" y="580"/>
                  </a:lnTo>
                  <a:lnTo>
                    <a:pt x="46" y="560"/>
                  </a:lnTo>
                  <a:lnTo>
                    <a:pt x="146" y="560"/>
                  </a:lnTo>
                  <a:lnTo>
                    <a:pt x="146" y="518"/>
                  </a:lnTo>
                  <a:lnTo>
                    <a:pt x="300" y="518"/>
                  </a:lnTo>
                  <a:lnTo>
                    <a:pt x="300" y="560"/>
                  </a:lnTo>
                  <a:lnTo>
                    <a:pt x="458" y="560"/>
                  </a:lnTo>
                  <a:lnTo>
                    <a:pt x="458" y="518"/>
                  </a:lnTo>
                  <a:lnTo>
                    <a:pt x="612" y="518"/>
                  </a:lnTo>
                  <a:lnTo>
                    <a:pt x="612" y="560"/>
                  </a:lnTo>
                  <a:lnTo>
                    <a:pt x="714" y="560"/>
                  </a:lnTo>
                  <a:lnTo>
                    <a:pt x="714" y="560"/>
                  </a:lnTo>
                  <a:close/>
                  <a:moveTo>
                    <a:pt x="758" y="406"/>
                  </a:moveTo>
                  <a:lnTo>
                    <a:pt x="758" y="406"/>
                  </a:lnTo>
                  <a:lnTo>
                    <a:pt x="756" y="430"/>
                  </a:lnTo>
                  <a:lnTo>
                    <a:pt x="752" y="454"/>
                  </a:lnTo>
                  <a:lnTo>
                    <a:pt x="748" y="478"/>
                  </a:lnTo>
                  <a:lnTo>
                    <a:pt x="740" y="502"/>
                  </a:lnTo>
                  <a:lnTo>
                    <a:pt x="612" y="502"/>
                  </a:lnTo>
                  <a:lnTo>
                    <a:pt x="612" y="458"/>
                  </a:lnTo>
                  <a:lnTo>
                    <a:pt x="458" y="458"/>
                  </a:lnTo>
                  <a:lnTo>
                    <a:pt x="458" y="502"/>
                  </a:lnTo>
                  <a:lnTo>
                    <a:pt x="300" y="502"/>
                  </a:lnTo>
                  <a:lnTo>
                    <a:pt x="300" y="458"/>
                  </a:lnTo>
                  <a:lnTo>
                    <a:pt x="146" y="458"/>
                  </a:lnTo>
                  <a:lnTo>
                    <a:pt x="146" y="502"/>
                  </a:lnTo>
                  <a:lnTo>
                    <a:pt x="20" y="502"/>
                  </a:lnTo>
                  <a:lnTo>
                    <a:pt x="20" y="502"/>
                  </a:lnTo>
                  <a:lnTo>
                    <a:pt x="12" y="478"/>
                  </a:lnTo>
                  <a:lnTo>
                    <a:pt x="8" y="454"/>
                  </a:lnTo>
                  <a:lnTo>
                    <a:pt x="4" y="430"/>
                  </a:lnTo>
                  <a:lnTo>
                    <a:pt x="0" y="406"/>
                  </a:lnTo>
                  <a:lnTo>
                    <a:pt x="146" y="406"/>
                  </a:lnTo>
                  <a:lnTo>
                    <a:pt x="146" y="374"/>
                  </a:lnTo>
                  <a:lnTo>
                    <a:pt x="300" y="374"/>
                  </a:lnTo>
                  <a:lnTo>
                    <a:pt x="300" y="406"/>
                  </a:lnTo>
                  <a:lnTo>
                    <a:pt x="458" y="406"/>
                  </a:lnTo>
                  <a:lnTo>
                    <a:pt x="458" y="374"/>
                  </a:lnTo>
                  <a:lnTo>
                    <a:pt x="612" y="374"/>
                  </a:lnTo>
                  <a:lnTo>
                    <a:pt x="612" y="406"/>
                  </a:lnTo>
                  <a:lnTo>
                    <a:pt x="758" y="406"/>
                  </a:lnTo>
                  <a:lnTo>
                    <a:pt x="758" y="406"/>
                  </a:lnTo>
                  <a:close/>
                  <a:moveTo>
                    <a:pt x="0" y="374"/>
                  </a:moveTo>
                  <a:lnTo>
                    <a:pt x="0" y="374"/>
                  </a:lnTo>
                  <a:lnTo>
                    <a:pt x="2" y="336"/>
                  </a:lnTo>
                  <a:lnTo>
                    <a:pt x="8" y="298"/>
                  </a:lnTo>
                  <a:lnTo>
                    <a:pt x="18" y="262"/>
                  </a:lnTo>
                  <a:lnTo>
                    <a:pt x="32" y="228"/>
                  </a:lnTo>
                  <a:lnTo>
                    <a:pt x="48" y="196"/>
                  </a:lnTo>
                  <a:lnTo>
                    <a:pt x="68" y="166"/>
                  </a:lnTo>
                  <a:lnTo>
                    <a:pt x="88" y="136"/>
                  </a:lnTo>
                  <a:lnTo>
                    <a:pt x="114" y="110"/>
                  </a:lnTo>
                  <a:lnTo>
                    <a:pt x="140" y="86"/>
                  </a:lnTo>
                  <a:lnTo>
                    <a:pt x="170" y="64"/>
                  </a:lnTo>
                  <a:lnTo>
                    <a:pt x="200" y="46"/>
                  </a:lnTo>
                  <a:lnTo>
                    <a:pt x="234" y="30"/>
                  </a:lnTo>
                  <a:lnTo>
                    <a:pt x="268" y="18"/>
                  </a:lnTo>
                  <a:lnTo>
                    <a:pt x="304" y="8"/>
                  </a:lnTo>
                  <a:lnTo>
                    <a:pt x="342" y="2"/>
                  </a:lnTo>
                  <a:lnTo>
                    <a:pt x="380" y="0"/>
                  </a:lnTo>
                  <a:lnTo>
                    <a:pt x="380" y="0"/>
                  </a:lnTo>
                  <a:lnTo>
                    <a:pt x="418" y="2"/>
                  </a:lnTo>
                  <a:lnTo>
                    <a:pt x="456" y="8"/>
                  </a:lnTo>
                  <a:lnTo>
                    <a:pt x="492" y="18"/>
                  </a:lnTo>
                  <a:lnTo>
                    <a:pt x="526" y="30"/>
                  </a:lnTo>
                  <a:lnTo>
                    <a:pt x="560" y="46"/>
                  </a:lnTo>
                  <a:lnTo>
                    <a:pt x="590" y="64"/>
                  </a:lnTo>
                  <a:lnTo>
                    <a:pt x="620" y="86"/>
                  </a:lnTo>
                  <a:lnTo>
                    <a:pt x="646" y="110"/>
                  </a:lnTo>
                  <a:lnTo>
                    <a:pt x="670" y="136"/>
                  </a:lnTo>
                  <a:lnTo>
                    <a:pt x="692" y="166"/>
                  </a:lnTo>
                  <a:lnTo>
                    <a:pt x="712" y="196"/>
                  </a:lnTo>
                  <a:lnTo>
                    <a:pt x="728" y="228"/>
                  </a:lnTo>
                  <a:lnTo>
                    <a:pt x="742" y="262"/>
                  </a:lnTo>
                  <a:lnTo>
                    <a:pt x="750" y="298"/>
                  </a:lnTo>
                  <a:lnTo>
                    <a:pt x="758" y="336"/>
                  </a:lnTo>
                  <a:lnTo>
                    <a:pt x="760" y="374"/>
                  </a:lnTo>
                  <a:lnTo>
                    <a:pt x="612" y="374"/>
                  </a:lnTo>
                  <a:lnTo>
                    <a:pt x="612" y="344"/>
                  </a:lnTo>
                  <a:lnTo>
                    <a:pt x="458" y="344"/>
                  </a:lnTo>
                  <a:lnTo>
                    <a:pt x="458" y="374"/>
                  </a:lnTo>
                  <a:lnTo>
                    <a:pt x="300" y="374"/>
                  </a:lnTo>
                  <a:lnTo>
                    <a:pt x="300" y="344"/>
                  </a:lnTo>
                  <a:lnTo>
                    <a:pt x="146" y="344"/>
                  </a:lnTo>
                  <a:lnTo>
                    <a:pt x="146" y="374"/>
                  </a:lnTo>
                  <a:lnTo>
                    <a:pt x="0" y="374"/>
                  </a:lnTo>
                  <a:lnTo>
                    <a:pt x="0" y="374"/>
                  </a:lnTo>
                  <a:close/>
                </a:path>
              </a:pathLst>
            </a:custGeom>
            <a:solidFill>
              <a:srgbClr val="FC1921"/>
            </a:solidFill>
            <a:ln w="9525">
              <a:noFill/>
              <a:round/>
              <a:headEnd/>
              <a:tailEnd/>
            </a:ln>
          </p:spPr>
          <p:txBody>
            <a:bodyPr/>
            <a:lstStyle/>
            <a:p>
              <a:endParaRPr lang="en-US"/>
            </a:p>
          </p:txBody>
        </p:sp>
        <p:sp>
          <p:nvSpPr>
            <p:cNvPr id="8" name="Freeform 25"/>
            <p:cNvSpPr>
              <a:spLocks/>
            </p:cNvSpPr>
            <p:nvPr/>
          </p:nvSpPr>
          <p:spPr bwMode="auto">
            <a:xfrm>
              <a:off x="1556" y="1532"/>
              <a:ext cx="458" cy="448"/>
            </a:xfrm>
            <a:custGeom>
              <a:avLst/>
              <a:gdLst/>
              <a:ahLst/>
              <a:cxnLst>
                <a:cxn ang="0">
                  <a:pos x="426" y="124"/>
                </a:cxn>
                <a:cxn ang="0">
                  <a:pos x="420" y="126"/>
                </a:cxn>
                <a:cxn ang="0">
                  <a:pos x="412" y="124"/>
                </a:cxn>
                <a:cxn ang="0">
                  <a:pos x="416" y="80"/>
                </a:cxn>
                <a:cxn ang="0">
                  <a:pos x="412" y="58"/>
                </a:cxn>
                <a:cxn ang="0">
                  <a:pos x="400" y="38"/>
                </a:cxn>
                <a:cxn ang="0">
                  <a:pos x="392" y="30"/>
                </a:cxn>
                <a:cxn ang="0">
                  <a:pos x="360" y="20"/>
                </a:cxn>
                <a:cxn ang="0">
                  <a:pos x="240" y="26"/>
                </a:cxn>
                <a:cxn ang="0">
                  <a:pos x="194" y="194"/>
                </a:cxn>
                <a:cxn ang="0">
                  <a:pos x="230" y="194"/>
                </a:cxn>
                <a:cxn ang="0">
                  <a:pos x="266" y="194"/>
                </a:cxn>
                <a:cxn ang="0">
                  <a:pos x="298" y="184"/>
                </a:cxn>
                <a:cxn ang="0">
                  <a:pos x="312" y="174"/>
                </a:cxn>
                <a:cxn ang="0">
                  <a:pos x="322" y="160"/>
                </a:cxn>
                <a:cxn ang="0">
                  <a:pos x="348" y="132"/>
                </a:cxn>
                <a:cxn ang="0">
                  <a:pos x="302" y="300"/>
                </a:cxn>
                <a:cxn ang="0">
                  <a:pos x="294" y="300"/>
                </a:cxn>
                <a:cxn ang="0">
                  <a:pos x="288" y="300"/>
                </a:cxn>
                <a:cxn ang="0">
                  <a:pos x="290" y="282"/>
                </a:cxn>
                <a:cxn ang="0">
                  <a:pos x="292" y="254"/>
                </a:cxn>
                <a:cxn ang="0">
                  <a:pos x="288" y="236"/>
                </a:cxn>
                <a:cxn ang="0">
                  <a:pos x="284" y="230"/>
                </a:cxn>
                <a:cxn ang="0">
                  <a:pos x="262" y="218"/>
                </a:cxn>
                <a:cxn ang="0">
                  <a:pos x="238" y="214"/>
                </a:cxn>
                <a:cxn ang="0">
                  <a:pos x="188" y="214"/>
                </a:cxn>
                <a:cxn ang="0">
                  <a:pos x="128" y="428"/>
                </a:cxn>
                <a:cxn ang="0">
                  <a:pos x="194" y="430"/>
                </a:cxn>
                <a:cxn ang="0">
                  <a:pos x="262" y="424"/>
                </a:cxn>
                <a:cxn ang="0">
                  <a:pos x="292" y="416"/>
                </a:cxn>
                <a:cxn ang="0">
                  <a:pos x="320" y="402"/>
                </a:cxn>
                <a:cxn ang="0">
                  <a:pos x="344" y="382"/>
                </a:cxn>
                <a:cxn ang="0">
                  <a:pos x="362" y="352"/>
                </a:cxn>
                <a:cxn ang="0">
                  <a:pos x="370" y="330"/>
                </a:cxn>
                <a:cxn ang="0">
                  <a:pos x="376" y="308"/>
                </a:cxn>
                <a:cxn ang="0">
                  <a:pos x="394" y="308"/>
                </a:cxn>
                <a:cxn ang="0">
                  <a:pos x="332" y="448"/>
                </a:cxn>
                <a:cxn ang="0">
                  <a:pos x="0" y="448"/>
                </a:cxn>
                <a:cxn ang="0">
                  <a:pos x="4" y="430"/>
                </a:cxn>
                <a:cxn ang="0">
                  <a:pos x="10" y="430"/>
                </a:cxn>
                <a:cxn ang="0">
                  <a:pos x="36" y="430"/>
                </a:cxn>
                <a:cxn ang="0">
                  <a:pos x="50" y="426"/>
                </a:cxn>
                <a:cxn ang="0">
                  <a:pos x="58" y="412"/>
                </a:cxn>
                <a:cxn ang="0">
                  <a:pos x="164" y="32"/>
                </a:cxn>
                <a:cxn ang="0">
                  <a:pos x="162" y="22"/>
                </a:cxn>
                <a:cxn ang="0">
                  <a:pos x="158" y="20"/>
                </a:cxn>
                <a:cxn ang="0">
                  <a:pos x="136" y="20"/>
                </a:cxn>
                <a:cxn ang="0">
                  <a:pos x="112" y="18"/>
                </a:cxn>
                <a:cxn ang="0">
                  <a:pos x="116" y="2"/>
                </a:cxn>
                <a:cxn ang="0">
                  <a:pos x="458" y="2"/>
                </a:cxn>
                <a:cxn ang="0">
                  <a:pos x="426" y="124"/>
                </a:cxn>
              </a:cxnLst>
              <a:rect l="0" t="0" r="r" b="b"/>
              <a:pathLst>
                <a:path w="458" h="448">
                  <a:moveTo>
                    <a:pt x="426" y="124"/>
                  </a:moveTo>
                  <a:lnTo>
                    <a:pt x="426" y="124"/>
                  </a:lnTo>
                  <a:lnTo>
                    <a:pt x="424" y="126"/>
                  </a:lnTo>
                  <a:lnTo>
                    <a:pt x="420" y="126"/>
                  </a:lnTo>
                  <a:lnTo>
                    <a:pt x="412" y="124"/>
                  </a:lnTo>
                  <a:lnTo>
                    <a:pt x="412" y="124"/>
                  </a:lnTo>
                  <a:lnTo>
                    <a:pt x="414" y="102"/>
                  </a:lnTo>
                  <a:lnTo>
                    <a:pt x="416" y="80"/>
                  </a:lnTo>
                  <a:lnTo>
                    <a:pt x="414" y="68"/>
                  </a:lnTo>
                  <a:lnTo>
                    <a:pt x="412" y="58"/>
                  </a:lnTo>
                  <a:lnTo>
                    <a:pt x="406" y="48"/>
                  </a:lnTo>
                  <a:lnTo>
                    <a:pt x="400" y="38"/>
                  </a:lnTo>
                  <a:lnTo>
                    <a:pt x="400" y="38"/>
                  </a:lnTo>
                  <a:lnTo>
                    <a:pt x="392" y="30"/>
                  </a:lnTo>
                  <a:lnTo>
                    <a:pt x="380" y="26"/>
                  </a:lnTo>
                  <a:lnTo>
                    <a:pt x="360" y="20"/>
                  </a:lnTo>
                  <a:lnTo>
                    <a:pt x="242" y="20"/>
                  </a:lnTo>
                  <a:lnTo>
                    <a:pt x="240" y="26"/>
                  </a:lnTo>
                  <a:lnTo>
                    <a:pt x="194" y="192"/>
                  </a:lnTo>
                  <a:lnTo>
                    <a:pt x="194" y="194"/>
                  </a:lnTo>
                  <a:lnTo>
                    <a:pt x="194" y="194"/>
                  </a:lnTo>
                  <a:lnTo>
                    <a:pt x="230" y="194"/>
                  </a:lnTo>
                  <a:lnTo>
                    <a:pt x="248" y="194"/>
                  </a:lnTo>
                  <a:lnTo>
                    <a:pt x="266" y="194"/>
                  </a:lnTo>
                  <a:lnTo>
                    <a:pt x="282" y="190"/>
                  </a:lnTo>
                  <a:lnTo>
                    <a:pt x="298" y="184"/>
                  </a:lnTo>
                  <a:lnTo>
                    <a:pt x="306" y="180"/>
                  </a:lnTo>
                  <a:lnTo>
                    <a:pt x="312" y="174"/>
                  </a:lnTo>
                  <a:lnTo>
                    <a:pt x="318" y="168"/>
                  </a:lnTo>
                  <a:lnTo>
                    <a:pt x="322" y="160"/>
                  </a:lnTo>
                  <a:lnTo>
                    <a:pt x="334" y="132"/>
                  </a:lnTo>
                  <a:lnTo>
                    <a:pt x="348" y="132"/>
                  </a:lnTo>
                  <a:lnTo>
                    <a:pt x="350" y="134"/>
                  </a:lnTo>
                  <a:lnTo>
                    <a:pt x="302" y="300"/>
                  </a:lnTo>
                  <a:lnTo>
                    <a:pt x="302" y="300"/>
                  </a:lnTo>
                  <a:lnTo>
                    <a:pt x="294" y="300"/>
                  </a:lnTo>
                  <a:lnTo>
                    <a:pt x="290" y="300"/>
                  </a:lnTo>
                  <a:lnTo>
                    <a:pt x="288" y="300"/>
                  </a:lnTo>
                  <a:lnTo>
                    <a:pt x="288" y="300"/>
                  </a:lnTo>
                  <a:lnTo>
                    <a:pt x="290" y="282"/>
                  </a:lnTo>
                  <a:lnTo>
                    <a:pt x="294" y="264"/>
                  </a:lnTo>
                  <a:lnTo>
                    <a:pt x="292" y="254"/>
                  </a:lnTo>
                  <a:lnTo>
                    <a:pt x="292" y="246"/>
                  </a:lnTo>
                  <a:lnTo>
                    <a:pt x="288" y="236"/>
                  </a:lnTo>
                  <a:lnTo>
                    <a:pt x="284" y="230"/>
                  </a:lnTo>
                  <a:lnTo>
                    <a:pt x="284" y="230"/>
                  </a:lnTo>
                  <a:lnTo>
                    <a:pt x="274" y="222"/>
                  </a:lnTo>
                  <a:lnTo>
                    <a:pt x="262" y="218"/>
                  </a:lnTo>
                  <a:lnTo>
                    <a:pt x="250" y="216"/>
                  </a:lnTo>
                  <a:lnTo>
                    <a:pt x="238" y="214"/>
                  </a:lnTo>
                  <a:lnTo>
                    <a:pt x="212" y="214"/>
                  </a:lnTo>
                  <a:lnTo>
                    <a:pt x="188" y="214"/>
                  </a:lnTo>
                  <a:lnTo>
                    <a:pt x="128" y="426"/>
                  </a:lnTo>
                  <a:lnTo>
                    <a:pt x="128" y="428"/>
                  </a:lnTo>
                  <a:lnTo>
                    <a:pt x="128" y="428"/>
                  </a:lnTo>
                  <a:lnTo>
                    <a:pt x="194" y="430"/>
                  </a:lnTo>
                  <a:lnTo>
                    <a:pt x="228" y="428"/>
                  </a:lnTo>
                  <a:lnTo>
                    <a:pt x="262" y="424"/>
                  </a:lnTo>
                  <a:lnTo>
                    <a:pt x="278" y="422"/>
                  </a:lnTo>
                  <a:lnTo>
                    <a:pt x="292" y="416"/>
                  </a:lnTo>
                  <a:lnTo>
                    <a:pt x="308" y="410"/>
                  </a:lnTo>
                  <a:lnTo>
                    <a:pt x="320" y="402"/>
                  </a:lnTo>
                  <a:lnTo>
                    <a:pt x="332" y="394"/>
                  </a:lnTo>
                  <a:lnTo>
                    <a:pt x="344" y="382"/>
                  </a:lnTo>
                  <a:lnTo>
                    <a:pt x="354" y="368"/>
                  </a:lnTo>
                  <a:lnTo>
                    <a:pt x="362" y="352"/>
                  </a:lnTo>
                  <a:lnTo>
                    <a:pt x="362" y="352"/>
                  </a:lnTo>
                  <a:lnTo>
                    <a:pt x="370" y="330"/>
                  </a:lnTo>
                  <a:lnTo>
                    <a:pt x="376" y="308"/>
                  </a:lnTo>
                  <a:lnTo>
                    <a:pt x="376" y="308"/>
                  </a:lnTo>
                  <a:lnTo>
                    <a:pt x="384" y="308"/>
                  </a:lnTo>
                  <a:lnTo>
                    <a:pt x="394" y="308"/>
                  </a:lnTo>
                  <a:lnTo>
                    <a:pt x="356" y="446"/>
                  </a:lnTo>
                  <a:lnTo>
                    <a:pt x="332" y="448"/>
                  </a:lnTo>
                  <a:lnTo>
                    <a:pt x="0" y="448"/>
                  </a:lnTo>
                  <a:lnTo>
                    <a:pt x="0" y="448"/>
                  </a:lnTo>
                  <a:lnTo>
                    <a:pt x="2" y="440"/>
                  </a:lnTo>
                  <a:lnTo>
                    <a:pt x="4" y="430"/>
                  </a:lnTo>
                  <a:lnTo>
                    <a:pt x="4" y="430"/>
                  </a:lnTo>
                  <a:lnTo>
                    <a:pt x="10" y="430"/>
                  </a:lnTo>
                  <a:lnTo>
                    <a:pt x="18" y="428"/>
                  </a:lnTo>
                  <a:lnTo>
                    <a:pt x="36" y="430"/>
                  </a:lnTo>
                  <a:lnTo>
                    <a:pt x="44" y="428"/>
                  </a:lnTo>
                  <a:lnTo>
                    <a:pt x="50" y="426"/>
                  </a:lnTo>
                  <a:lnTo>
                    <a:pt x="56" y="420"/>
                  </a:lnTo>
                  <a:lnTo>
                    <a:pt x="58" y="412"/>
                  </a:lnTo>
                  <a:lnTo>
                    <a:pt x="164" y="32"/>
                  </a:lnTo>
                  <a:lnTo>
                    <a:pt x="164" y="32"/>
                  </a:lnTo>
                  <a:lnTo>
                    <a:pt x="164" y="24"/>
                  </a:lnTo>
                  <a:lnTo>
                    <a:pt x="162" y="22"/>
                  </a:lnTo>
                  <a:lnTo>
                    <a:pt x="158" y="20"/>
                  </a:lnTo>
                  <a:lnTo>
                    <a:pt x="158" y="20"/>
                  </a:lnTo>
                  <a:lnTo>
                    <a:pt x="148" y="20"/>
                  </a:lnTo>
                  <a:lnTo>
                    <a:pt x="136" y="20"/>
                  </a:lnTo>
                  <a:lnTo>
                    <a:pt x="124" y="20"/>
                  </a:lnTo>
                  <a:lnTo>
                    <a:pt x="112" y="18"/>
                  </a:lnTo>
                  <a:lnTo>
                    <a:pt x="116" y="2"/>
                  </a:lnTo>
                  <a:lnTo>
                    <a:pt x="116" y="2"/>
                  </a:lnTo>
                  <a:lnTo>
                    <a:pt x="284" y="0"/>
                  </a:lnTo>
                  <a:lnTo>
                    <a:pt x="458" y="2"/>
                  </a:lnTo>
                  <a:lnTo>
                    <a:pt x="426" y="124"/>
                  </a:lnTo>
                  <a:lnTo>
                    <a:pt x="426" y="124"/>
                  </a:lnTo>
                  <a:close/>
                </a:path>
              </a:pathLst>
            </a:custGeom>
            <a:solidFill>
              <a:srgbClr val="000000"/>
            </a:solidFill>
            <a:ln w="9525">
              <a:noFill/>
              <a:round/>
              <a:headEnd/>
              <a:tailEnd/>
            </a:ln>
          </p:spPr>
          <p:txBody>
            <a:bodyPr/>
            <a:lstStyle/>
            <a:p>
              <a:endParaRPr lang="en-US"/>
            </a:p>
          </p:txBody>
        </p:sp>
        <p:sp>
          <p:nvSpPr>
            <p:cNvPr id="9" name="Freeform 26"/>
            <p:cNvSpPr>
              <a:spLocks/>
            </p:cNvSpPr>
            <p:nvPr/>
          </p:nvSpPr>
          <p:spPr bwMode="auto">
            <a:xfrm>
              <a:off x="2310" y="1580"/>
              <a:ext cx="172" cy="404"/>
            </a:xfrm>
            <a:custGeom>
              <a:avLst/>
              <a:gdLst/>
              <a:ahLst/>
              <a:cxnLst>
                <a:cxn ang="0">
                  <a:pos x="154" y="0"/>
                </a:cxn>
                <a:cxn ang="0">
                  <a:pos x="124" y="110"/>
                </a:cxn>
                <a:cxn ang="0">
                  <a:pos x="172" y="112"/>
                </a:cxn>
                <a:cxn ang="0">
                  <a:pos x="168" y="128"/>
                </a:cxn>
                <a:cxn ang="0">
                  <a:pos x="118" y="130"/>
                </a:cxn>
                <a:cxn ang="0">
                  <a:pos x="86" y="244"/>
                </a:cxn>
                <a:cxn ang="0">
                  <a:pos x="54" y="358"/>
                </a:cxn>
                <a:cxn ang="0">
                  <a:pos x="54" y="374"/>
                </a:cxn>
                <a:cxn ang="0">
                  <a:pos x="58" y="378"/>
                </a:cxn>
                <a:cxn ang="0">
                  <a:pos x="66" y="382"/>
                </a:cxn>
                <a:cxn ang="0">
                  <a:pos x="94" y="372"/>
                </a:cxn>
                <a:cxn ang="0">
                  <a:pos x="108" y="362"/>
                </a:cxn>
                <a:cxn ang="0">
                  <a:pos x="120" y="352"/>
                </a:cxn>
                <a:cxn ang="0">
                  <a:pos x="130" y="360"/>
                </a:cxn>
                <a:cxn ang="0">
                  <a:pos x="132" y="362"/>
                </a:cxn>
                <a:cxn ang="0">
                  <a:pos x="100" y="388"/>
                </a:cxn>
                <a:cxn ang="0">
                  <a:pos x="76" y="400"/>
                </a:cxn>
                <a:cxn ang="0">
                  <a:pos x="50" y="404"/>
                </a:cxn>
                <a:cxn ang="0">
                  <a:pos x="36" y="402"/>
                </a:cxn>
                <a:cxn ang="0">
                  <a:pos x="18" y="394"/>
                </a:cxn>
                <a:cxn ang="0">
                  <a:pos x="6" y="378"/>
                </a:cxn>
                <a:cxn ang="0">
                  <a:pos x="2" y="364"/>
                </a:cxn>
                <a:cxn ang="0">
                  <a:pos x="2" y="336"/>
                </a:cxn>
                <a:cxn ang="0">
                  <a:pos x="12" y="296"/>
                </a:cxn>
                <a:cxn ang="0">
                  <a:pos x="54" y="142"/>
                </a:cxn>
                <a:cxn ang="0">
                  <a:pos x="54" y="138"/>
                </a:cxn>
                <a:cxn ang="0">
                  <a:pos x="50" y="132"/>
                </a:cxn>
                <a:cxn ang="0">
                  <a:pos x="46" y="130"/>
                </a:cxn>
                <a:cxn ang="0">
                  <a:pos x="10" y="130"/>
                </a:cxn>
                <a:cxn ang="0">
                  <a:pos x="10" y="122"/>
                </a:cxn>
                <a:cxn ang="0">
                  <a:pos x="62" y="112"/>
                </a:cxn>
                <a:cxn ang="0">
                  <a:pos x="76" y="64"/>
                </a:cxn>
                <a:cxn ang="0">
                  <a:pos x="92" y="14"/>
                </a:cxn>
                <a:cxn ang="0">
                  <a:pos x="140" y="6"/>
                </a:cxn>
                <a:cxn ang="0">
                  <a:pos x="154" y="0"/>
                </a:cxn>
              </a:cxnLst>
              <a:rect l="0" t="0" r="r" b="b"/>
              <a:pathLst>
                <a:path w="172" h="404">
                  <a:moveTo>
                    <a:pt x="154" y="0"/>
                  </a:moveTo>
                  <a:lnTo>
                    <a:pt x="154" y="0"/>
                  </a:lnTo>
                  <a:lnTo>
                    <a:pt x="138" y="56"/>
                  </a:lnTo>
                  <a:lnTo>
                    <a:pt x="124" y="110"/>
                  </a:lnTo>
                  <a:lnTo>
                    <a:pt x="172" y="112"/>
                  </a:lnTo>
                  <a:lnTo>
                    <a:pt x="172" y="112"/>
                  </a:lnTo>
                  <a:lnTo>
                    <a:pt x="170" y="124"/>
                  </a:lnTo>
                  <a:lnTo>
                    <a:pt x="168" y="128"/>
                  </a:lnTo>
                  <a:lnTo>
                    <a:pt x="164" y="130"/>
                  </a:lnTo>
                  <a:lnTo>
                    <a:pt x="118" y="130"/>
                  </a:lnTo>
                  <a:lnTo>
                    <a:pt x="118" y="130"/>
                  </a:lnTo>
                  <a:lnTo>
                    <a:pt x="86" y="244"/>
                  </a:lnTo>
                  <a:lnTo>
                    <a:pt x="54" y="358"/>
                  </a:lnTo>
                  <a:lnTo>
                    <a:pt x="54" y="358"/>
                  </a:lnTo>
                  <a:lnTo>
                    <a:pt x="54" y="368"/>
                  </a:lnTo>
                  <a:lnTo>
                    <a:pt x="54" y="374"/>
                  </a:lnTo>
                  <a:lnTo>
                    <a:pt x="58" y="378"/>
                  </a:lnTo>
                  <a:lnTo>
                    <a:pt x="58" y="378"/>
                  </a:lnTo>
                  <a:lnTo>
                    <a:pt x="62" y="380"/>
                  </a:lnTo>
                  <a:lnTo>
                    <a:pt x="66" y="382"/>
                  </a:lnTo>
                  <a:lnTo>
                    <a:pt x="76" y="380"/>
                  </a:lnTo>
                  <a:lnTo>
                    <a:pt x="94" y="372"/>
                  </a:lnTo>
                  <a:lnTo>
                    <a:pt x="94" y="372"/>
                  </a:lnTo>
                  <a:lnTo>
                    <a:pt x="108" y="362"/>
                  </a:lnTo>
                  <a:lnTo>
                    <a:pt x="120" y="352"/>
                  </a:lnTo>
                  <a:lnTo>
                    <a:pt x="120" y="352"/>
                  </a:lnTo>
                  <a:lnTo>
                    <a:pt x="128" y="356"/>
                  </a:lnTo>
                  <a:lnTo>
                    <a:pt x="130" y="360"/>
                  </a:lnTo>
                  <a:lnTo>
                    <a:pt x="132" y="362"/>
                  </a:lnTo>
                  <a:lnTo>
                    <a:pt x="132" y="362"/>
                  </a:lnTo>
                  <a:lnTo>
                    <a:pt x="110" y="380"/>
                  </a:lnTo>
                  <a:lnTo>
                    <a:pt x="100" y="388"/>
                  </a:lnTo>
                  <a:lnTo>
                    <a:pt x="88" y="394"/>
                  </a:lnTo>
                  <a:lnTo>
                    <a:pt x="76" y="400"/>
                  </a:lnTo>
                  <a:lnTo>
                    <a:pt x="64" y="402"/>
                  </a:lnTo>
                  <a:lnTo>
                    <a:pt x="50" y="404"/>
                  </a:lnTo>
                  <a:lnTo>
                    <a:pt x="36" y="402"/>
                  </a:lnTo>
                  <a:lnTo>
                    <a:pt x="36" y="402"/>
                  </a:lnTo>
                  <a:lnTo>
                    <a:pt x="28" y="398"/>
                  </a:lnTo>
                  <a:lnTo>
                    <a:pt x="18" y="394"/>
                  </a:lnTo>
                  <a:lnTo>
                    <a:pt x="10" y="386"/>
                  </a:lnTo>
                  <a:lnTo>
                    <a:pt x="6" y="378"/>
                  </a:lnTo>
                  <a:lnTo>
                    <a:pt x="6" y="378"/>
                  </a:lnTo>
                  <a:lnTo>
                    <a:pt x="2" y="364"/>
                  </a:lnTo>
                  <a:lnTo>
                    <a:pt x="0" y="350"/>
                  </a:lnTo>
                  <a:lnTo>
                    <a:pt x="2" y="336"/>
                  </a:lnTo>
                  <a:lnTo>
                    <a:pt x="4" y="322"/>
                  </a:lnTo>
                  <a:lnTo>
                    <a:pt x="12" y="296"/>
                  </a:lnTo>
                  <a:lnTo>
                    <a:pt x="18" y="268"/>
                  </a:lnTo>
                  <a:lnTo>
                    <a:pt x="54" y="142"/>
                  </a:lnTo>
                  <a:lnTo>
                    <a:pt x="54" y="142"/>
                  </a:lnTo>
                  <a:lnTo>
                    <a:pt x="54" y="138"/>
                  </a:lnTo>
                  <a:lnTo>
                    <a:pt x="52" y="136"/>
                  </a:lnTo>
                  <a:lnTo>
                    <a:pt x="50" y="132"/>
                  </a:lnTo>
                  <a:lnTo>
                    <a:pt x="46" y="130"/>
                  </a:lnTo>
                  <a:lnTo>
                    <a:pt x="46" y="130"/>
                  </a:lnTo>
                  <a:lnTo>
                    <a:pt x="28" y="130"/>
                  </a:lnTo>
                  <a:lnTo>
                    <a:pt x="10" y="130"/>
                  </a:lnTo>
                  <a:lnTo>
                    <a:pt x="10" y="130"/>
                  </a:lnTo>
                  <a:lnTo>
                    <a:pt x="10" y="122"/>
                  </a:lnTo>
                  <a:lnTo>
                    <a:pt x="14" y="112"/>
                  </a:lnTo>
                  <a:lnTo>
                    <a:pt x="62" y="112"/>
                  </a:lnTo>
                  <a:lnTo>
                    <a:pt x="62" y="112"/>
                  </a:lnTo>
                  <a:lnTo>
                    <a:pt x="76" y="64"/>
                  </a:lnTo>
                  <a:lnTo>
                    <a:pt x="92" y="14"/>
                  </a:lnTo>
                  <a:lnTo>
                    <a:pt x="92" y="14"/>
                  </a:lnTo>
                  <a:lnTo>
                    <a:pt x="124" y="8"/>
                  </a:lnTo>
                  <a:lnTo>
                    <a:pt x="140" y="6"/>
                  </a:lnTo>
                  <a:lnTo>
                    <a:pt x="154" y="0"/>
                  </a:lnTo>
                  <a:lnTo>
                    <a:pt x="154" y="0"/>
                  </a:lnTo>
                  <a:close/>
                </a:path>
              </a:pathLst>
            </a:custGeom>
            <a:solidFill>
              <a:srgbClr val="000000"/>
            </a:solidFill>
            <a:ln w="9525">
              <a:noFill/>
              <a:round/>
              <a:headEnd/>
              <a:tailEnd/>
            </a:ln>
          </p:spPr>
          <p:txBody>
            <a:bodyPr/>
            <a:lstStyle/>
            <a:p>
              <a:endParaRPr lang="en-US"/>
            </a:p>
          </p:txBody>
        </p:sp>
        <p:sp>
          <p:nvSpPr>
            <p:cNvPr id="10" name="Freeform 27"/>
            <p:cNvSpPr>
              <a:spLocks/>
            </p:cNvSpPr>
            <p:nvPr/>
          </p:nvSpPr>
          <p:spPr bwMode="auto">
            <a:xfrm>
              <a:off x="1972" y="1682"/>
              <a:ext cx="300" cy="302"/>
            </a:xfrm>
            <a:custGeom>
              <a:avLst/>
              <a:gdLst/>
              <a:ahLst/>
              <a:cxnLst>
                <a:cxn ang="0">
                  <a:pos x="292" y="30"/>
                </a:cxn>
                <a:cxn ang="0">
                  <a:pos x="296" y="52"/>
                </a:cxn>
                <a:cxn ang="0">
                  <a:pos x="294" y="76"/>
                </a:cxn>
                <a:cxn ang="0">
                  <a:pos x="240" y="254"/>
                </a:cxn>
                <a:cxn ang="0">
                  <a:pos x="240" y="266"/>
                </a:cxn>
                <a:cxn ang="0">
                  <a:pos x="242" y="276"/>
                </a:cxn>
                <a:cxn ang="0">
                  <a:pos x="244" y="278"/>
                </a:cxn>
                <a:cxn ang="0">
                  <a:pos x="256" y="280"/>
                </a:cxn>
                <a:cxn ang="0">
                  <a:pos x="266" y="274"/>
                </a:cxn>
                <a:cxn ang="0">
                  <a:pos x="290" y="250"/>
                </a:cxn>
                <a:cxn ang="0">
                  <a:pos x="300" y="258"/>
                </a:cxn>
                <a:cxn ang="0">
                  <a:pos x="274" y="286"/>
                </a:cxn>
                <a:cxn ang="0">
                  <a:pos x="248" y="300"/>
                </a:cxn>
                <a:cxn ang="0">
                  <a:pos x="240" y="302"/>
                </a:cxn>
                <a:cxn ang="0">
                  <a:pos x="212" y="300"/>
                </a:cxn>
                <a:cxn ang="0">
                  <a:pos x="204" y="294"/>
                </a:cxn>
                <a:cxn ang="0">
                  <a:pos x="192" y="282"/>
                </a:cxn>
                <a:cxn ang="0">
                  <a:pos x="186" y="266"/>
                </a:cxn>
                <a:cxn ang="0">
                  <a:pos x="186" y="234"/>
                </a:cxn>
                <a:cxn ang="0">
                  <a:pos x="196" y="202"/>
                </a:cxn>
                <a:cxn ang="0">
                  <a:pos x="204" y="172"/>
                </a:cxn>
                <a:cxn ang="0">
                  <a:pos x="226" y="108"/>
                </a:cxn>
                <a:cxn ang="0">
                  <a:pos x="242" y="44"/>
                </a:cxn>
                <a:cxn ang="0">
                  <a:pos x="242" y="34"/>
                </a:cxn>
                <a:cxn ang="0">
                  <a:pos x="238" y="24"/>
                </a:cxn>
                <a:cxn ang="0">
                  <a:pos x="232" y="20"/>
                </a:cxn>
                <a:cxn ang="0">
                  <a:pos x="220" y="20"/>
                </a:cxn>
                <a:cxn ang="0">
                  <a:pos x="200" y="26"/>
                </a:cxn>
                <a:cxn ang="0">
                  <a:pos x="188" y="32"/>
                </a:cxn>
                <a:cxn ang="0">
                  <a:pos x="160" y="54"/>
                </a:cxn>
                <a:cxn ang="0">
                  <a:pos x="136" y="80"/>
                </a:cxn>
                <a:cxn ang="0">
                  <a:pos x="116" y="110"/>
                </a:cxn>
                <a:cxn ang="0">
                  <a:pos x="102" y="140"/>
                </a:cxn>
                <a:cxn ang="0">
                  <a:pos x="58" y="296"/>
                </a:cxn>
                <a:cxn ang="0">
                  <a:pos x="0" y="298"/>
                </a:cxn>
                <a:cxn ang="0">
                  <a:pos x="70" y="36"/>
                </a:cxn>
                <a:cxn ang="0">
                  <a:pos x="70" y="32"/>
                </a:cxn>
                <a:cxn ang="0">
                  <a:pos x="28" y="26"/>
                </a:cxn>
                <a:cxn ang="0">
                  <a:pos x="30" y="18"/>
                </a:cxn>
                <a:cxn ang="0">
                  <a:pos x="136" y="10"/>
                </a:cxn>
                <a:cxn ang="0">
                  <a:pos x="138" y="12"/>
                </a:cxn>
                <a:cxn ang="0">
                  <a:pos x="124" y="62"/>
                </a:cxn>
                <a:cxn ang="0">
                  <a:pos x="140" y="48"/>
                </a:cxn>
                <a:cxn ang="0">
                  <a:pos x="172" y="20"/>
                </a:cxn>
                <a:cxn ang="0">
                  <a:pos x="210" y="4"/>
                </a:cxn>
                <a:cxn ang="0">
                  <a:pos x="250" y="2"/>
                </a:cxn>
                <a:cxn ang="0">
                  <a:pos x="270" y="6"/>
                </a:cxn>
                <a:cxn ang="0">
                  <a:pos x="278" y="10"/>
                </a:cxn>
                <a:cxn ang="0">
                  <a:pos x="288" y="22"/>
                </a:cxn>
                <a:cxn ang="0">
                  <a:pos x="292" y="30"/>
                </a:cxn>
              </a:cxnLst>
              <a:rect l="0" t="0" r="r" b="b"/>
              <a:pathLst>
                <a:path w="300" h="302">
                  <a:moveTo>
                    <a:pt x="292" y="30"/>
                  </a:moveTo>
                  <a:lnTo>
                    <a:pt x="292" y="30"/>
                  </a:lnTo>
                  <a:lnTo>
                    <a:pt x="294" y="40"/>
                  </a:lnTo>
                  <a:lnTo>
                    <a:pt x="296" y="52"/>
                  </a:lnTo>
                  <a:lnTo>
                    <a:pt x="294" y="64"/>
                  </a:lnTo>
                  <a:lnTo>
                    <a:pt x="294" y="76"/>
                  </a:lnTo>
                  <a:lnTo>
                    <a:pt x="282" y="120"/>
                  </a:lnTo>
                  <a:lnTo>
                    <a:pt x="240" y="254"/>
                  </a:lnTo>
                  <a:lnTo>
                    <a:pt x="240" y="254"/>
                  </a:lnTo>
                  <a:lnTo>
                    <a:pt x="240" y="266"/>
                  </a:lnTo>
                  <a:lnTo>
                    <a:pt x="240" y="270"/>
                  </a:lnTo>
                  <a:lnTo>
                    <a:pt x="242" y="276"/>
                  </a:lnTo>
                  <a:lnTo>
                    <a:pt x="242" y="276"/>
                  </a:lnTo>
                  <a:lnTo>
                    <a:pt x="244" y="278"/>
                  </a:lnTo>
                  <a:lnTo>
                    <a:pt x="248" y="280"/>
                  </a:lnTo>
                  <a:lnTo>
                    <a:pt x="256" y="280"/>
                  </a:lnTo>
                  <a:lnTo>
                    <a:pt x="256" y="280"/>
                  </a:lnTo>
                  <a:lnTo>
                    <a:pt x="266" y="274"/>
                  </a:lnTo>
                  <a:lnTo>
                    <a:pt x="274" y="266"/>
                  </a:lnTo>
                  <a:lnTo>
                    <a:pt x="290" y="250"/>
                  </a:lnTo>
                  <a:lnTo>
                    <a:pt x="300" y="258"/>
                  </a:lnTo>
                  <a:lnTo>
                    <a:pt x="300" y="258"/>
                  </a:lnTo>
                  <a:lnTo>
                    <a:pt x="288" y="274"/>
                  </a:lnTo>
                  <a:lnTo>
                    <a:pt x="274" y="286"/>
                  </a:lnTo>
                  <a:lnTo>
                    <a:pt x="258" y="296"/>
                  </a:lnTo>
                  <a:lnTo>
                    <a:pt x="248" y="300"/>
                  </a:lnTo>
                  <a:lnTo>
                    <a:pt x="240" y="302"/>
                  </a:lnTo>
                  <a:lnTo>
                    <a:pt x="240" y="302"/>
                  </a:lnTo>
                  <a:lnTo>
                    <a:pt x="220" y="302"/>
                  </a:lnTo>
                  <a:lnTo>
                    <a:pt x="212" y="300"/>
                  </a:lnTo>
                  <a:lnTo>
                    <a:pt x="204" y="294"/>
                  </a:lnTo>
                  <a:lnTo>
                    <a:pt x="204" y="294"/>
                  </a:lnTo>
                  <a:lnTo>
                    <a:pt x="196" y="288"/>
                  </a:lnTo>
                  <a:lnTo>
                    <a:pt x="192" y="282"/>
                  </a:lnTo>
                  <a:lnTo>
                    <a:pt x="188" y="274"/>
                  </a:lnTo>
                  <a:lnTo>
                    <a:pt x="186" y="266"/>
                  </a:lnTo>
                  <a:lnTo>
                    <a:pt x="186" y="250"/>
                  </a:lnTo>
                  <a:lnTo>
                    <a:pt x="186" y="234"/>
                  </a:lnTo>
                  <a:lnTo>
                    <a:pt x="190" y="218"/>
                  </a:lnTo>
                  <a:lnTo>
                    <a:pt x="196" y="202"/>
                  </a:lnTo>
                  <a:lnTo>
                    <a:pt x="204" y="172"/>
                  </a:lnTo>
                  <a:lnTo>
                    <a:pt x="204" y="172"/>
                  </a:lnTo>
                  <a:lnTo>
                    <a:pt x="214" y="140"/>
                  </a:lnTo>
                  <a:lnTo>
                    <a:pt x="226" y="108"/>
                  </a:lnTo>
                  <a:lnTo>
                    <a:pt x="236" y="78"/>
                  </a:lnTo>
                  <a:lnTo>
                    <a:pt x="242" y="44"/>
                  </a:lnTo>
                  <a:lnTo>
                    <a:pt x="242" y="44"/>
                  </a:lnTo>
                  <a:lnTo>
                    <a:pt x="242" y="34"/>
                  </a:lnTo>
                  <a:lnTo>
                    <a:pt x="242" y="28"/>
                  </a:lnTo>
                  <a:lnTo>
                    <a:pt x="238" y="24"/>
                  </a:lnTo>
                  <a:lnTo>
                    <a:pt x="238" y="24"/>
                  </a:lnTo>
                  <a:lnTo>
                    <a:pt x="232" y="20"/>
                  </a:lnTo>
                  <a:lnTo>
                    <a:pt x="226" y="18"/>
                  </a:lnTo>
                  <a:lnTo>
                    <a:pt x="220" y="20"/>
                  </a:lnTo>
                  <a:lnTo>
                    <a:pt x="214" y="20"/>
                  </a:lnTo>
                  <a:lnTo>
                    <a:pt x="200" y="26"/>
                  </a:lnTo>
                  <a:lnTo>
                    <a:pt x="188" y="32"/>
                  </a:lnTo>
                  <a:lnTo>
                    <a:pt x="188" y="32"/>
                  </a:lnTo>
                  <a:lnTo>
                    <a:pt x="174" y="42"/>
                  </a:lnTo>
                  <a:lnTo>
                    <a:pt x="160" y="54"/>
                  </a:lnTo>
                  <a:lnTo>
                    <a:pt x="146" y="66"/>
                  </a:lnTo>
                  <a:lnTo>
                    <a:pt x="136" y="80"/>
                  </a:lnTo>
                  <a:lnTo>
                    <a:pt x="126" y="94"/>
                  </a:lnTo>
                  <a:lnTo>
                    <a:pt x="116" y="110"/>
                  </a:lnTo>
                  <a:lnTo>
                    <a:pt x="108" y="124"/>
                  </a:lnTo>
                  <a:lnTo>
                    <a:pt x="102" y="140"/>
                  </a:lnTo>
                  <a:lnTo>
                    <a:pt x="58" y="296"/>
                  </a:lnTo>
                  <a:lnTo>
                    <a:pt x="58" y="296"/>
                  </a:lnTo>
                  <a:lnTo>
                    <a:pt x="28" y="298"/>
                  </a:lnTo>
                  <a:lnTo>
                    <a:pt x="0" y="298"/>
                  </a:lnTo>
                  <a:lnTo>
                    <a:pt x="70" y="36"/>
                  </a:lnTo>
                  <a:lnTo>
                    <a:pt x="70" y="36"/>
                  </a:lnTo>
                  <a:lnTo>
                    <a:pt x="72" y="34"/>
                  </a:lnTo>
                  <a:lnTo>
                    <a:pt x="70" y="32"/>
                  </a:lnTo>
                  <a:lnTo>
                    <a:pt x="64" y="28"/>
                  </a:lnTo>
                  <a:lnTo>
                    <a:pt x="28" y="26"/>
                  </a:lnTo>
                  <a:lnTo>
                    <a:pt x="28" y="26"/>
                  </a:lnTo>
                  <a:lnTo>
                    <a:pt x="30" y="18"/>
                  </a:lnTo>
                  <a:lnTo>
                    <a:pt x="32" y="10"/>
                  </a:lnTo>
                  <a:lnTo>
                    <a:pt x="136" y="10"/>
                  </a:lnTo>
                  <a:lnTo>
                    <a:pt x="138" y="12"/>
                  </a:lnTo>
                  <a:lnTo>
                    <a:pt x="138" y="12"/>
                  </a:lnTo>
                  <a:lnTo>
                    <a:pt x="130" y="38"/>
                  </a:lnTo>
                  <a:lnTo>
                    <a:pt x="124" y="62"/>
                  </a:lnTo>
                  <a:lnTo>
                    <a:pt x="124" y="62"/>
                  </a:lnTo>
                  <a:lnTo>
                    <a:pt x="140" y="48"/>
                  </a:lnTo>
                  <a:lnTo>
                    <a:pt x="156" y="34"/>
                  </a:lnTo>
                  <a:lnTo>
                    <a:pt x="172" y="20"/>
                  </a:lnTo>
                  <a:lnTo>
                    <a:pt x="190" y="10"/>
                  </a:lnTo>
                  <a:lnTo>
                    <a:pt x="210" y="4"/>
                  </a:lnTo>
                  <a:lnTo>
                    <a:pt x="230" y="0"/>
                  </a:lnTo>
                  <a:lnTo>
                    <a:pt x="250" y="2"/>
                  </a:lnTo>
                  <a:lnTo>
                    <a:pt x="260" y="4"/>
                  </a:lnTo>
                  <a:lnTo>
                    <a:pt x="270" y="6"/>
                  </a:lnTo>
                  <a:lnTo>
                    <a:pt x="270" y="6"/>
                  </a:lnTo>
                  <a:lnTo>
                    <a:pt x="278" y="10"/>
                  </a:lnTo>
                  <a:lnTo>
                    <a:pt x="284" y="16"/>
                  </a:lnTo>
                  <a:lnTo>
                    <a:pt x="288" y="22"/>
                  </a:lnTo>
                  <a:lnTo>
                    <a:pt x="292" y="30"/>
                  </a:lnTo>
                  <a:lnTo>
                    <a:pt x="292" y="30"/>
                  </a:lnTo>
                  <a:close/>
                </a:path>
              </a:pathLst>
            </a:custGeom>
            <a:solidFill>
              <a:srgbClr val="000000"/>
            </a:solidFill>
            <a:ln w="9525">
              <a:noFill/>
              <a:round/>
              <a:headEnd/>
              <a:tailEnd/>
            </a:ln>
          </p:spPr>
          <p:txBody>
            <a:bodyPr/>
            <a:lstStyle/>
            <a:p>
              <a:endParaRPr lang="en-US"/>
            </a:p>
          </p:txBody>
        </p:sp>
        <p:sp>
          <p:nvSpPr>
            <p:cNvPr id="11" name="Freeform 28"/>
            <p:cNvSpPr>
              <a:spLocks noEditPoints="1"/>
            </p:cNvSpPr>
            <p:nvPr/>
          </p:nvSpPr>
          <p:spPr bwMode="auto">
            <a:xfrm>
              <a:off x="2470" y="1676"/>
              <a:ext cx="492" cy="308"/>
            </a:xfrm>
            <a:custGeom>
              <a:avLst/>
              <a:gdLst/>
              <a:ahLst/>
              <a:cxnLst>
                <a:cxn ang="0">
                  <a:pos x="254" y="50"/>
                </a:cxn>
                <a:cxn ang="0">
                  <a:pos x="254" y="80"/>
                </a:cxn>
                <a:cxn ang="0">
                  <a:pos x="234" y="116"/>
                </a:cxn>
                <a:cxn ang="0">
                  <a:pos x="214" y="134"/>
                </a:cxn>
                <a:cxn ang="0">
                  <a:pos x="210" y="140"/>
                </a:cxn>
                <a:cxn ang="0">
                  <a:pos x="292" y="100"/>
                </a:cxn>
                <a:cxn ang="0">
                  <a:pos x="324" y="62"/>
                </a:cxn>
                <a:cxn ang="0">
                  <a:pos x="326" y="38"/>
                </a:cxn>
                <a:cxn ang="0">
                  <a:pos x="304" y="34"/>
                </a:cxn>
                <a:cxn ang="0">
                  <a:pos x="300" y="16"/>
                </a:cxn>
                <a:cxn ang="0">
                  <a:pos x="392" y="32"/>
                </a:cxn>
                <a:cxn ang="0">
                  <a:pos x="390" y="48"/>
                </a:cxn>
                <a:cxn ang="0">
                  <a:pos x="452" y="20"/>
                </a:cxn>
                <a:cxn ang="0">
                  <a:pos x="492" y="14"/>
                </a:cxn>
                <a:cxn ang="0">
                  <a:pos x="474" y="72"/>
                </a:cxn>
                <a:cxn ang="0">
                  <a:pos x="448" y="66"/>
                </a:cxn>
                <a:cxn ang="0">
                  <a:pos x="400" y="76"/>
                </a:cxn>
                <a:cxn ang="0">
                  <a:pos x="316" y="304"/>
                </a:cxn>
                <a:cxn ang="0">
                  <a:pos x="306" y="120"/>
                </a:cxn>
                <a:cxn ang="0">
                  <a:pos x="250" y="144"/>
                </a:cxn>
                <a:cxn ang="0">
                  <a:pos x="160" y="164"/>
                </a:cxn>
                <a:cxn ang="0">
                  <a:pos x="64" y="166"/>
                </a:cxn>
                <a:cxn ang="0">
                  <a:pos x="58" y="210"/>
                </a:cxn>
                <a:cxn ang="0">
                  <a:pos x="62" y="254"/>
                </a:cxn>
                <a:cxn ang="0">
                  <a:pos x="78" y="280"/>
                </a:cxn>
                <a:cxn ang="0">
                  <a:pos x="102" y="290"/>
                </a:cxn>
                <a:cxn ang="0">
                  <a:pos x="146" y="284"/>
                </a:cxn>
                <a:cxn ang="0">
                  <a:pos x="172" y="270"/>
                </a:cxn>
                <a:cxn ang="0">
                  <a:pos x="204" y="258"/>
                </a:cxn>
                <a:cxn ang="0">
                  <a:pos x="178" y="284"/>
                </a:cxn>
                <a:cxn ang="0">
                  <a:pos x="130" y="306"/>
                </a:cxn>
                <a:cxn ang="0">
                  <a:pos x="76" y="306"/>
                </a:cxn>
                <a:cxn ang="0">
                  <a:pos x="54" y="298"/>
                </a:cxn>
                <a:cxn ang="0">
                  <a:pos x="28" y="278"/>
                </a:cxn>
                <a:cxn ang="0">
                  <a:pos x="10" y="250"/>
                </a:cxn>
                <a:cxn ang="0">
                  <a:pos x="2" y="220"/>
                </a:cxn>
                <a:cxn ang="0">
                  <a:pos x="8" y="136"/>
                </a:cxn>
                <a:cxn ang="0">
                  <a:pos x="52" y="60"/>
                </a:cxn>
                <a:cxn ang="0">
                  <a:pos x="90" y="26"/>
                </a:cxn>
                <a:cxn ang="0">
                  <a:pos x="148" y="2"/>
                </a:cxn>
                <a:cxn ang="0">
                  <a:pos x="212" y="6"/>
                </a:cxn>
                <a:cxn ang="0">
                  <a:pos x="240" y="20"/>
                </a:cxn>
                <a:cxn ang="0">
                  <a:pos x="252" y="38"/>
                </a:cxn>
                <a:cxn ang="0">
                  <a:pos x="172" y="18"/>
                </a:cxn>
                <a:cxn ang="0">
                  <a:pos x="148" y="20"/>
                </a:cxn>
                <a:cxn ang="0">
                  <a:pos x="120" y="38"/>
                </a:cxn>
                <a:cxn ang="0">
                  <a:pos x="86" y="92"/>
                </a:cxn>
                <a:cxn ang="0">
                  <a:pos x="68" y="152"/>
                </a:cxn>
                <a:cxn ang="0">
                  <a:pos x="128" y="148"/>
                </a:cxn>
                <a:cxn ang="0">
                  <a:pos x="168" y="132"/>
                </a:cxn>
                <a:cxn ang="0">
                  <a:pos x="186" y="112"/>
                </a:cxn>
                <a:cxn ang="0">
                  <a:pos x="200" y="84"/>
                </a:cxn>
                <a:cxn ang="0">
                  <a:pos x="202" y="52"/>
                </a:cxn>
                <a:cxn ang="0">
                  <a:pos x="196" y="34"/>
                </a:cxn>
                <a:cxn ang="0">
                  <a:pos x="180" y="20"/>
                </a:cxn>
              </a:cxnLst>
              <a:rect l="0" t="0" r="r" b="b"/>
              <a:pathLst>
                <a:path w="492" h="308">
                  <a:moveTo>
                    <a:pt x="252" y="38"/>
                  </a:moveTo>
                  <a:lnTo>
                    <a:pt x="252" y="38"/>
                  </a:lnTo>
                  <a:lnTo>
                    <a:pt x="254" y="50"/>
                  </a:lnTo>
                  <a:lnTo>
                    <a:pt x="256" y="60"/>
                  </a:lnTo>
                  <a:lnTo>
                    <a:pt x="256" y="70"/>
                  </a:lnTo>
                  <a:lnTo>
                    <a:pt x="254" y="80"/>
                  </a:lnTo>
                  <a:lnTo>
                    <a:pt x="250" y="90"/>
                  </a:lnTo>
                  <a:lnTo>
                    <a:pt x="246" y="98"/>
                  </a:lnTo>
                  <a:lnTo>
                    <a:pt x="234" y="116"/>
                  </a:lnTo>
                  <a:lnTo>
                    <a:pt x="234" y="116"/>
                  </a:lnTo>
                  <a:lnTo>
                    <a:pt x="222" y="128"/>
                  </a:lnTo>
                  <a:lnTo>
                    <a:pt x="214" y="134"/>
                  </a:lnTo>
                  <a:lnTo>
                    <a:pt x="208" y="140"/>
                  </a:lnTo>
                  <a:lnTo>
                    <a:pt x="210" y="140"/>
                  </a:lnTo>
                  <a:lnTo>
                    <a:pt x="210" y="140"/>
                  </a:lnTo>
                  <a:lnTo>
                    <a:pt x="238" y="128"/>
                  </a:lnTo>
                  <a:lnTo>
                    <a:pt x="266" y="116"/>
                  </a:lnTo>
                  <a:lnTo>
                    <a:pt x="292" y="100"/>
                  </a:lnTo>
                  <a:lnTo>
                    <a:pt x="316" y="84"/>
                  </a:lnTo>
                  <a:lnTo>
                    <a:pt x="316" y="84"/>
                  </a:lnTo>
                  <a:lnTo>
                    <a:pt x="324" y="62"/>
                  </a:lnTo>
                  <a:lnTo>
                    <a:pt x="328" y="40"/>
                  </a:lnTo>
                  <a:lnTo>
                    <a:pt x="328" y="40"/>
                  </a:lnTo>
                  <a:lnTo>
                    <a:pt x="326" y="38"/>
                  </a:lnTo>
                  <a:lnTo>
                    <a:pt x="322" y="36"/>
                  </a:lnTo>
                  <a:lnTo>
                    <a:pt x="314" y="34"/>
                  </a:lnTo>
                  <a:lnTo>
                    <a:pt x="304" y="34"/>
                  </a:lnTo>
                  <a:lnTo>
                    <a:pt x="296" y="32"/>
                  </a:lnTo>
                  <a:lnTo>
                    <a:pt x="300" y="16"/>
                  </a:lnTo>
                  <a:lnTo>
                    <a:pt x="300" y="16"/>
                  </a:lnTo>
                  <a:lnTo>
                    <a:pt x="396" y="16"/>
                  </a:lnTo>
                  <a:lnTo>
                    <a:pt x="396" y="16"/>
                  </a:lnTo>
                  <a:lnTo>
                    <a:pt x="392" y="32"/>
                  </a:lnTo>
                  <a:lnTo>
                    <a:pt x="390" y="40"/>
                  </a:lnTo>
                  <a:lnTo>
                    <a:pt x="390" y="48"/>
                  </a:lnTo>
                  <a:lnTo>
                    <a:pt x="390" y="48"/>
                  </a:lnTo>
                  <a:lnTo>
                    <a:pt x="414" y="36"/>
                  </a:lnTo>
                  <a:lnTo>
                    <a:pt x="438" y="24"/>
                  </a:lnTo>
                  <a:lnTo>
                    <a:pt x="452" y="20"/>
                  </a:lnTo>
                  <a:lnTo>
                    <a:pt x="464" y="16"/>
                  </a:lnTo>
                  <a:lnTo>
                    <a:pt x="478" y="14"/>
                  </a:lnTo>
                  <a:lnTo>
                    <a:pt x="492" y="14"/>
                  </a:lnTo>
                  <a:lnTo>
                    <a:pt x="492" y="14"/>
                  </a:lnTo>
                  <a:lnTo>
                    <a:pt x="484" y="42"/>
                  </a:lnTo>
                  <a:lnTo>
                    <a:pt x="474" y="72"/>
                  </a:lnTo>
                  <a:lnTo>
                    <a:pt x="474" y="72"/>
                  </a:lnTo>
                  <a:lnTo>
                    <a:pt x="460" y="68"/>
                  </a:lnTo>
                  <a:lnTo>
                    <a:pt x="448" y="66"/>
                  </a:lnTo>
                  <a:lnTo>
                    <a:pt x="436" y="68"/>
                  </a:lnTo>
                  <a:lnTo>
                    <a:pt x="424" y="70"/>
                  </a:lnTo>
                  <a:lnTo>
                    <a:pt x="400" y="76"/>
                  </a:lnTo>
                  <a:lnTo>
                    <a:pt x="378" y="86"/>
                  </a:lnTo>
                  <a:lnTo>
                    <a:pt x="374" y="92"/>
                  </a:lnTo>
                  <a:lnTo>
                    <a:pt x="316" y="304"/>
                  </a:lnTo>
                  <a:lnTo>
                    <a:pt x="258" y="304"/>
                  </a:lnTo>
                  <a:lnTo>
                    <a:pt x="308" y="120"/>
                  </a:lnTo>
                  <a:lnTo>
                    <a:pt x="306" y="120"/>
                  </a:lnTo>
                  <a:lnTo>
                    <a:pt x="306" y="120"/>
                  </a:lnTo>
                  <a:lnTo>
                    <a:pt x="278" y="132"/>
                  </a:lnTo>
                  <a:lnTo>
                    <a:pt x="250" y="144"/>
                  </a:lnTo>
                  <a:lnTo>
                    <a:pt x="220" y="152"/>
                  </a:lnTo>
                  <a:lnTo>
                    <a:pt x="190" y="160"/>
                  </a:lnTo>
                  <a:lnTo>
                    <a:pt x="160" y="164"/>
                  </a:lnTo>
                  <a:lnTo>
                    <a:pt x="128" y="168"/>
                  </a:lnTo>
                  <a:lnTo>
                    <a:pt x="96" y="168"/>
                  </a:lnTo>
                  <a:lnTo>
                    <a:pt x="64" y="166"/>
                  </a:lnTo>
                  <a:lnTo>
                    <a:pt x="64" y="166"/>
                  </a:lnTo>
                  <a:lnTo>
                    <a:pt x="60" y="194"/>
                  </a:lnTo>
                  <a:lnTo>
                    <a:pt x="58" y="210"/>
                  </a:lnTo>
                  <a:lnTo>
                    <a:pt x="58" y="226"/>
                  </a:lnTo>
                  <a:lnTo>
                    <a:pt x="60" y="240"/>
                  </a:lnTo>
                  <a:lnTo>
                    <a:pt x="62" y="254"/>
                  </a:lnTo>
                  <a:lnTo>
                    <a:pt x="70" y="268"/>
                  </a:lnTo>
                  <a:lnTo>
                    <a:pt x="78" y="280"/>
                  </a:lnTo>
                  <a:lnTo>
                    <a:pt x="78" y="280"/>
                  </a:lnTo>
                  <a:lnTo>
                    <a:pt x="86" y="284"/>
                  </a:lnTo>
                  <a:lnTo>
                    <a:pt x="94" y="288"/>
                  </a:lnTo>
                  <a:lnTo>
                    <a:pt x="102" y="290"/>
                  </a:lnTo>
                  <a:lnTo>
                    <a:pt x="112" y="290"/>
                  </a:lnTo>
                  <a:lnTo>
                    <a:pt x="130" y="290"/>
                  </a:lnTo>
                  <a:lnTo>
                    <a:pt x="146" y="284"/>
                  </a:lnTo>
                  <a:lnTo>
                    <a:pt x="146" y="284"/>
                  </a:lnTo>
                  <a:lnTo>
                    <a:pt x="160" y="278"/>
                  </a:lnTo>
                  <a:lnTo>
                    <a:pt x="172" y="270"/>
                  </a:lnTo>
                  <a:lnTo>
                    <a:pt x="182" y="260"/>
                  </a:lnTo>
                  <a:lnTo>
                    <a:pt x="194" y="248"/>
                  </a:lnTo>
                  <a:lnTo>
                    <a:pt x="204" y="258"/>
                  </a:lnTo>
                  <a:lnTo>
                    <a:pt x="204" y="258"/>
                  </a:lnTo>
                  <a:lnTo>
                    <a:pt x="192" y="272"/>
                  </a:lnTo>
                  <a:lnTo>
                    <a:pt x="178" y="284"/>
                  </a:lnTo>
                  <a:lnTo>
                    <a:pt x="164" y="294"/>
                  </a:lnTo>
                  <a:lnTo>
                    <a:pt x="148" y="300"/>
                  </a:lnTo>
                  <a:lnTo>
                    <a:pt x="130" y="306"/>
                  </a:lnTo>
                  <a:lnTo>
                    <a:pt x="112" y="308"/>
                  </a:lnTo>
                  <a:lnTo>
                    <a:pt x="94" y="308"/>
                  </a:lnTo>
                  <a:lnTo>
                    <a:pt x="76" y="306"/>
                  </a:lnTo>
                  <a:lnTo>
                    <a:pt x="76" y="306"/>
                  </a:lnTo>
                  <a:lnTo>
                    <a:pt x="64" y="304"/>
                  </a:lnTo>
                  <a:lnTo>
                    <a:pt x="54" y="298"/>
                  </a:lnTo>
                  <a:lnTo>
                    <a:pt x="44" y="294"/>
                  </a:lnTo>
                  <a:lnTo>
                    <a:pt x="36" y="286"/>
                  </a:lnTo>
                  <a:lnTo>
                    <a:pt x="28" y="278"/>
                  </a:lnTo>
                  <a:lnTo>
                    <a:pt x="20" y="270"/>
                  </a:lnTo>
                  <a:lnTo>
                    <a:pt x="14" y="260"/>
                  </a:lnTo>
                  <a:lnTo>
                    <a:pt x="10" y="250"/>
                  </a:lnTo>
                  <a:lnTo>
                    <a:pt x="10" y="250"/>
                  </a:lnTo>
                  <a:lnTo>
                    <a:pt x="6" y="236"/>
                  </a:lnTo>
                  <a:lnTo>
                    <a:pt x="2" y="220"/>
                  </a:lnTo>
                  <a:lnTo>
                    <a:pt x="0" y="192"/>
                  </a:lnTo>
                  <a:lnTo>
                    <a:pt x="2" y="164"/>
                  </a:lnTo>
                  <a:lnTo>
                    <a:pt x="8" y="136"/>
                  </a:lnTo>
                  <a:lnTo>
                    <a:pt x="18" y="108"/>
                  </a:lnTo>
                  <a:lnTo>
                    <a:pt x="34" y="84"/>
                  </a:lnTo>
                  <a:lnTo>
                    <a:pt x="52" y="60"/>
                  </a:lnTo>
                  <a:lnTo>
                    <a:pt x="72" y="40"/>
                  </a:lnTo>
                  <a:lnTo>
                    <a:pt x="72" y="40"/>
                  </a:lnTo>
                  <a:lnTo>
                    <a:pt x="90" y="26"/>
                  </a:lnTo>
                  <a:lnTo>
                    <a:pt x="108" y="16"/>
                  </a:lnTo>
                  <a:lnTo>
                    <a:pt x="128" y="8"/>
                  </a:lnTo>
                  <a:lnTo>
                    <a:pt x="148" y="2"/>
                  </a:lnTo>
                  <a:lnTo>
                    <a:pt x="170" y="0"/>
                  </a:lnTo>
                  <a:lnTo>
                    <a:pt x="192" y="2"/>
                  </a:lnTo>
                  <a:lnTo>
                    <a:pt x="212" y="6"/>
                  </a:lnTo>
                  <a:lnTo>
                    <a:pt x="234" y="14"/>
                  </a:lnTo>
                  <a:lnTo>
                    <a:pt x="234" y="14"/>
                  </a:lnTo>
                  <a:lnTo>
                    <a:pt x="240" y="20"/>
                  </a:lnTo>
                  <a:lnTo>
                    <a:pt x="244" y="26"/>
                  </a:lnTo>
                  <a:lnTo>
                    <a:pt x="252" y="38"/>
                  </a:lnTo>
                  <a:lnTo>
                    <a:pt x="252" y="38"/>
                  </a:lnTo>
                  <a:close/>
                  <a:moveTo>
                    <a:pt x="180" y="20"/>
                  </a:moveTo>
                  <a:lnTo>
                    <a:pt x="180" y="20"/>
                  </a:lnTo>
                  <a:lnTo>
                    <a:pt x="172" y="18"/>
                  </a:lnTo>
                  <a:lnTo>
                    <a:pt x="164" y="16"/>
                  </a:lnTo>
                  <a:lnTo>
                    <a:pt x="156" y="18"/>
                  </a:lnTo>
                  <a:lnTo>
                    <a:pt x="148" y="20"/>
                  </a:lnTo>
                  <a:lnTo>
                    <a:pt x="132" y="28"/>
                  </a:lnTo>
                  <a:lnTo>
                    <a:pt x="120" y="38"/>
                  </a:lnTo>
                  <a:lnTo>
                    <a:pt x="120" y="38"/>
                  </a:lnTo>
                  <a:lnTo>
                    <a:pt x="110" y="52"/>
                  </a:lnTo>
                  <a:lnTo>
                    <a:pt x="102" y="64"/>
                  </a:lnTo>
                  <a:lnTo>
                    <a:pt x="86" y="92"/>
                  </a:lnTo>
                  <a:lnTo>
                    <a:pt x="76" y="122"/>
                  </a:lnTo>
                  <a:lnTo>
                    <a:pt x="68" y="152"/>
                  </a:lnTo>
                  <a:lnTo>
                    <a:pt x="68" y="152"/>
                  </a:lnTo>
                  <a:lnTo>
                    <a:pt x="98" y="152"/>
                  </a:lnTo>
                  <a:lnTo>
                    <a:pt x="112" y="152"/>
                  </a:lnTo>
                  <a:lnTo>
                    <a:pt x="128" y="148"/>
                  </a:lnTo>
                  <a:lnTo>
                    <a:pt x="142" y="144"/>
                  </a:lnTo>
                  <a:lnTo>
                    <a:pt x="156" y="140"/>
                  </a:lnTo>
                  <a:lnTo>
                    <a:pt x="168" y="132"/>
                  </a:lnTo>
                  <a:lnTo>
                    <a:pt x="180" y="122"/>
                  </a:lnTo>
                  <a:lnTo>
                    <a:pt x="180" y="122"/>
                  </a:lnTo>
                  <a:lnTo>
                    <a:pt x="186" y="112"/>
                  </a:lnTo>
                  <a:lnTo>
                    <a:pt x="192" y="104"/>
                  </a:lnTo>
                  <a:lnTo>
                    <a:pt x="198" y="94"/>
                  </a:lnTo>
                  <a:lnTo>
                    <a:pt x="200" y="84"/>
                  </a:lnTo>
                  <a:lnTo>
                    <a:pt x="202" y="72"/>
                  </a:lnTo>
                  <a:lnTo>
                    <a:pt x="204" y="62"/>
                  </a:lnTo>
                  <a:lnTo>
                    <a:pt x="202" y="52"/>
                  </a:lnTo>
                  <a:lnTo>
                    <a:pt x="200" y="40"/>
                  </a:lnTo>
                  <a:lnTo>
                    <a:pt x="200" y="40"/>
                  </a:lnTo>
                  <a:lnTo>
                    <a:pt x="196" y="34"/>
                  </a:lnTo>
                  <a:lnTo>
                    <a:pt x="192" y="28"/>
                  </a:lnTo>
                  <a:lnTo>
                    <a:pt x="180" y="20"/>
                  </a:lnTo>
                  <a:lnTo>
                    <a:pt x="180" y="20"/>
                  </a:lnTo>
                  <a:close/>
                </a:path>
              </a:pathLst>
            </a:custGeom>
            <a:solidFill>
              <a:srgbClr val="000000"/>
            </a:solidFill>
            <a:ln w="9525">
              <a:noFill/>
              <a:round/>
              <a:headEnd/>
              <a:tailEnd/>
            </a:ln>
          </p:spPr>
          <p:txBody>
            <a:bodyPr/>
            <a:lstStyle/>
            <a:p>
              <a:endParaRPr lang="en-US"/>
            </a:p>
          </p:txBody>
        </p:sp>
        <p:sp>
          <p:nvSpPr>
            <p:cNvPr id="12" name="Freeform 29"/>
            <p:cNvSpPr>
              <a:spLocks noEditPoints="1"/>
            </p:cNvSpPr>
            <p:nvPr/>
          </p:nvSpPr>
          <p:spPr bwMode="auto">
            <a:xfrm>
              <a:off x="2866" y="1676"/>
              <a:ext cx="646" cy="460"/>
            </a:xfrm>
            <a:custGeom>
              <a:avLst/>
              <a:gdLst/>
              <a:ahLst/>
              <a:cxnLst>
                <a:cxn ang="0">
                  <a:pos x="464" y="230"/>
                </a:cxn>
                <a:cxn ang="0">
                  <a:pos x="576" y="16"/>
                </a:cxn>
                <a:cxn ang="0">
                  <a:pos x="638" y="24"/>
                </a:cxn>
                <a:cxn ang="0">
                  <a:pos x="604" y="64"/>
                </a:cxn>
                <a:cxn ang="0">
                  <a:pos x="434" y="366"/>
                </a:cxn>
                <a:cxn ang="0">
                  <a:pos x="366" y="430"/>
                </a:cxn>
                <a:cxn ang="0">
                  <a:pos x="264" y="446"/>
                </a:cxn>
                <a:cxn ang="0">
                  <a:pos x="322" y="424"/>
                </a:cxn>
                <a:cxn ang="0">
                  <a:pos x="402" y="342"/>
                </a:cxn>
                <a:cxn ang="0">
                  <a:pos x="356" y="46"/>
                </a:cxn>
                <a:cxn ang="0">
                  <a:pos x="320" y="34"/>
                </a:cxn>
                <a:cxn ang="0">
                  <a:pos x="308" y="74"/>
                </a:cxn>
                <a:cxn ang="0">
                  <a:pos x="300" y="144"/>
                </a:cxn>
                <a:cxn ang="0">
                  <a:pos x="252" y="198"/>
                </a:cxn>
                <a:cxn ang="0">
                  <a:pos x="186" y="218"/>
                </a:cxn>
                <a:cxn ang="0">
                  <a:pos x="132" y="208"/>
                </a:cxn>
                <a:cxn ang="0">
                  <a:pos x="84" y="240"/>
                </a:cxn>
                <a:cxn ang="0">
                  <a:pos x="96" y="260"/>
                </a:cxn>
                <a:cxn ang="0">
                  <a:pos x="216" y="268"/>
                </a:cxn>
                <a:cxn ang="0">
                  <a:pos x="270" y="292"/>
                </a:cxn>
                <a:cxn ang="0">
                  <a:pos x="282" y="354"/>
                </a:cxn>
                <a:cxn ang="0">
                  <a:pos x="240" y="426"/>
                </a:cxn>
                <a:cxn ang="0">
                  <a:pos x="162" y="458"/>
                </a:cxn>
                <a:cxn ang="0">
                  <a:pos x="52" y="446"/>
                </a:cxn>
                <a:cxn ang="0">
                  <a:pos x="10" y="418"/>
                </a:cxn>
                <a:cxn ang="0">
                  <a:pos x="0" y="372"/>
                </a:cxn>
                <a:cxn ang="0">
                  <a:pos x="26" y="324"/>
                </a:cxn>
                <a:cxn ang="0">
                  <a:pos x="48" y="286"/>
                </a:cxn>
                <a:cxn ang="0">
                  <a:pos x="48" y="248"/>
                </a:cxn>
                <a:cxn ang="0">
                  <a:pos x="116" y="198"/>
                </a:cxn>
                <a:cxn ang="0">
                  <a:pos x="86" y="148"/>
                </a:cxn>
                <a:cxn ang="0">
                  <a:pos x="88" y="92"/>
                </a:cxn>
                <a:cxn ang="0">
                  <a:pos x="140" y="22"/>
                </a:cxn>
                <a:cxn ang="0">
                  <a:pos x="214" y="0"/>
                </a:cxn>
                <a:cxn ang="0">
                  <a:pos x="214" y="16"/>
                </a:cxn>
                <a:cxn ang="0">
                  <a:pos x="172" y="42"/>
                </a:cxn>
                <a:cxn ang="0">
                  <a:pos x="142" y="114"/>
                </a:cxn>
                <a:cxn ang="0">
                  <a:pos x="148" y="192"/>
                </a:cxn>
                <a:cxn ang="0">
                  <a:pos x="182" y="202"/>
                </a:cxn>
                <a:cxn ang="0">
                  <a:pos x="222" y="172"/>
                </a:cxn>
                <a:cxn ang="0">
                  <a:pos x="250" y="100"/>
                </a:cxn>
                <a:cxn ang="0">
                  <a:pos x="246" y="28"/>
                </a:cxn>
                <a:cxn ang="0">
                  <a:pos x="214" y="16"/>
                </a:cxn>
                <a:cxn ang="0">
                  <a:pos x="78" y="314"/>
                </a:cxn>
                <a:cxn ang="0">
                  <a:pos x="54" y="334"/>
                </a:cxn>
                <a:cxn ang="0">
                  <a:pos x="48" y="402"/>
                </a:cxn>
                <a:cxn ang="0">
                  <a:pos x="82" y="434"/>
                </a:cxn>
                <a:cxn ang="0">
                  <a:pos x="178" y="438"/>
                </a:cxn>
                <a:cxn ang="0">
                  <a:pos x="242" y="396"/>
                </a:cxn>
                <a:cxn ang="0">
                  <a:pos x="244" y="350"/>
                </a:cxn>
                <a:cxn ang="0">
                  <a:pos x="218" y="328"/>
                </a:cxn>
              </a:cxnLst>
              <a:rect l="0" t="0" r="r" b="b"/>
              <a:pathLst>
                <a:path w="646" h="460">
                  <a:moveTo>
                    <a:pt x="278" y="16"/>
                  </a:moveTo>
                  <a:lnTo>
                    <a:pt x="412" y="16"/>
                  </a:lnTo>
                  <a:lnTo>
                    <a:pt x="416" y="20"/>
                  </a:lnTo>
                  <a:lnTo>
                    <a:pt x="462" y="228"/>
                  </a:lnTo>
                  <a:lnTo>
                    <a:pt x="464" y="230"/>
                  </a:lnTo>
                  <a:lnTo>
                    <a:pt x="468" y="226"/>
                  </a:lnTo>
                  <a:lnTo>
                    <a:pt x="570" y="24"/>
                  </a:lnTo>
                  <a:lnTo>
                    <a:pt x="570" y="24"/>
                  </a:lnTo>
                  <a:lnTo>
                    <a:pt x="572" y="18"/>
                  </a:lnTo>
                  <a:lnTo>
                    <a:pt x="576" y="16"/>
                  </a:lnTo>
                  <a:lnTo>
                    <a:pt x="584" y="16"/>
                  </a:lnTo>
                  <a:lnTo>
                    <a:pt x="646" y="16"/>
                  </a:lnTo>
                  <a:lnTo>
                    <a:pt x="646" y="16"/>
                  </a:lnTo>
                  <a:lnTo>
                    <a:pt x="642" y="20"/>
                  </a:lnTo>
                  <a:lnTo>
                    <a:pt x="638" y="24"/>
                  </a:lnTo>
                  <a:lnTo>
                    <a:pt x="634" y="28"/>
                  </a:lnTo>
                  <a:lnTo>
                    <a:pt x="630" y="32"/>
                  </a:lnTo>
                  <a:lnTo>
                    <a:pt x="630" y="32"/>
                  </a:lnTo>
                  <a:lnTo>
                    <a:pt x="616" y="48"/>
                  </a:lnTo>
                  <a:lnTo>
                    <a:pt x="604" y="64"/>
                  </a:lnTo>
                  <a:lnTo>
                    <a:pt x="582" y="100"/>
                  </a:lnTo>
                  <a:lnTo>
                    <a:pt x="464" y="316"/>
                  </a:lnTo>
                  <a:lnTo>
                    <a:pt x="464" y="316"/>
                  </a:lnTo>
                  <a:lnTo>
                    <a:pt x="446" y="350"/>
                  </a:lnTo>
                  <a:lnTo>
                    <a:pt x="434" y="366"/>
                  </a:lnTo>
                  <a:lnTo>
                    <a:pt x="424" y="382"/>
                  </a:lnTo>
                  <a:lnTo>
                    <a:pt x="412" y="396"/>
                  </a:lnTo>
                  <a:lnTo>
                    <a:pt x="398" y="410"/>
                  </a:lnTo>
                  <a:lnTo>
                    <a:pt x="382" y="420"/>
                  </a:lnTo>
                  <a:lnTo>
                    <a:pt x="366" y="430"/>
                  </a:lnTo>
                  <a:lnTo>
                    <a:pt x="366" y="430"/>
                  </a:lnTo>
                  <a:lnTo>
                    <a:pt x="342" y="438"/>
                  </a:lnTo>
                  <a:lnTo>
                    <a:pt x="316" y="444"/>
                  </a:lnTo>
                  <a:lnTo>
                    <a:pt x="290" y="446"/>
                  </a:lnTo>
                  <a:lnTo>
                    <a:pt x="264" y="446"/>
                  </a:lnTo>
                  <a:lnTo>
                    <a:pt x="264" y="446"/>
                  </a:lnTo>
                  <a:lnTo>
                    <a:pt x="282" y="440"/>
                  </a:lnTo>
                  <a:lnTo>
                    <a:pt x="300" y="434"/>
                  </a:lnTo>
                  <a:lnTo>
                    <a:pt x="300" y="434"/>
                  </a:lnTo>
                  <a:lnTo>
                    <a:pt x="322" y="424"/>
                  </a:lnTo>
                  <a:lnTo>
                    <a:pt x="340" y="412"/>
                  </a:lnTo>
                  <a:lnTo>
                    <a:pt x="358" y="396"/>
                  </a:lnTo>
                  <a:lnTo>
                    <a:pt x="374" y="380"/>
                  </a:lnTo>
                  <a:lnTo>
                    <a:pt x="388" y="360"/>
                  </a:lnTo>
                  <a:lnTo>
                    <a:pt x="402" y="342"/>
                  </a:lnTo>
                  <a:lnTo>
                    <a:pt x="412" y="322"/>
                  </a:lnTo>
                  <a:lnTo>
                    <a:pt x="422" y="302"/>
                  </a:lnTo>
                  <a:lnTo>
                    <a:pt x="358" y="50"/>
                  </a:lnTo>
                  <a:lnTo>
                    <a:pt x="358" y="50"/>
                  </a:lnTo>
                  <a:lnTo>
                    <a:pt x="356" y="46"/>
                  </a:lnTo>
                  <a:lnTo>
                    <a:pt x="352" y="42"/>
                  </a:lnTo>
                  <a:lnTo>
                    <a:pt x="348" y="38"/>
                  </a:lnTo>
                  <a:lnTo>
                    <a:pt x="344" y="36"/>
                  </a:lnTo>
                  <a:lnTo>
                    <a:pt x="344" y="36"/>
                  </a:lnTo>
                  <a:lnTo>
                    <a:pt x="320" y="34"/>
                  </a:lnTo>
                  <a:lnTo>
                    <a:pt x="294" y="34"/>
                  </a:lnTo>
                  <a:lnTo>
                    <a:pt x="294" y="34"/>
                  </a:lnTo>
                  <a:lnTo>
                    <a:pt x="300" y="46"/>
                  </a:lnTo>
                  <a:lnTo>
                    <a:pt x="306" y="60"/>
                  </a:lnTo>
                  <a:lnTo>
                    <a:pt x="308" y="74"/>
                  </a:lnTo>
                  <a:lnTo>
                    <a:pt x="310" y="88"/>
                  </a:lnTo>
                  <a:lnTo>
                    <a:pt x="310" y="102"/>
                  </a:lnTo>
                  <a:lnTo>
                    <a:pt x="308" y="116"/>
                  </a:lnTo>
                  <a:lnTo>
                    <a:pt x="304" y="130"/>
                  </a:lnTo>
                  <a:lnTo>
                    <a:pt x="300" y="144"/>
                  </a:lnTo>
                  <a:lnTo>
                    <a:pt x="300" y="144"/>
                  </a:lnTo>
                  <a:lnTo>
                    <a:pt x="290" y="160"/>
                  </a:lnTo>
                  <a:lnTo>
                    <a:pt x="280" y="174"/>
                  </a:lnTo>
                  <a:lnTo>
                    <a:pt x="268" y="186"/>
                  </a:lnTo>
                  <a:lnTo>
                    <a:pt x="252" y="198"/>
                  </a:lnTo>
                  <a:lnTo>
                    <a:pt x="238" y="206"/>
                  </a:lnTo>
                  <a:lnTo>
                    <a:pt x="220" y="212"/>
                  </a:lnTo>
                  <a:lnTo>
                    <a:pt x="204" y="216"/>
                  </a:lnTo>
                  <a:lnTo>
                    <a:pt x="186" y="218"/>
                  </a:lnTo>
                  <a:lnTo>
                    <a:pt x="186" y="218"/>
                  </a:lnTo>
                  <a:lnTo>
                    <a:pt x="172" y="218"/>
                  </a:lnTo>
                  <a:lnTo>
                    <a:pt x="158" y="216"/>
                  </a:lnTo>
                  <a:lnTo>
                    <a:pt x="144" y="212"/>
                  </a:lnTo>
                  <a:lnTo>
                    <a:pt x="132" y="208"/>
                  </a:lnTo>
                  <a:lnTo>
                    <a:pt x="132" y="208"/>
                  </a:lnTo>
                  <a:lnTo>
                    <a:pt x="116" y="214"/>
                  </a:lnTo>
                  <a:lnTo>
                    <a:pt x="100" y="220"/>
                  </a:lnTo>
                  <a:lnTo>
                    <a:pt x="94" y="226"/>
                  </a:lnTo>
                  <a:lnTo>
                    <a:pt x="88" y="232"/>
                  </a:lnTo>
                  <a:lnTo>
                    <a:pt x="84" y="240"/>
                  </a:lnTo>
                  <a:lnTo>
                    <a:pt x="82" y="248"/>
                  </a:lnTo>
                  <a:lnTo>
                    <a:pt x="82" y="248"/>
                  </a:lnTo>
                  <a:lnTo>
                    <a:pt x="84" y="254"/>
                  </a:lnTo>
                  <a:lnTo>
                    <a:pt x="88" y="256"/>
                  </a:lnTo>
                  <a:lnTo>
                    <a:pt x="96" y="260"/>
                  </a:lnTo>
                  <a:lnTo>
                    <a:pt x="116" y="262"/>
                  </a:lnTo>
                  <a:lnTo>
                    <a:pt x="116" y="262"/>
                  </a:lnTo>
                  <a:lnTo>
                    <a:pt x="150" y="264"/>
                  </a:lnTo>
                  <a:lnTo>
                    <a:pt x="184" y="264"/>
                  </a:lnTo>
                  <a:lnTo>
                    <a:pt x="216" y="268"/>
                  </a:lnTo>
                  <a:lnTo>
                    <a:pt x="232" y="270"/>
                  </a:lnTo>
                  <a:lnTo>
                    <a:pt x="248" y="276"/>
                  </a:lnTo>
                  <a:lnTo>
                    <a:pt x="248" y="276"/>
                  </a:lnTo>
                  <a:lnTo>
                    <a:pt x="260" y="282"/>
                  </a:lnTo>
                  <a:lnTo>
                    <a:pt x="270" y="292"/>
                  </a:lnTo>
                  <a:lnTo>
                    <a:pt x="278" y="306"/>
                  </a:lnTo>
                  <a:lnTo>
                    <a:pt x="282" y="318"/>
                  </a:lnTo>
                  <a:lnTo>
                    <a:pt x="282" y="318"/>
                  </a:lnTo>
                  <a:lnTo>
                    <a:pt x="282" y="336"/>
                  </a:lnTo>
                  <a:lnTo>
                    <a:pt x="282" y="354"/>
                  </a:lnTo>
                  <a:lnTo>
                    <a:pt x="278" y="370"/>
                  </a:lnTo>
                  <a:lnTo>
                    <a:pt x="272" y="386"/>
                  </a:lnTo>
                  <a:lnTo>
                    <a:pt x="264" y="400"/>
                  </a:lnTo>
                  <a:lnTo>
                    <a:pt x="252" y="414"/>
                  </a:lnTo>
                  <a:lnTo>
                    <a:pt x="240" y="426"/>
                  </a:lnTo>
                  <a:lnTo>
                    <a:pt x="226" y="436"/>
                  </a:lnTo>
                  <a:lnTo>
                    <a:pt x="226" y="436"/>
                  </a:lnTo>
                  <a:lnTo>
                    <a:pt x="206" y="446"/>
                  </a:lnTo>
                  <a:lnTo>
                    <a:pt x="184" y="452"/>
                  </a:lnTo>
                  <a:lnTo>
                    <a:pt x="162" y="458"/>
                  </a:lnTo>
                  <a:lnTo>
                    <a:pt x="140" y="460"/>
                  </a:lnTo>
                  <a:lnTo>
                    <a:pt x="118" y="458"/>
                  </a:lnTo>
                  <a:lnTo>
                    <a:pt x="94" y="456"/>
                  </a:lnTo>
                  <a:lnTo>
                    <a:pt x="72" y="452"/>
                  </a:lnTo>
                  <a:lnTo>
                    <a:pt x="52" y="446"/>
                  </a:lnTo>
                  <a:lnTo>
                    <a:pt x="52" y="446"/>
                  </a:lnTo>
                  <a:lnTo>
                    <a:pt x="34" y="438"/>
                  </a:lnTo>
                  <a:lnTo>
                    <a:pt x="26" y="432"/>
                  </a:lnTo>
                  <a:lnTo>
                    <a:pt x="18" y="426"/>
                  </a:lnTo>
                  <a:lnTo>
                    <a:pt x="10" y="418"/>
                  </a:lnTo>
                  <a:lnTo>
                    <a:pt x="6" y="410"/>
                  </a:lnTo>
                  <a:lnTo>
                    <a:pt x="2" y="400"/>
                  </a:lnTo>
                  <a:lnTo>
                    <a:pt x="0" y="392"/>
                  </a:lnTo>
                  <a:lnTo>
                    <a:pt x="0" y="392"/>
                  </a:lnTo>
                  <a:lnTo>
                    <a:pt x="0" y="372"/>
                  </a:lnTo>
                  <a:lnTo>
                    <a:pt x="4" y="354"/>
                  </a:lnTo>
                  <a:lnTo>
                    <a:pt x="14" y="338"/>
                  </a:lnTo>
                  <a:lnTo>
                    <a:pt x="18" y="330"/>
                  </a:lnTo>
                  <a:lnTo>
                    <a:pt x="26" y="324"/>
                  </a:lnTo>
                  <a:lnTo>
                    <a:pt x="26" y="324"/>
                  </a:lnTo>
                  <a:lnTo>
                    <a:pt x="42" y="312"/>
                  </a:lnTo>
                  <a:lnTo>
                    <a:pt x="58" y="304"/>
                  </a:lnTo>
                  <a:lnTo>
                    <a:pt x="58" y="304"/>
                  </a:lnTo>
                  <a:lnTo>
                    <a:pt x="52" y="296"/>
                  </a:lnTo>
                  <a:lnTo>
                    <a:pt x="48" y="286"/>
                  </a:lnTo>
                  <a:lnTo>
                    <a:pt x="44" y="276"/>
                  </a:lnTo>
                  <a:lnTo>
                    <a:pt x="44" y="266"/>
                  </a:lnTo>
                  <a:lnTo>
                    <a:pt x="44" y="266"/>
                  </a:lnTo>
                  <a:lnTo>
                    <a:pt x="44" y="256"/>
                  </a:lnTo>
                  <a:lnTo>
                    <a:pt x="48" y="248"/>
                  </a:lnTo>
                  <a:lnTo>
                    <a:pt x="52" y="240"/>
                  </a:lnTo>
                  <a:lnTo>
                    <a:pt x="56" y="232"/>
                  </a:lnTo>
                  <a:lnTo>
                    <a:pt x="70" y="220"/>
                  </a:lnTo>
                  <a:lnTo>
                    <a:pt x="86" y="210"/>
                  </a:lnTo>
                  <a:lnTo>
                    <a:pt x="116" y="198"/>
                  </a:lnTo>
                  <a:lnTo>
                    <a:pt x="116" y="198"/>
                  </a:lnTo>
                  <a:lnTo>
                    <a:pt x="106" y="188"/>
                  </a:lnTo>
                  <a:lnTo>
                    <a:pt x="98" y="176"/>
                  </a:lnTo>
                  <a:lnTo>
                    <a:pt x="92" y="162"/>
                  </a:lnTo>
                  <a:lnTo>
                    <a:pt x="86" y="148"/>
                  </a:lnTo>
                  <a:lnTo>
                    <a:pt x="84" y="134"/>
                  </a:lnTo>
                  <a:lnTo>
                    <a:pt x="82" y="120"/>
                  </a:lnTo>
                  <a:lnTo>
                    <a:pt x="84" y="106"/>
                  </a:lnTo>
                  <a:lnTo>
                    <a:pt x="88" y="92"/>
                  </a:lnTo>
                  <a:lnTo>
                    <a:pt x="88" y="92"/>
                  </a:lnTo>
                  <a:lnTo>
                    <a:pt x="94" y="74"/>
                  </a:lnTo>
                  <a:lnTo>
                    <a:pt x="102" y="60"/>
                  </a:lnTo>
                  <a:lnTo>
                    <a:pt x="114" y="44"/>
                  </a:lnTo>
                  <a:lnTo>
                    <a:pt x="126" y="32"/>
                  </a:lnTo>
                  <a:lnTo>
                    <a:pt x="140" y="22"/>
                  </a:lnTo>
                  <a:lnTo>
                    <a:pt x="156" y="12"/>
                  </a:lnTo>
                  <a:lnTo>
                    <a:pt x="174" y="6"/>
                  </a:lnTo>
                  <a:lnTo>
                    <a:pt x="190" y="2"/>
                  </a:lnTo>
                  <a:lnTo>
                    <a:pt x="190" y="2"/>
                  </a:lnTo>
                  <a:lnTo>
                    <a:pt x="214" y="0"/>
                  </a:lnTo>
                  <a:lnTo>
                    <a:pt x="236" y="2"/>
                  </a:lnTo>
                  <a:lnTo>
                    <a:pt x="258" y="8"/>
                  </a:lnTo>
                  <a:lnTo>
                    <a:pt x="278" y="16"/>
                  </a:lnTo>
                  <a:lnTo>
                    <a:pt x="278" y="16"/>
                  </a:lnTo>
                  <a:close/>
                  <a:moveTo>
                    <a:pt x="214" y="16"/>
                  </a:moveTo>
                  <a:lnTo>
                    <a:pt x="214" y="16"/>
                  </a:lnTo>
                  <a:lnTo>
                    <a:pt x="202" y="18"/>
                  </a:lnTo>
                  <a:lnTo>
                    <a:pt x="190" y="24"/>
                  </a:lnTo>
                  <a:lnTo>
                    <a:pt x="180" y="32"/>
                  </a:lnTo>
                  <a:lnTo>
                    <a:pt x="172" y="42"/>
                  </a:lnTo>
                  <a:lnTo>
                    <a:pt x="164" y="54"/>
                  </a:lnTo>
                  <a:lnTo>
                    <a:pt x="158" y="66"/>
                  </a:lnTo>
                  <a:lnTo>
                    <a:pt x="150" y="88"/>
                  </a:lnTo>
                  <a:lnTo>
                    <a:pt x="150" y="88"/>
                  </a:lnTo>
                  <a:lnTo>
                    <a:pt x="142" y="114"/>
                  </a:lnTo>
                  <a:lnTo>
                    <a:pt x="136" y="142"/>
                  </a:lnTo>
                  <a:lnTo>
                    <a:pt x="136" y="156"/>
                  </a:lnTo>
                  <a:lnTo>
                    <a:pt x="138" y="170"/>
                  </a:lnTo>
                  <a:lnTo>
                    <a:pt x="142" y="182"/>
                  </a:lnTo>
                  <a:lnTo>
                    <a:pt x="148" y="192"/>
                  </a:lnTo>
                  <a:lnTo>
                    <a:pt x="148" y="192"/>
                  </a:lnTo>
                  <a:lnTo>
                    <a:pt x="156" y="198"/>
                  </a:lnTo>
                  <a:lnTo>
                    <a:pt x="164" y="200"/>
                  </a:lnTo>
                  <a:lnTo>
                    <a:pt x="172" y="202"/>
                  </a:lnTo>
                  <a:lnTo>
                    <a:pt x="182" y="202"/>
                  </a:lnTo>
                  <a:lnTo>
                    <a:pt x="182" y="202"/>
                  </a:lnTo>
                  <a:lnTo>
                    <a:pt x="194" y="198"/>
                  </a:lnTo>
                  <a:lnTo>
                    <a:pt x="206" y="192"/>
                  </a:lnTo>
                  <a:lnTo>
                    <a:pt x="216" y="182"/>
                  </a:lnTo>
                  <a:lnTo>
                    <a:pt x="222" y="172"/>
                  </a:lnTo>
                  <a:lnTo>
                    <a:pt x="230" y="160"/>
                  </a:lnTo>
                  <a:lnTo>
                    <a:pt x="234" y="148"/>
                  </a:lnTo>
                  <a:lnTo>
                    <a:pt x="244" y="124"/>
                  </a:lnTo>
                  <a:lnTo>
                    <a:pt x="244" y="124"/>
                  </a:lnTo>
                  <a:lnTo>
                    <a:pt x="250" y="100"/>
                  </a:lnTo>
                  <a:lnTo>
                    <a:pt x="254" y="76"/>
                  </a:lnTo>
                  <a:lnTo>
                    <a:pt x="254" y="62"/>
                  </a:lnTo>
                  <a:lnTo>
                    <a:pt x="254" y="50"/>
                  </a:lnTo>
                  <a:lnTo>
                    <a:pt x="250" y="38"/>
                  </a:lnTo>
                  <a:lnTo>
                    <a:pt x="246" y="28"/>
                  </a:lnTo>
                  <a:lnTo>
                    <a:pt x="246" y="28"/>
                  </a:lnTo>
                  <a:lnTo>
                    <a:pt x="238" y="22"/>
                  </a:lnTo>
                  <a:lnTo>
                    <a:pt x="230" y="18"/>
                  </a:lnTo>
                  <a:lnTo>
                    <a:pt x="214" y="16"/>
                  </a:lnTo>
                  <a:lnTo>
                    <a:pt x="214" y="16"/>
                  </a:lnTo>
                  <a:close/>
                  <a:moveTo>
                    <a:pt x="112" y="320"/>
                  </a:moveTo>
                  <a:lnTo>
                    <a:pt x="112" y="320"/>
                  </a:lnTo>
                  <a:lnTo>
                    <a:pt x="100" y="318"/>
                  </a:lnTo>
                  <a:lnTo>
                    <a:pt x="84" y="316"/>
                  </a:lnTo>
                  <a:lnTo>
                    <a:pt x="78" y="314"/>
                  </a:lnTo>
                  <a:lnTo>
                    <a:pt x="72" y="316"/>
                  </a:lnTo>
                  <a:lnTo>
                    <a:pt x="66" y="320"/>
                  </a:lnTo>
                  <a:lnTo>
                    <a:pt x="62" y="326"/>
                  </a:lnTo>
                  <a:lnTo>
                    <a:pt x="62" y="326"/>
                  </a:lnTo>
                  <a:lnTo>
                    <a:pt x="54" y="334"/>
                  </a:lnTo>
                  <a:lnTo>
                    <a:pt x="50" y="344"/>
                  </a:lnTo>
                  <a:lnTo>
                    <a:pt x="46" y="352"/>
                  </a:lnTo>
                  <a:lnTo>
                    <a:pt x="44" y="362"/>
                  </a:lnTo>
                  <a:lnTo>
                    <a:pt x="44" y="382"/>
                  </a:lnTo>
                  <a:lnTo>
                    <a:pt x="48" y="402"/>
                  </a:lnTo>
                  <a:lnTo>
                    <a:pt x="48" y="402"/>
                  </a:lnTo>
                  <a:lnTo>
                    <a:pt x="52" y="410"/>
                  </a:lnTo>
                  <a:lnTo>
                    <a:pt x="56" y="416"/>
                  </a:lnTo>
                  <a:lnTo>
                    <a:pt x="68" y="426"/>
                  </a:lnTo>
                  <a:lnTo>
                    <a:pt x="82" y="434"/>
                  </a:lnTo>
                  <a:lnTo>
                    <a:pt x="98" y="438"/>
                  </a:lnTo>
                  <a:lnTo>
                    <a:pt x="98" y="438"/>
                  </a:lnTo>
                  <a:lnTo>
                    <a:pt x="138" y="442"/>
                  </a:lnTo>
                  <a:lnTo>
                    <a:pt x="158" y="440"/>
                  </a:lnTo>
                  <a:lnTo>
                    <a:pt x="178" y="438"/>
                  </a:lnTo>
                  <a:lnTo>
                    <a:pt x="196" y="434"/>
                  </a:lnTo>
                  <a:lnTo>
                    <a:pt x="214" y="426"/>
                  </a:lnTo>
                  <a:lnTo>
                    <a:pt x="230" y="414"/>
                  </a:lnTo>
                  <a:lnTo>
                    <a:pt x="236" y="406"/>
                  </a:lnTo>
                  <a:lnTo>
                    <a:pt x="242" y="396"/>
                  </a:lnTo>
                  <a:lnTo>
                    <a:pt x="242" y="396"/>
                  </a:lnTo>
                  <a:lnTo>
                    <a:pt x="246" y="384"/>
                  </a:lnTo>
                  <a:lnTo>
                    <a:pt x="248" y="370"/>
                  </a:lnTo>
                  <a:lnTo>
                    <a:pt x="248" y="356"/>
                  </a:lnTo>
                  <a:lnTo>
                    <a:pt x="244" y="350"/>
                  </a:lnTo>
                  <a:lnTo>
                    <a:pt x="242" y="344"/>
                  </a:lnTo>
                  <a:lnTo>
                    <a:pt x="242" y="344"/>
                  </a:lnTo>
                  <a:lnTo>
                    <a:pt x="234" y="336"/>
                  </a:lnTo>
                  <a:lnTo>
                    <a:pt x="226" y="332"/>
                  </a:lnTo>
                  <a:lnTo>
                    <a:pt x="218" y="328"/>
                  </a:lnTo>
                  <a:lnTo>
                    <a:pt x="208" y="326"/>
                  </a:lnTo>
                  <a:lnTo>
                    <a:pt x="112" y="320"/>
                  </a:lnTo>
                  <a:lnTo>
                    <a:pt x="112" y="320"/>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line countryside.jpg"/>
          <p:cNvPicPr>
            <a:picLocks noChangeAspect="1"/>
          </p:cNvPicPr>
          <p:nvPr/>
        </p:nvPicPr>
        <p:blipFill>
          <a:blip r:embed="rId2"/>
          <a:stretch>
            <a:fillRect/>
          </a:stretch>
        </p:blipFill>
        <p:spPr>
          <a:xfrm>
            <a:off x="6172200" y="2667000"/>
            <a:ext cx="2739500" cy="1988094"/>
          </a:xfrm>
          <a:prstGeom prst="rect">
            <a:avLst/>
          </a:prstGeom>
        </p:spPr>
      </p:pic>
      <p:sp>
        <p:nvSpPr>
          <p:cNvPr id="2" name="Title 1"/>
          <p:cNvSpPr>
            <a:spLocks noGrp="1"/>
          </p:cNvSpPr>
          <p:nvPr>
            <p:ph type="title"/>
          </p:nvPr>
        </p:nvSpPr>
        <p:spPr/>
        <p:txBody>
          <a:bodyPr>
            <a:normAutofit/>
          </a:bodyPr>
          <a:lstStyle/>
          <a:p>
            <a:r>
              <a:rPr lang="en-US" dirty="0" smtClean="0"/>
              <a:t>Project Specifics</a:t>
            </a:r>
            <a:endParaRPr lang="en-US" dirty="0"/>
          </a:p>
        </p:txBody>
      </p:sp>
      <p:sp>
        <p:nvSpPr>
          <p:cNvPr id="3" name="Content Placeholder 2"/>
          <p:cNvSpPr>
            <a:spLocks noGrp="1"/>
          </p:cNvSpPr>
          <p:nvPr>
            <p:ph idx="1"/>
          </p:nvPr>
        </p:nvSpPr>
        <p:spPr>
          <a:xfrm>
            <a:off x="457200" y="1646237"/>
            <a:ext cx="5715000" cy="4526280"/>
          </a:xfrm>
        </p:spPr>
        <p:txBody>
          <a:bodyPr>
            <a:normAutofit fontScale="85000" lnSpcReduction="10000"/>
          </a:bodyPr>
          <a:lstStyle/>
          <a:p>
            <a:r>
              <a:rPr lang="en-US" dirty="0" smtClean="0"/>
              <a:t>PMU installations Across Arkansas, Mississippi, Louisiana, and East Texas </a:t>
            </a:r>
          </a:p>
          <a:p>
            <a:pPr lvl="1"/>
            <a:r>
              <a:rPr lang="en-US" dirty="0" smtClean="0"/>
              <a:t>14 New PMU’s installed in 2011</a:t>
            </a:r>
          </a:p>
          <a:p>
            <a:pPr lvl="1"/>
            <a:r>
              <a:rPr lang="en-US" dirty="0" smtClean="0"/>
              <a:t>21 New PMU’s Installed by EOY 2012</a:t>
            </a:r>
          </a:p>
          <a:p>
            <a:pPr lvl="1"/>
            <a:r>
              <a:rPr lang="en-US" dirty="0" smtClean="0"/>
              <a:t>10 New PMU’s installed by EOY 2013</a:t>
            </a:r>
          </a:p>
          <a:p>
            <a:pPr lvl="1"/>
            <a:r>
              <a:rPr lang="en-US" dirty="0" smtClean="0"/>
              <a:t>45 Total DOE Co-Funded PMUs</a:t>
            </a:r>
          </a:p>
          <a:p>
            <a:pPr lvl="1"/>
            <a:r>
              <a:rPr lang="en-US" dirty="0" smtClean="0"/>
              <a:t>------------------------------------------------</a:t>
            </a:r>
          </a:p>
          <a:p>
            <a:pPr lvl="1"/>
            <a:r>
              <a:rPr lang="en-US" dirty="0" smtClean="0"/>
              <a:t>66 PMUs at Entergy by 2013 (with 21 Existing PMU’s)</a:t>
            </a:r>
          </a:p>
          <a:p>
            <a:r>
              <a:rPr lang="en-US" dirty="0" smtClean="0"/>
              <a:t>28 PMU’s </a:t>
            </a:r>
            <a:r>
              <a:rPr lang="en-US" u="sng" dirty="0" smtClean="0"/>
              <a:t>&gt;</a:t>
            </a:r>
            <a:r>
              <a:rPr lang="en-US" dirty="0" smtClean="0"/>
              <a:t> 345 kV</a:t>
            </a:r>
          </a:p>
          <a:p>
            <a:r>
              <a:rPr lang="en-US" dirty="0" smtClean="0"/>
              <a:t>38 PMU’s &lt; 345 kV</a:t>
            </a:r>
          </a:p>
          <a:p>
            <a:endParaRPr lang="en-US" dirty="0" smtClean="0"/>
          </a:p>
          <a:p>
            <a:pPr lvl="1"/>
            <a:endParaRPr lang="en-US" dirty="0" smtClean="0"/>
          </a:p>
          <a:p>
            <a:pPr lvl="1"/>
            <a:endParaRPr lang="en-US" dirty="0" smtClean="0"/>
          </a:p>
          <a:p>
            <a:pPr>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B5DBB4EA-79DC-F948-A939-315FF19BF28D}" type="slidenum">
              <a:rPr lang="en-US" smtClean="0"/>
              <a:pPr/>
              <a:t>3</a:t>
            </a:fld>
            <a:endParaRPr lang="en-US"/>
          </a:p>
        </p:txBody>
      </p:sp>
      <p:grpSp>
        <p:nvGrpSpPr>
          <p:cNvPr id="5" name="Group 23"/>
          <p:cNvGrpSpPr>
            <a:grpSpLocks noChangeAspect="1"/>
          </p:cNvGrpSpPr>
          <p:nvPr/>
        </p:nvGrpSpPr>
        <p:grpSpPr bwMode="auto">
          <a:xfrm>
            <a:off x="228601" y="6172200"/>
            <a:ext cx="1375092" cy="549274"/>
            <a:chOff x="808" y="1056"/>
            <a:chExt cx="2704" cy="1080"/>
          </a:xfrm>
        </p:grpSpPr>
        <p:sp>
          <p:nvSpPr>
            <p:cNvPr id="6" name="AutoShape 22"/>
            <p:cNvSpPr>
              <a:spLocks noChangeAspect="1" noChangeArrowheads="1" noTextEdit="1"/>
            </p:cNvSpPr>
            <p:nvPr/>
          </p:nvSpPr>
          <p:spPr bwMode="auto">
            <a:xfrm>
              <a:off x="808" y="1056"/>
              <a:ext cx="2704" cy="1080"/>
            </a:xfrm>
            <a:prstGeom prst="rect">
              <a:avLst/>
            </a:prstGeom>
            <a:noFill/>
            <a:ln w="9525">
              <a:noFill/>
              <a:miter lim="800000"/>
              <a:headEnd/>
              <a:tailEnd/>
            </a:ln>
          </p:spPr>
          <p:txBody>
            <a:bodyPr/>
            <a:lstStyle/>
            <a:p>
              <a:endParaRPr lang="en-US"/>
            </a:p>
          </p:txBody>
        </p:sp>
        <p:sp>
          <p:nvSpPr>
            <p:cNvPr id="7" name="Freeform 24"/>
            <p:cNvSpPr>
              <a:spLocks noEditPoints="1"/>
            </p:cNvSpPr>
            <p:nvPr/>
          </p:nvSpPr>
          <p:spPr bwMode="auto">
            <a:xfrm>
              <a:off x="808" y="1056"/>
              <a:ext cx="760" cy="744"/>
            </a:xfrm>
            <a:custGeom>
              <a:avLst/>
              <a:gdLst/>
              <a:ahLst/>
              <a:cxnLst>
                <a:cxn ang="0">
                  <a:pos x="638" y="660"/>
                </a:cxn>
                <a:cxn ang="0">
                  <a:pos x="582" y="702"/>
                </a:cxn>
                <a:cxn ang="0">
                  <a:pos x="458" y="744"/>
                </a:cxn>
                <a:cxn ang="0">
                  <a:pos x="300" y="702"/>
                </a:cxn>
                <a:cxn ang="0">
                  <a:pos x="178" y="702"/>
                </a:cxn>
                <a:cxn ang="0">
                  <a:pos x="122" y="660"/>
                </a:cxn>
                <a:cxn ang="0">
                  <a:pos x="300" y="660"/>
                </a:cxn>
                <a:cxn ang="0">
                  <a:pos x="458" y="702"/>
                </a:cxn>
                <a:cxn ang="0">
                  <a:pos x="612" y="660"/>
                </a:cxn>
                <a:cxn ang="0">
                  <a:pos x="638" y="660"/>
                </a:cxn>
                <a:cxn ang="0">
                  <a:pos x="714" y="560"/>
                </a:cxn>
                <a:cxn ang="0">
                  <a:pos x="692" y="598"/>
                </a:cxn>
                <a:cxn ang="0">
                  <a:pos x="664" y="634"/>
                </a:cxn>
                <a:cxn ang="0">
                  <a:pos x="612" y="590"/>
                </a:cxn>
                <a:cxn ang="0">
                  <a:pos x="458" y="634"/>
                </a:cxn>
                <a:cxn ang="0">
                  <a:pos x="300" y="590"/>
                </a:cxn>
                <a:cxn ang="0">
                  <a:pos x="146" y="634"/>
                </a:cxn>
                <a:cxn ang="0">
                  <a:pos x="96" y="634"/>
                </a:cxn>
                <a:cxn ang="0">
                  <a:pos x="68" y="598"/>
                </a:cxn>
                <a:cxn ang="0">
                  <a:pos x="46" y="560"/>
                </a:cxn>
                <a:cxn ang="0">
                  <a:pos x="146" y="518"/>
                </a:cxn>
                <a:cxn ang="0">
                  <a:pos x="300" y="560"/>
                </a:cxn>
                <a:cxn ang="0">
                  <a:pos x="458" y="518"/>
                </a:cxn>
                <a:cxn ang="0">
                  <a:pos x="612" y="560"/>
                </a:cxn>
                <a:cxn ang="0">
                  <a:pos x="714" y="560"/>
                </a:cxn>
                <a:cxn ang="0">
                  <a:pos x="758" y="406"/>
                </a:cxn>
                <a:cxn ang="0">
                  <a:pos x="752" y="454"/>
                </a:cxn>
                <a:cxn ang="0">
                  <a:pos x="740" y="502"/>
                </a:cxn>
                <a:cxn ang="0">
                  <a:pos x="612" y="458"/>
                </a:cxn>
                <a:cxn ang="0">
                  <a:pos x="458" y="502"/>
                </a:cxn>
                <a:cxn ang="0">
                  <a:pos x="300" y="458"/>
                </a:cxn>
                <a:cxn ang="0">
                  <a:pos x="146" y="502"/>
                </a:cxn>
                <a:cxn ang="0">
                  <a:pos x="20" y="502"/>
                </a:cxn>
                <a:cxn ang="0">
                  <a:pos x="8" y="454"/>
                </a:cxn>
                <a:cxn ang="0">
                  <a:pos x="0" y="406"/>
                </a:cxn>
                <a:cxn ang="0">
                  <a:pos x="146" y="374"/>
                </a:cxn>
                <a:cxn ang="0">
                  <a:pos x="300" y="406"/>
                </a:cxn>
                <a:cxn ang="0">
                  <a:pos x="458" y="374"/>
                </a:cxn>
                <a:cxn ang="0">
                  <a:pos x="612" y="406"/>
                </a:cxn>
                <a:cxn ang="0">
                  <a:pos x="758" y="406"/>
                </a:cxn>
                <a:cxn ang="0">
                  <a:pos x="0" y="374"/>
                </a:cxn>
                <a:cxn ang="0">
                  <a:pos x="8" y="298"/>
                </a:cxn>
                <a:cxn ang="0">
                  <a:pos x="32" y="228"/>
                </a:cxn>
                <a:cxn ang="0">
                  <a:pos x="68" y="166"/>
                </a:cxn>
                <a:cxn ang="0">
                  <a:pos x="114" y="110"/>
                </a:cxn>
                <a:cxn ang="0">
                  <a:pos x="170" y="64"/>
                </a:cxn>
                <a:cxn ang="0">
                  <a:pos x="234" y="30"/>
                </a:cxn>
                <a:cxn ang="0">
                  <a:pos x="304" y="8"/>
                </a:cxn>
                <a:cxn ang="0">
                  <a:pos x="380" y="0"/>
                </a:cxn>
                <a:cxn ang="0">
                  <a:pos x="418" y="2"/>
                </a:cxn>
                <a:cxn ang="0">
                  <a:pos x="492" y="18"/>
                </a:cxn>
                <a:cxn ang="0">
                  <a:pos x="560" y="46"/>
                </a:cxn>
                <a:cxn ang="0">
                  <a:pos x="620" y="86"/>
                </a:cxn>
                <a:cxn ang="0">
                  <a:pos x="670" y="136"/>
                </a:cxn>
                <a:cxn ang="0">
                  <a:pos x="712" y="196"/>
                </a:cxn>
                <a:cxn ang="0">
                  <a:pos x="742" y="262"/>
                </a:cxn>
                <a:cxn ang="0">
                  <a:pos x="758" y="336"/>
                </a:cxn>
                <a:cxn ang="0">
                  <a:pos x="612" y="374"/>
                </a:cxn>
                <a:cxn ang="0">
                  <a:pos x="458" y="344"/>
                </a:cxn>
                <a:cxn ang="0">
                  <a:pos x="300" y="374"/>
                </a:cxn>
                <a:cxn ang="0">
                  <a:pos x="146" y="344"/>
                </a:cxn>
                <a:cxn ang="0">
                  <a:pos x="0" y="374"/>
                </a:cxn>
              </a:cxnLst>
              <a:rect l="0" t="0" r="r" b="b"/>
              <a:pathLst>
                <a:path w="760" h="744">
                  <a:moveTo>
                    <a:pt x="638" y="660"/>
                  </a:moveTo>
                  <a:lnTo>
                    <a:pt x="638" y="660"/>
                  </a:lnTo>
                  <a:lnTo>
                    <a:pt x="612" y="682"/>
                  </a:lnTo>
                  <a:lnTo>
                    <a:pt x="582" y="702"/>
                  </a:lnTo>
                  <a:lnTo>
                    <a:pt x="458" y="702"/>
                  </a:lnTo>
                  <a:lnTo>
                    <a:pt x="458" y="744"/>
                  </a:lnTo>
                  <a:lnTo>
                    <a:pt x="300" y="744"/>
                  </a:lnTo>
                  <a:lnTo>
                    <a:pt x="300" y="702"/>
                  </a:lnTo>
                  <a:lnTo>
                    <a:pt x="178" y="702"/>
                  </a:lnTo>
                  <a:lnTo>
                    <a:pt x="178" y="702"/>
                  </a:lnTo>
                  <a:lnTo>
                    <a:pt x="148" y="682"/>
                  </a:lnTo>
                  <a:lnTo>
                    <a:pt x="122" y="660"/>
                  </a:lnTo>
                  <a:lnTo>
                    <a:pt x="146" y="660"/>
                  </a:lnTo>
                  <a:lnTo>
                    <a:pt x="300" y="660"/>
                  </a:lnTo>
                  <a:lnTo>
                    <a:pt x="300" y="702"/>
                  </a:lnTo>
                  <a:lnTo>
                    <a:pt x="458" y="702"/>
                  </a:lnTo>
                  <a:lnTo>
                    <a:pt x="458" y="660"/>
                  </a:lnTo>
                  <a:lnTo>
                    <a:pt x="612" y="660"/>
                  </a:lnTo>
                  <a:lnTo>
                    <a:pt x="638" y="660"/>
                  </a:lnTo>
                  <a:lnTo>
                    <a:pt x="638" y="660"/>
                  </a:lnTo>
                  <a:close/>
                  <a:moveTo>
                    <a:pt x="714" y="560"/>
                  </a:moveTo>
                  <a:lnTo>
                    <a:pt x="714" y="560"/>
                  </a:lnTo>
                  <a:lnTo>
                    <a:pt x="704" y="580"/>
                  </a:lnTo>
                  <a:lnTo>
                    <a:pt x="692" y="598"/>
                  </a:lnTo>
                  <a:lnTo>
                    <a:pt x="678" y="616"/>
                  </a:lnTo>
                  <a:lnTo>
                    <a:pt x="664" y="634"/>
                  </a:lnTo>
                  <a:lnTo>
                    <a:pt x="612" y="634"/>
                  </a:lnTo>
                  <a:lnTo>
                    <a:pt x="612" y="590"/>
                  </a:lnTo>
                  <a:lnTo>
                    <a:pt x="458" y="590"/>
                  </a:lnTo>
                  <a:lnTo>
                    <a:pt x="458" y="634"/>
                  </a:lnTo>
                  <a:lnTo>
                    <a:pt x="300" y="634"/>
                  </a:lnTo>
                  <a:lnTo>
                    <a:pt x="300" y="590"/>
                  </a:lnTo>
                  <a:lnTo>
                    <a:pt x="146" y="590"/>
                  </a:lnTo>
                  <a:lnTo>
                    <a:pt x="146" y="634"/>
                  </a:lnTo>
                  <a:lnTo>
                    <a:pt x="96" y="634"/>
                  </a:lnTo>
                  <a:lnTo>
                    <a:pt x="96" y="634"/>
                  </a:lnTo>
                  <a:lnTo>
                    <a:pt x="82" y="616"/>
                  </a:lnTo>
                  <a:lnTo>
                    <a:pt x="68" y="598"/>
                  </a:lnTo>
                  <a:lnTo>
                    <a:pt x="56" y="580"/>
                  </a:lnTo>
                  <a:lnTo>
                    <a:pt x="46" y="560"/>
                  </a:lnTo>
                  <a:lnTo>
                    <a:pt x="146" y="560"/>
                  </a:lnTo>
                  <a:lnTo>
                    <a:pt x="146" y="518"/>
                  </a:lnTo>
                  <a:lnTo>
                    <a:pt x="300" y="518"/>
                  </a:lnTo>
                  <a:lnTo>
                    <a:pt x="300" y="560"/>
                  </a:lnTo>
                  <a:lnTo>
                    <a:pt x="458" y="560"/>
                  </a:lnTo>
                  <a:lnTo>
                    <a:pt x="458" y="518"/>
                  </a:lnTo>
                  <a:lnTo>
                    <a:pt x="612" y="518"/>
                  </a:lnTo>
                  <a:lnTo>
                    <a:pt x="612" y="560"/>
                  </a:lnTo>
                  <a:lnTo>
                    <a:pt x="714" y="560"/>
                  </a:lnTo>
                  <a:lnTo>
                    <a:pt x="714" y="560"/>
                  </a:lnTo>
                  <a:close/>
                  <a:moveTo>
                    <a:pt x="758" y="406"/>
                  </a:moveTo>
                  <a:lnTo>
                    <a:pt x="758" y="406"/>
                  </a:lnTo>
                  <a:lnTo>
                    <a:pt x="756" y="430"/>
                  </a:lnTo>
                  <a:lnTo>
                    <a:pt x="752" y="454"/>
                  </a:lnTo>
                  <a:lnTo>
                    <a:pt x="748" y="478"/>
                  </a:lnTo>
                  <a:lnTo>
                    <a:pt x="740" y="502"/>
                  </a:lnTo>
                  <a:lnTo>
                    <a:pt x="612" y="502"/>
                  </a:lnTo>
                  <a:lnTo>
                    <a:pt x="612" y="458"/>
                  </a:lnTo>
                  <a:lnTo>
                    <a:pt x="458" y="458"/>
                  </a:lnTo>
                  <a:lnTo>
                    <a:pt x="458" y="502"/>
                  </a:lnTo>
                  <a:lnTo>
                    <a:pt x="300" y="502"/>
                  </a:lnTo>
                  <a:lnTo>
                    <a:pt x="300" y="458"/>
                  </a:lnTo>
                  <a:lnTo>
                    <a:pt x="146" y="458"/>
                  </a:lnTo>
                  <a:lnTo>
                    <a:pt x="146" y="502"/>
                  </a:lnTo>
                  <a:lnTo>
                    <a:pt x="20" y="502"/>
                  </a:lnTo>
                  <a:lnTo>
                    <a:pt x="20" y="502"/>
                  </a:lnTo>
                  <a:lnTo>
                    <a:pt x="12" y="478"/>
                  </a:lnTo>
                  <a:lnTo>
                    <a:pt x="8" y="454"/>
                  </a:lnTo>
                  <a:lnTo>
                    <a:pt x="4" y="430"/>
                  </a:lnTo>
                  <a:lnTo>
                    <a:pt x="0" y="406"/>
                  </a:lnTo>
                  <a:lnTo>
                    <a:pt x="146" y="406"/>
                  </a:lnTo>
                  <a:lnTo>
                    <a:pt x="146" y="374"/>
                  </a:lnTo>
                  <a:lnTo>
                    <a:pt x="300" y="374"/>
                  </a:lnTo>
                  <a:lnTo>
                    <a:pt x="300" y="406"/>
                  </a:lnTo>
                  <a:lnTo>
                    <a:pt x="458" y="406"/>
                  </a:lnTo>
                  <a:lnTo>
                    <a:pt x="458" y="374"/>
                  </a:lnTo>
                  <a:lnTo>
                    <a:pt x="612" y="374"/>
                  </a:lnTo>
                  <a:lnTo>
                    <a:pt x="612" y="406"/>
                  </a:lnTo>
                  <a:lnTo>
                    <a:pt x="758" y="406"/>
                  </a:lnTo>
                  <a:lnTo>
                    <a:pt x="758" y="406"/>
                  </a:lnTo>
                  <a:close/>
                  <a:moveTo>
                    <a:pt x="0" y="374"/>
                  </a:moveTo>
                  <a:lnTo>
                    <a:pt x="0" y="374"/>
                  </a:lnTo>
                  <a:lnTo>
                    <a:pt x="2" y="336"/>
                  </a:lnTo>
                  <a:lnTo>
                    <a:pt x="8" y="298"/>
                  </a:lnTo>
                  <a:lnTo>
                    <a:pt x="18" y="262"/>
                  </a:lnTo>
                  <a:lnTo>
                    <a:pt x="32" y="228"/>
                  </a:lnTo>
                  <a:lnTo>
                    <a:pt x="48" y="196"/>
                  </a:lnTo>
                  <a:lnTo>
                    <a:pt x="68" y="166"/>
                  </a:lnTo>
                  <a:lnTo>
                    <a:pt x="88" y="136"/>
                  </a:lnTo>
                  <a:lnTo>
                    <a:pt x="114" y="110"/>
                  </a:lnTo>
                  <a:lnTo>
                    <a:pt x="140" y="86"/>
                  </a:lnTo>
                  <a:lnTo>
                    <a:pt x="170" y="64"/>
                  </a:lnTo>
                  <a:lnTo>
                    <a:pt x="200" y="46"/>
                  </a:lnTo>
                  <a:lnTo>
                    <a:pt x="234" y="30"/>
                  </a:lnTo>
                  <a:lnTo>
                    <a:pt x="268" y="18"/>
                  </a:lnTo>
                  <a:lnTo>
                    <a:pt x="304" y="8"/>
                  </a:lnTo>
                  <a:lnTo>
                    <a:pt x="342" y="2"/>
                  </a:lnTo>
                  <a:lnTo>
                    <a:pt x="380" y="0"/>
                  </a:lnTo>
                  <a:lnTo>
                    <a:pt x="380" y="0"/>
                  </a:lnTo>
                  <a:lnTo>
                    <a:pt x="418" y="2"/>
                  </a:lnTo>
                  <a:lnTo>
                    <a:pt x="456" y="8"/>
                  </a:lnTo>
                  <a:lnTo>
                    <a:pt x="492" y="18"/>
                  </a:lnTo>
                  <a:lnTo>
                    <a:pt x="526" y="30"/>
                  </a:lnTo>
                  <a:lnTo>
                    <a:pt x="560" y="46"/>
                  </a:lnTo>
                  <a:lnTo>
                    <a:pt x="590" y="64"/>
                  </a:lnTo>
                  <a:lnTo>
                    <a:pt x="620" y="86"/>
                  </a:lnTo>
                  <a:lnTo>
                    <a:pt x="646" y="110"/>
                  </a:lnTo>
                  <a:lnTo>
                    <a:pt x="670" y="136"/>
                  </a:lnTo>
                  <a:lnTo>
                    <a:pt x="692" y="166"/>
                  </a:lnTo>
                  <a:lnTo>
                    <a:pt x="712" y="196"/>
                  </a:lnTo>
                  <a:lnTo>
                    <a:pt x="728" y="228"/>
                  </a:lnTo>
                  <a:lnTo>
                    <a:pt x="742" y="262"/>
                  </a:lnTo>
                  <a:lnTo>
                    <a:pt x="750" y="298"/>
                  </a:lnTo>
                  <a:lnTo>
                    <a:pt x="758" y="336"/>
                  </a:lnTo>
                  <a:lnTo>
                    <a:pt x="760" y="374"/>
                  </a:lnTo>
                  <a:lnTo>
                    <a:pt x="612" y="374"/>
                  </a:lnTo>
                  <a:lnTo>
                    <a:pt x="612" y="344"/>
                  </a:lnTo>
                  <a:lnTo>
                    <a:pt x="458" y="344"/>
                  </a:lnTo>
                  <a:lnTo>
                    <a:pt x="458" y="374"/>
                  </a:lnTo>
                  <a:lnTo>
                    <a:pt x="300" y="374"/>
                  </a:lnTo>
                  <a:lnTo>
                    <a:pt x="300" y="344"/>
                  </a:lnTo>
                  <a:lnTo>
                    <a:pt x="146" y="344"/>
                  </a:lnTo>
                  <a:lnTo>
                    <a:pt x="146" y="374"/>
                  </a:lnTo>
                  <a:lnTo>
                    <a:pt x="0" y="374"/>
                  </a:lnTo>
                  <a:lnTo>
                    <a:pt x="0" y="374"/>
                  </a:lnTo>
                  <a:close/>
                </a:path>
              </a:pathLst>
            </a:custGeom>
            <a:solidFill>
              <a:srgbClr val="FC1921"/>
            </a:solidFill>
            <a:ln w="9525">
              <a:noFill/>
              <a:round/>
              <a:headEnd/>
              <a:tailEnd/>
            </a:ln>
          </p:spPr>
          <p:txBody>
            <a:bodyPr/>
            <a:lstStyle/>
            <a:p>
              <a:endParaRPr lang="en-US"/>
            </a:p>
          </p:txBody>
        </p:sp>
        <p:sp>
          <p:nvSpPr>
            <p:cNvPr id="8" name="Freeform 25"/>
            <p:cNvSpPr>
              <a:spLocks/>
            </p:cNvSpPr>
            <p:nvPr/>
          </p:nvSpPr>
          <p:spPr bwMode="auto">
            <a:xfrm>
              <a:off x="1556" y="1532"/>
              <a:ext cx="458" cy="448"/>
            </a:xfrm>
            <a:custGeom>
              <a:avLst/>
              <a:gdLst/>
              <a:ahLst/>
              <a:cxnLst>
                <a:cxn ang="0">
                  <a:pos x="426" y="124"/>
                </a:cxn>
                <a:cxn ang="0">
                  <a:pos x="420" y="126"/>
                </a:cxn>
                <a:cxn ang="0">
                  <a:pos x="412" y="124"/>
                </a:cxn>
                <a:cxn ang="0">
                  <a:pos x="416" y="80"/>
                </a:cxn>
                <a:cxn ang="0">
                  <a:pos x="412" y="58"/>
                </a:cxn>
                <a:cxn ang="0">
                  <a:pos x="400" y="38"/>
                </a:cxn>
                <a:cxn ang="0">
                  <a:pos x="392" y="30"/>
                </a:cxn>
                <a:cxn ang="0">
                  <a:pos x="360" y="20"/>
                </a:cxn>
                <a:cxn ang="0">
                  <a:pos x="240" y="26"/>
                </a:cxn>
                <a:cxn ang="0">
                  <a:pos x="194" y="194"/>
                </a:cxn>
                <a:cxn ang="0">
                  <a:pos x="230" y="194"/>
                </a:cxn>
                <a:cxn ang="0">
                  <a:pos x="266" y="194"/>
                </a:cxn>
                <a:cxn ang="0">
                  <a:pos x="298" y="184"/>
                </a:cxn>
                <a:cxn ang="0">
                  <a:pos x="312" y="174"/>
                </a:cxn>
                <a:cxn ang="0">
                  <a:pos x="322" y="160"/>
                </a:cxn>
                <a:cxn ang="0">
                  <a:pos x="348" y="132"/>
                </a:cxn>
                <a:cxn ang="0">
                  <a:pos x="302" y="300"/>
                </a:cxn>
                <a:cxn ang="0">
                  <a:pos x="294" y="300"/>
                </a:cxn>
                <a:cxn ang="0">
                  <a:pos x="288" y="300"/>
                </a:cxn>
                <a:cxn ang="0">
                  <a:pos x="290" y="282"/>
                </a:cxn>
                <a:cxn ang="0">
                  <a:pos x="292" y="254"/>
                </a:cxn>
                <a:cxn ang="0">
                  <a:pos x="288" y="236"/>
                </a:cxn>
                <a:cxn ang="0">
                  <a:pos x="284" y="230"/>
                </a:cxn>
                <a:cxn ang="0">
                  <a:pos x="262" y="218"/>
                </a:cxn>
                <a:cxn ang="0">
                  <a:pos x="238" y="214"/>
                </a:cxn>
                <a:cxn ang="0">
                  <a:pos x="188" y="214"/>
                </a:cxn>
                <a:cxn ang="0">
                  <a:pos x="128" y="428"/>
                </a:cxn>
                <a:cxn ang="0">
                  <a:pos x="194" y="430"/>
                </a:cxn>
                <a:cxn ang="0">
                  <a:pos x="262" y="424"/>
                </a:cxn>
                <a:cxn ang="0">
                  <a:pos x="292" y="416"/>
                </a:cxn>
                <a:cxn ang="0">
                  <a:pos x="320" y="402"/>
                </a:cxn>
                <a:cxn ang="0">
                  <a:pos x="344" y="382"/>
                </a:cxn>
                <a:cxn ang="0">
                  <a:pos x="362" y="352"/>
                </a:cxn>
                <a:cxn ang="0">
                  <a:pos x="370" y="330"/>
                </a:cxn>
                <a:cxn ang="0">
                  <a:pos x="376" y="308"/>
                </a:cxn>
                <a:cxn ang="0">
                  <a:pos x="394" y="308"/>
                </a:cxn>
                <a:cxn ang="0">
                  <a:pos x="332" y="448"/>
                </a:cxn>
                <a:cxn ang="0">
                  <a:pos x="0" y="448"/>
                </a:cxn>
                <a:cxn ang="0">
                  <a:pos x="4" y="430"/>
                </a:cxn>
                <a:cxn ang="0">
                  <a:pos x="10" y="430"/>
                </a:cxn>
                <a:cxn ang="0">
                  <a:pos x="36" y="430"/>
                </a:cxn>
                <a:cxn ang="0">
                  <a:pos x="50" y="426"/>
                </a:cxn>
                <a:cxn ang="0">
                  <a:pos x="58" y="412"/>
                </a:cxn>
                <a:cxn ang="0">
                  <a:pos x="164" y="32"/>
                </a:cxn>
                <a:cxn ang="0">
                  <a:pos x="162" y="22"/>
                </a:cxn>
                <a:cxn ang="0">
                  <a:pos x="158" y="20"/>
                </a:cxn>
                <a:cxn ang="0">
                  <a:pos x="136" y="20"/>
                </a:cxn>
                <a:cxn ang="0">
                  <a:pos x="112" y="18"/>
                </a:cxn>
                <a:cxn ang="0">
                  <a:pos x="116" y="2"/>
                </a:cxn>
                <a:cxn ang="0">
                  <a:pos x="458" y="2"/>
                </a:cxn>
                <a:cxn ang="0">
                  <a:pos x="426" y="124"/>
                </a:cxn>
              </a:cxnLst>
              <a:rect l="0" t="0" r="r" b="b"/>
              <a:pathLst>
                <a:path w="458" h="448">
                  <a:moveTo>
                    <a:pt x="426" y="124"/>
                  </a:moveTo>
                  <a:lnTo>
                    <a:pt x="426" y="124"/>
                  </a:lnTo>
                  <a:lnTo>
                    <a:pt x="424" y="126"/>
                  </a:lnTo>
                  <a:lnTo>
                    <a:pt x="420" y="126"/>
                  </a:lnTo>
                  <a:lnTo>
                    <a:pt x="412" y="124"/>
                  </a:lnTo>
                  <a:lnTo>
                    <a:pt x="412" y="124"/>
                  </a:lnTo>
                  <a:lnTo>
                    <a:pt x="414" y="102"/>
                  </a:lnTo>
                  <a:lnTo>
                    <a:pt x="416" y="80"/>
                  </a:lnTo>
                  <a:lnTo>
                    <a:pt x="414" y="68"/>
                  </a:lnTo>
                  <a:lnTo>
                    <a:pt x="412" y="58"/>
                  </a:lnTo>
                  <a:lnTo>
                    <a:pt x="406" y="48"/>
                  </a:lnTo>
                  <a:lnTo>
                    <a:pt x="400" y="38"/>
                  </a:lnTo>
                  <a:lnTo>
                    <a:pt x="400" y="38"/>
                  </a:lnTo>
                  <a:lnTo>
                    <a:pt x="392" y="30"/>
                  </a:lnTo>
                  <a:lnTo>
                    <a:pt x="380" y="26"/>
                  </a:lnTo>
                  <a:lnTo>
                    <a:pt x="360" y="20"/>
                  </a:lnTo>
                  <a:lnTo>
                    <a:pt x="242" y="20"/>
                  </a:lnTo>
                  <a:lnTo>
                    <a:pt x="240" y="26"/>
                  </a:lnTo>
                  <a:lnTo>
                    <a:pt x="194" y="192"/>
                  </a:lnTo>
                  <a:lnTo>
                    <a:pt x="194" y="194"/>
                  </a:lnTo>
                  <a:lnTo>
                    <a:pt x="194" y="194"/>
                  </a:lnTo>
                  <a:lnTo>
                    <a:pt x="230" y="194"/>
                  </a:lnTo>
                  <a:lnTo>
                    <a:pt x="248" y="194"/>
                  </a:lnTo>
                  <a:lnTo>
                    <a:pt x="266" y="194"/>
                  </a:lnTo>
                  <a:lnTo>
                    <a:pt x="282" y="190"/>
                  </a:lnTo>
                  <a:lnTo>
                    <a:pt x="298" y="184"/>
                  </a:lnTo>
                  <a:lnTo>
                    <a:pt x="306" y="180"/>
                  </a:lnTo>
                  <a:lnTo>
                    <a:pt x="312" y="174"/>
                  </a:lnTo>
                  <a:lnTo>
                    <a:pt x="318" y="168"/>
                  </a:lnTo>
                  <a:lnTo>
                    <a:pt x="322" y="160"/>
                  </a:lnTo>
                  <a:lnTo>
                    <a:pt x="334" y="132"/>
                  </a:lnTo>
                  <a:lnTo>
                    <a:pt x="348" y="132"/>
                  </a:lnTo>
                  <a:lnTo>
                    <a:pt x="350" y="134"/>
                  </a:lnTo>
                  <a:lnTo>
                    <a:pt x="302" y="300"/>
                  </a:lnTo>
                  <a:lnTo>
                    <a:pt x="302" y="300"/>
                  </a:lnTo>
                  <a:lnTo>
                    <a:pt x="294" y="300"/>
                  </a:lnTo>
                  <a:lnTo>
                    <a:pt x="290" y="300"/>
                  </a:lnTo>
                  <a:lnTo>
                    <a:pt x="288" y="300"/>
                  </a:lnTo>
                  <a:lnTo>
                    <a:pt x="288" y="300"/>
                  </a:lnTo>
                  <a:lnTo>
                    <a:pt x="290" y="282"/>
                  </a:lnTo>
                  <a:lnTo>
                    <a:pt x="294" y="264"/>
                  </a:lnTo>
                  <a:lnTo>
                    <a:pt x="292" y="254"/>
                  </a:lnTo>
                  <a:lnTo>
                    <a:pt x="292" y="246"/>
                  </a:lnTo>
                  <a:lnTo>
                    <a:pt x="288" y="236"/>
                  </a:lnTo>
                  <a:lnTo>
                    <a:pt x="284" y="230"/>
                  </a:lnTo>
                  <a:lnTo>
                    <a:pt x="284" y="230"/>
                  </a:lnTo>
                  <a:lnTo>
                    <a:pt x="274" y="222"/>
                  </a:lnTo>
                  <a:lnTo>
                    <a:pt x="262" y="218"/>
                  </a:lnTo>
                  <a:lnTo>
                    <a:pt x="250" y="216"/>
                  </a:lnTo>
                  <a:lnTo>
                    <a:pt x="238" y="214"/>
                  </a:lnTo>
                  <a:lnTo>
                    <a:pt x="212" y="214"/>
                  </a:lnTo>
                  <a:lnTo>
                    <a:pt x="188" y="214"/>
                  </a:lnTo>
                  <a:lnTo>
                    <a:pt x="128" y="426"/>
                  </a:lnTo>
                  <a:lnTo>
                    <a:pt x="128" y="428"/>
                  </a:lnTo>
                  <a:lnTo>
                    <a:pt x="128" y="428"/>
                  </a:lnTo>
                  <a:lnTo>
                    <a:pt x="194" y="430"/>
                  </a:lnTo>
                  <a:lnTo>
                    <a:pt x="228" y="428"/>
                  </a:lnTo>
                  <a:lnTo>
                    <a:pt x="262" y="424"/>
                  </a:lnTo>
                  <a:lnTo>
                    <a:pt x="278" y="422"/>
                  </a:lnTo>
                  <a:lnTo>
                    <a:pt x="292" y="416"/>
                  </a:lnTo>
                  <a:lnTo>
                    <a:pt x="308" y="410"/>
                  </a:lnTo>
                  <a:lnTo>
                    <a:pt x="320" y="402"/>
                  </a:lnTo>
                  <a:lnTo>
                    <a:pt x="332" y="394"/>
                  </a:lnTo>
                  <a:lnTo>
                    <a:pt x="344" y="382"/>
                  </a:lnTo>
                  <a:lnTo>
                    <a:pt x="354" y="368"/>
                  </a:lnTo>
                  <a:lnTo>
                    <a:pt x="362" y="352"/>
                  </a:lnTo>
                  <a:lnTo>
                    <a:pt x="362" y="352"/>
                  </a:lnTo>
                  <a:lnTo>
                    <a:pt x="370" y="330"/>
                  </a:lnTo>
                  <a:lnTo>
                    <a:pt x="376" y="308"/>
                  </a:lnTo>
                  <a:lnTo>
                    <a:pt x="376" y="308"/>
                  </a:lnTo>
                  <a:lnTo>
                    <a:pt x="384" y="308"/>
                  </a:lnTo>
                  <a:lnTo>
                    <a:pt x="394" y="308"/>
                  </a:lnTo>
                  <a:lnTo>
                    <a:pt x="356" y="446"/>
                  </a:lnTo>
                  <a:lnTo>
                    <a:pt x="332" y="448"/>
                  </a:lnTo>
                  <a:lnTo>
                    <a:pt x="0" y="448"/>
                  </a:lnTo>
                  <a:lnTo>
                    <a:pt x="0" y="448"/>
                  </a:lnTo>
                  <a:lnTo>
                    <a:pt x="2" y="440"/>
                  </a:lnTo>
                  <a:lnTo>
                    <a:pt x="4" y="430"/>
                  </a:lnTo>
                  <a:lnTo>
                    <a:pt x="4" y="430"/>
                  </a:lnTo>
                  <a:lnTo>
                    <a:pt x="10" y="430"/>
                  </a:lnTo>
                  <a:lnTo>
                    <a:pt x="18" y="428"/>
                  </a:lnTo>
                  <a:lnTo>
                    <a:pt x="36" y="430"/>
                  </a:lnTo>
                  <a:lnTo>
                    <a:pt x="44" y="428"/>
                  </a:lnTo>
                  <a:lnTo>
                    <a:pt x="50" y="426"/>
                  </a:lnTo>
                  <a:lnTo>
                    <a:pt x="56" y="420"/>
                  </a:lnTo>
                  <a:lnTo>
                    <a:pt x="58" y="412"/>
                  </a:lnTo>
                  <a:lnTo>
                    <a:pt x="164" y="32"/>
                  </a:lnTo>
                  <a:lnTo>
                    <a:pt x="164" y="32"/>
                  </a:lnTo>
                  <a:lnTo>
                    <a:pt x="164" y="24"/>
                  </a:lnTo>
                  <a:lnTo>
                    <a:pt x="162" y="22"/>
                  </a:lnTo>
                  <a:lnTo>
                    <a:pt x="158" y="20"/>
                  </a:lnTo>
                  <a:lnTo>
                    <a:pt x="158" y="20"/>
                  </a:lnTo>
                  <a:lnTo>
                    <a:pt x="148" y="20"/>
                  </a:lnTo>
                  <a:lnTo>
                    <a:pt x="136" y="20"/>
                  </a:lnTo>
                  <a:lnTo>
                    <a:pt x="124" y="20"/>
                  </a:lnTo>
                  <a:lnTo>
                    <a:pt x="112" y="18"/>
                  </a:lnTo>
                  <a:lnTo>
                    <a:pt x="116" y="2"/>
                  </a:lnTo>
                  <a:lnTo>
                    <a:pt x="116" y="2"/>
                  </a:lnTo>
                  <a:lnTo>
                    <a:pt x="284" y="0"/>
                  </a:lnTo>
                  <a:lnTo>
                    <a:pt x="458" y="2"/>
                  </a:lnTo>
                  <a:lnTo>
                    <a:pt x="426" y="124"/>
                  </a:lnTo>
                  <a:lnTo>
                    <a:pt x="426" y="124"/>
                  </a:lnTo>
                  <a:close/>
                </a:path>
              </a:pathLst>
            </a:custGeom>
            <a:solidFill>
              <a:srgbClr val="000000"/>
            </a:solidFill>
            <a:ln w="9525">
              <a:noFill/>
              <a:round/>
              <a:headEnd/>
              <a:tailEnd/>
            </a:ln>
          </p:spPr>
          <p:txBody>
            <a:bodyPr/>
            <a:lstStyle/>
            <a:p>
              <a:endParaRPr lang="en-US"/>
            </a:p>
          </p:txBody>
        </p:sp>
        <p:sp>
          <p:nvSpPr>
            <p:cNvPr id="9" name="Freeform 26"/>
            <p:cNvSpPr>
              <a:spLocks/>
            </p:cNvSpPr>
            <p:nvPr/>
          </p:nvSpPr>
          <p:spPr bwMode="auto">
            <a:xfrm>
              <a:off x="2310" y="1580"/>
              <a:ext cx="172" cy="404"/>
            </a:xfrm>
            <a:custGeom>
              <a:avLst/>
              <a:gdLst/>
              <a:ahLst/>
              <a:cxnLst>
                <a:cxn ang="0">
                  <a:pos x="154" y="0"/>
                </a:cxn>
                <a:cxn ang="0">
                  <a:pos x="124" y="110"/>
                </a:cxn>
                <a:cxn ang="0">
                  <a:pos x="172" y="112"/>
                </a:cxn>
                <a:cxn ang="0">
                  <a:pos x="168" y="128"/>
                </a:cxn>
                <a:cxn ang="0">
                  <a:pos x="118" y="130"/>
                </a:cxn>
                <a:cxn ang="0">
                  <a:pos x="86" y="244"/>
                </a:cxn>
                <a:cxn ang="0">
                  <a:pos x="54" y="358"/>
                </a:cxn>
                <a:cxn ang="0">
                  <a:pos x="54" y="374"/>
                </a:cxn>
                <a:cxn ang="0">
                  <a:pos x="58" y="378"/>
                </a:cxn>
                <a:cxn ang="0">
                  <a:pos x="66" y="382"/>
                </a:cxn>
                <a:cxn ang="0">
                  <a:pos x="94" y="372"/>
                </a:cxn>
                <a:cxn ang="0">
                  <a:pos x="108" y="362"/>
                </a:cxn>
                <a:cxn ang="0">
                  <a:pos x="120" y="352"/>
                </a:cxn>
                <a:cxn ang="0">
                  <a:pos x="130" y="360"/>
                </a:cxn>
                <a:cxn ang="0">
                  <a:pos x="132" y="362"/>
                </a:cxn>
                <a:cxn ang="0">
                  <a:pos x="100" y="388"/>
                </a:cxn>
                <a:cxn ang="0">
                  <a:pos x="76" y="400"/>
                </a:cxn>
                <a:cxn ang="0">
                  <a:pos x="50" y="404"/>
                </a:cxn>
                <a:cxn ang="0">
                  <a:pos x="36" y="402"/>
                </a:cxn>
                <a:cxn ang="0">
                  <a:pos x="18" y="394"/>
                </a:cxn>
                <a:cxn ang="0">
                  <a:pos x="6" y="378"/>
                </a:cxn>
                <a:cxn ang="0">
                  <a:pos x="2" y="364"/>
                </a:cxn>
                <a:cxn ang="0">
                  <a:pos x="2" y="336"/>
                </a:cxn>
                <a:cxn ang="0">
                  <a:pos x="12" y="296"/>
                </a:cxn>
                <a:cxn ang="0">
                  <a:pos x="54" y="142"/>
                </a:cxn>
                <a:cxn ang="0">
                  <a:pos x="54" y="138"/>
                </a:cxn>
                <a:cxn ang="0">
                  <a:pos x="50" y="132"/>
                </a:cxn>
                <a:cxn ang="0">
                  <a:pos x="46" y="130"/>
                </a:cxn>
                <a:cxn ang="0">
                  <a:pos x="10" y="130"/>
                </a:cxn>
                <a:cxn ang="0">
                  <a:pos x="10" y="122"/>
                </a:cxn>
                <a:cxn ang="0">
                  <a:pos x="62" y="112"/>
                </a:cxn>
                <a:cxn ang="0">
                  <a:pos x="76" y="64"/>
                </a:cxn>
                <a:cxn ang="0">
                  <a:pos x="92" y="14"/>
                </a:cxn>
                <a:cxn ang="0">
                  <a:pos x="140" y="6"/>
                </a:cxn>
                <a:cxn ang="0">
                  <a:pos x="154" y="0"/>
                </a:cxn>
              </a:cxnLst>
              <a:rect l="0" t="0" r="r" b="b"/>
              <a:pathLst>
                <a:path w="172" h="404">
                  <a:moveTo>
                    <a:pt x="154" y="0"/>
                  </a:moveTo>
                  <a:lnTo>
                    <a:pt x="154" y="0"/>
                  </a:lnTo>
                  <a:lnTo>
                    <a:pt x="138" y="56"/>
                  </a:lnTo>
                  <a:lnTo>
                    <a:pt x="124" y="110"/>
                  </a:lnTo>
                  <a:lnTo>
                    <a:pt x="172" y="112"/>
                  </a:lnTo>
                  <a:lnTo>
                    <a:pt x="172" y="112"/>
                  </a:lnTo>
                  <a:lnTo>
                    <a:pt x="170" y="124"/>
                  </a:lnTo>
                  <a:lnTo>
                    <a:pt x="168" y="128"/>
                  </a:lnTo>
                  <a:lnTo>
                    <a:pt x="164" y="130"/>
                  </a:lnTo>
                  <a:lnTo>
                    <a:pt x="118" y="130"/>
                  </a:lnTo>
                  <a:lnTo>
                    <a:pt x="118" y="130"/>
                  </a:lnTo>
                  <a:lnTo>
                    <a:pt x="86" y="244"/>
                  </a:lnTo>
                  <a:lnTo>
                    <a:pt x="54" y="358"/>
                  </a:lnTo>
                  <a:lnTo>
                    <a:pt x="54" y="358"/>
                  </a:lnTo>
                  <a:lnTo>
                    <a:pt x="54" y="368"/>
                  </a:lnTo>
                  <a:lnTo>
                    <a:pt x="54" y="374"/>
                  </a:lnTo>
                  <a:lnTo>
                    <a:pt x="58" y="378"/>
                  </a:lnTo>
                  <a:lnTo>
                    <a:pt x="58" y="378"/>
                  </a:lnTo>
                  <a:lnTo>
                    <a:pt x="62" y="380"/>
                  </a:lnTo>
                  <a:lnTo>
                    <a:pt x="66" y="382"/>
                  </a:lnTo>
                  <a:lnTo>
                    <a:pt x="76" y="380"/>
                  </a:lnTo>
                  <a:lnTo>
                    <a:pt x="94" y="372"/>
                  </a:lnTo>
                  <a:lnTo>
                    <a:pt x="94" y="372"/>
                  </a:lnTo>
                  <a:lnTo>
                    <a:pt x="108" y="362"/>
                  </a:lnTo>
                  <a:lnTo>
                    <a:pt x="120" y="352"/>
                  </a:lnTo>
                  <a:lnTo>
                    <a:pt x="120" y="352"/>
                  </a:lnTo>
                  <a:lnTo>
                    <a:pt x="128" y="356"/>
                  </a:lnTo>
                  <a:lnTo>
                    <a:pt x="130" y="360"/>
                  </a:lnTo>
                  <a:lnTo>
                    <a:pt x="132" y="362"/>
                  </a:lnTo>
                  <a:lnTo>
                    <a:pt x="132" y="362"/>
                  </a:lnTo>
                  <a:lnTo>
                    <a:pt x="110" y="380"/>
                  </a:lnTo>
                  <a:lnTo>
                    <a:pt x="100" y="388"/>
                  </a:lnTo>
                  <a:lnTo>
                    <a:pt x="88" y="394"/>
                  </a:lnTo>
                  <a:lnTo>
                    <a:pt x="76" y="400"/>
                  </a:lnTo>
                  <a:lnTo>
                    <a:pt x="64" y="402"/>
                  </a:lnTo>
                  <a:lnTo>
                    <a:pt x="50" y="404"/>
                  </a:lnTo>
                  <a:lnTo>
                    <a:pt x="36" y="402"/>
                  </a:lnTo>
                  <a:lnTo>
                    <a:pt x="36" y="402"/>
                  </a:lnTo>
                  <a:lnTo>
                    <a:pt x="28" y="398"/>
                  </a:lnTo>
                  <a:lnTo>
                    <a:pt x="18" y="394"/>
                  </a:lnTo>
                  <a:lnTo>
                    <a:pt x="10" y="386"/>
                  </a:lnTo>
                  <a:lnTo>
                    <a:pt x="6" y="378"/>
                  </a:lnTo>
                  <a:lnTo>
                    <a:pt x="6" y="378"/>
                  </a:lnTo>
                  <a:lnTo>
                    <a:pt x="2" y="364"/>
                  </a:lnTo>
                  <a:lnTo>
                    <a:pt x="0" y="350"/>
                  </a:lnTo>
                  <a:lnTo>
                    <a:pt x="2" y="336"/>
                  </a:lnTo>
                  <a:lnTo>
                    <a:pt x="4" y="322"/>
                  </a:lnTo>
                  <a:lnTo>
                    <a:pt x="12" y="296"/>
                  </a:lnTo>
                  <a:lnTo>
                    <a:pt x="18" y="268"/>
                  </a:lnTo>
                  <a:lnTo>
                    <a:pt x="54" y="142"/>
                  </a:lnTo>
                  <a:lnTo>
                    <a:pt x="54" y="142"/>
                  </a:lnTo>
                  <a:lnTo>
                    <a:pt x="54" y="138"/>
                  </a:lnTo>
                  <a:lnTo>
                    <a:pt x="52" y="136"/>
                  </a:lnTo>
                  <a:lnTo>
                    <a:pt x="50" y="132"/>
                  </a:lnTo>
                  <a:lnTo>
                    <a:pt x="46" y="130"/>
                  </a:lnTo>
                  <a:lnTo>
                    <a:pt x="46" y="130"/>
                  </a:lnTo>
                  <a:lnTo>
                    <a:pt x="28" y="130"/>
                  </a:lnTo>
                  <a:lnTo>
                    <a:pt x="10" y="130"/>
                  </a:lnTo>
                  <a:lnTo>
                    <a:pt x="10" y="130"/>
                  </a:lnTo>
                  <a:lnTo>
                    <a:pt x="10" y="122"/>
                  </a:lnTo>
                  <a:lnTo>
                    <a:pt x="14" y="112"/>
                  </a:lnTo>
                  <a:lnTo>
                    <a:pt x="62" y="112"/>
                  </a:lnTo>
                  <a:lnTo>
                    <a:pt x="62" y="112"/>
                  </a:lnTo>
                  <a:lnTo>
                    <a:pt x="76" y="64"/>
                  </a:lnTo>
                  <a:lnTo>
                    <a:pt x="92" y="14"/>
                  </a:lnTo>
                  <a:lnTo>
                    <a:pt x="92" y="14"/>
                  </a:lnTo>
                  <a:lnTo>
                    <a:pt x="124" y="8"/>
                  </a:lnTo>
                  <a:lnTo>
                    <a:pt x="140" y="6"/>
                  </a:lnTo>
                  <a:lnTo>
                    <a:pt x="154" y="0"/>
                  </a:lnTo>
                  <a:lnTo>
                    <a:pt x="154" y="0"/>
                  </a:lnTo>
                  <a:close/>
                </a:path>
              </a:pathLst>
            </a:custGeom>
            <a:solidFill>
              <a:srgbClr val="000000"/>
            </a:solidFill>
            <a:ln w="9525">
              <a:noFill/>
              <a:round/>
              <a:headEnd/>
              <a:tailEnd/>
            </a:ln>
          </p:spPr>
          <p:txBody>
            <a:bodyPr/>
            <a:lstStyle/>
            <a:p>
              <a:endParaRPr lang="en-US"/>
            </a:p>
          </p:txBody>
        </p:sp>
        <p:sp>
          <p:nvSpPr>
            <p:cNvPr id="10" name="Freeform 27"/>
            <p:cNvSpPr>
              <a:spLocks/>
            </p:cNvSpPr>
            <p:nvPr/>
          </p:nvSpPr>
          <p:spPr bwMode="auto">
            <a:xfrm>
              <a:off x="1972" y="1682"/>
              <a:ext cx="300" cy="302"/>
            </a:xfrm>
            <a:custGeom>
              <a:avLst/>
              <a:gdLst/>
              <a:ahLst/>
              <a:cxnLst>
                <a:cxn ang="0">
                  <a:pos x="292" y="30"/>
                </a:cxn>
                <a:cxn ang="0">
                  <a:pos x="296" y="52"/>
                </a:cxn>
                <a:cxn ang="0">
                  <a:pos x="294" y="76"/>
                </a:cxn>
                <a:cxn ang="0">
                  <a:pos x="240" y="254"/>
                </a:cxn>
                <a:cxn ang="0">
                  <a:pos x="240" y="266"/>
                </a:cxn>
                <a:cxn ang="0">
                  <a:pos x="242" y="276"/>
                </a:cxn>
                <a:cxn ang="0">
                  <a:pos x="244" y="278"/>
                </a:cxn>
                <a:cxn ang="0">
                  <a:pos x="256" y="280"/>
                </a:cxn>
                <a:cxn ang="0">
                  <a:pos x="266" y="274"/>
                </a:cxn>
                <a:cxn ang="0">
                  <a:pos x="290" y="250"/>
                </a:cxn>
                <a:cxn ang="0">
                  <a:pos x="300" y="258"/>
                </a:cxn>
                <a:cxn ang="0">
                  <a:pos x="274" y="286"/>
                </a:cxn>
                <a:cxn ang="0">
                  <a:pos x="248" y="300"/>
                </a:cxn>
                <a:cxn ang="0">
                  <a:pos x="240" y="302"/>
                </a:cxn>
                <a:cxn ang="0">
                  <a:pos x="212" y="300"/>
                </a:cxn>
                <a:cxn ang="0">
                  <a:pos x="204" y="294"/>
                </a:cxn>
                <a:cxn ang="0">
                  <a:pos x="192" y="282"/>
                </a:cxn>
                <a:cxn ang="0">
                  <a:pos x="186" y="266"/>
                </a:cxn>
                <a:cxn ang="0">
                  <a:pos x="186" y="234"/>
                </a:cxn>
                <a:cxn ang="0">
                  <a:pos x="196" y="202"/>
                </a:cxn>
                <a:cxn ang="0">
                  <a:pos x="204" y="172"/>
                </a:cxn>
                <a:cxn ang="0">
                  <a:pos x="226" y="108"/>
                </a:cxn>
                <a:cxn ang="0">
                  <a:pos x="242" y="44"/>
                </a:cxn>
                <a:cxn ang="0">
                  <a:pos x="242" y="34"/>
                </a:cxn>
                <a:cxn ang="0">
                  <a:pos x="238" y="24"/>
                </a:cxn>
                <a:cxn ang="0">
                  <a:pos x="232" y="20"/>
                </a:cxn>
                <a:cxn ang="0">
                  <a:pos x="220" y="20"/>
                </a:cxn>
                <a:cxn ang="0">
                  <a:pos x="200" y="26"/>
                </a:cxn>
                <a:cxn ang="0">
                  <a:pos x="188" y="32"/>
                </a:cxn>
                <a:cxn ang="0">
                  <a:pos x="160" y="54"/>
                </a:cxn>
                <a:cxn ang="0">
                  <a:pos x="136" y="80"/>
                </a:cxn>
                <a:cxn ang="0">
                  <a:pos x="116" y="110"/>
                </a:cxn>
                <a:cxn ang="0">
                  <a:pos x="102" y="140"/>
                </a:cxn>
                <a:cxn ang="0">
                  <a:pos x="58" y="296"/>
                </a:cxn>
                <a:cxn ang="0">
                  <a:pos x="0" y="298"/>
                </a:cxn>
                <a:cxn ang="0">
                  <a:pos x="70" y="36"/>
                </a:cxn>
                <a:cxn ang="0">
                  <a:pos x="70" y="32"/>
                </a:cxn>
                <a:cxn ang="0">
                  <a:pos x="28" y="26"/>
                </a:cxn>
                <a:cxn ang="0">
                  <a:pos x="30" y="18"/>
                </a:cxn>
                <a:cxn ang="0">
                  <a:pos x="136" y="10"/>
                </a:cxn>
                <a:cxn ang="0">
                  <a:pos x="138" y="12"/>
                </a:cxn>
                <a:cxn ang="0">
                  <a:pos x="124" y="62"/>
                </a:cxn>
                <a:cxn ang="0">
                  <a:pos x="140" y="48"/>
                </a:cxn>
                <a:cxn ang="0">
                  <a:pos x="172" y="20"/>
                </a:cxn>
                <a:cxn ang="0">
                  <a:pos x="210" y="4"/>
                </a:cxn>
                <a:cxn ang="0">
                  <a:pos x="250" y="2"/>
                </a:cxn>
                <a:cxn ang="0">
                  <a:pos x="270" y="6"/>
                </a:cxn>
                <a:cxn ang="0">
                  <a:pos x="278" y="10"/>
                </a:cxn>
                <a:cxn ang="0">
                  <a:pos x="288" y="22"/>
                </a:cxn>
                <a:cxn ang="0">
                  <a:pos x="292" y="30"/>
                </a:cxn>
              </a:cxnLst>
              <a:rect l="0" t="0" r="r" b="b"/>
              <a:pathLst>
                <a:path w="300" h="302">
                  <a:moveTo>
                    <a:pt x="292" y="30"/>
                  </a:moveTo>
                  <a:lnTo>
                    <a:pt x="292" y="30"/>
                  </a:lnTo>
                  <a:lnTo>
                    <a:pt x="294" y="40"/>
                  </a:lnTo>
                  <a:lnTo>
                    <a:pt x="296" y="52"/>
                  </a:lnTo>
                  <a:lnTo>
                    <a:pt x="294" y="64"/>
                  </a:lnTo>
                  <a:lnTo>
                    <a:pt x="294" y="76"/>
                  </a:lnTo>
                  <a:lnTo>
                    <a:pt x="282" y="120"/>
                  </a:lnTo>
                  <a:lnTo>
                    <a:pt x="240" y="254"/>
                  </a:lnTo>
                  <a:lnTo>
                    <a:pt x="240" y="254"/>
                  </a:lnTo>
                  <a:lnTo>
                    <a:pt x="240" y="266"/>
                  </a:lnTo>
                  <a:lnTo>
                    <a:pt x="240" y="270"/>
                  </a:lnTo>
                  <a:lnTo>
                    <a:pt x="242" y="276"/>
                  </a:lnTo>
                  <a:lnTo>
                    <a:pt x="242" y="276"/>
                  </a:lnTo>
                  <a:lnTo>
                    <a:pt x="244" y="278"/>
                  </a:lnTo>
                  <a:lnTo>
                    <a:pt x="248" y="280"/>
                  </a:lnTo>
                  <a:lnTo>
                    <a:pt x="256" y="280"/>
                  </a:lnTo>
                  <a:lnTo>
                    <a:pt x="256" y="280"/>
                  </a:lnTo>
                  <a:lnTo>
                    <a:pt x="266" y="274"/>
                  </a:lnTo>
                  <a:lnTo>
                    <a:pt x="274" y="266"/>
                  </a:lnTo>
                  <a:lnTo>
                    <a:pt x="290" y="250"/>
                  </a:lnTo>
                  <a:lnTo>
                    <a:pt x="300" y="258"/>
                  </a:lnTo>
                  <a:lnTo>
                    <a:pt x="300" y="258"/>
                  </a:lnTo>
                  <a:lnTo>
                    <a:pt x="288" y="274"/>
                  </a:lnTo>
                  <a:lnTo>
                    <a:pt x="274" y="286"/>
                  </a:lnTo>
                  <a:lnTo>
                    <a:pt x="258" y="296"/>
                  </a:lnTo>
                  <a:lnTo>
                    <a:pt x="248" y="300"/>
                  </a:lnTo>
                  <a:lnTo>
                    <a:pt x="240" y="302"/>
                  </a:lnTo>
                  <a:lnTo>
                    <a:pt x="240" y="302"/>
                  </a:lnTo>
                  <a:lnTo>
                    <a:pt x="220" y="302"/>
                  </a:lnTo>
                  <a:lnTo>
                    <a:pt x="212" y="300"/>
                  </a:lnTo>
                  <a:lnTo>
                    <a:pt x="204" y="294"/>
                  </a:lnTo>
                  <a:lnTo>
                    <a:pt x="204" y="294"/>
                  </a:lnTo>
                  <a:lnTo>
                    <a:pt x="196" y="288"/>
                  </a:lnTo>
                  <a:lnTo>
                    <a:pt x="192" y="282"/>
                  </a:lnTo>
                  <a:lnTo>
                    <a:pt x="188" y="274"/>
                  </a:lnTo>
                  <a:lnTo>
                    <a:pt x="186" y="266"/>
                  </a:lnTo>
                  <a:lnTo>
                    <a:pt x="186" y="250"/>
                  </a:lnTo>
                  <a:lnTo>
                    <a:pt x="186" y="234"/>
                  </a:lnTo>
                  <a:lnTo>
                    <a:pt x="190" y="218"/>
                  </a:lnTo>
                  <a:lnTo>
                    <a:pt x="196" y="202"/>
                  </a:lnTo>
                  <a:lnTo>
                    <a:pt x="204" y="172"/>
                  </a:lnTo>
                  <a:lnTo>
                    <a:pt x="204" y="172"/>
                  </a:lnTo>
                  <a:lnTo>
                    <a:pt x="214" y="140"/>
                  </a:lnTo>
                  <a:lnTo>
                    <a:pt x="226" y="108"/>
                  </a:lnTo>
                  <a:lnTo>
                    <a:pt x="236" y="78"/>
                  </a:lnTo>
                  <a:lnTo>
                    <a:pt x="242" y="44"/>
                  </a:lnTo>
                  <a:lnTo>
                    <a:pt x="242" y="44"/>
                  </a:lnTo>
                  <a:lnTo>
                    <a:pt x="242" y="34"/>
                  </a:lnTo>
                  <a:lnTo>
                    <a:pt x="242" y="28"/>
                  </a:lnTo>
                  <a:lnTo>
                    <a:pt x="238" y="24"/>
                  </a:lnTo>
                  <a:lnTo>
                    <a:pt x="238" y="24"/>
                  </a:lnTo>
                  <a:lnTo>
                    <a:pt x="232" y="20"/>
                  </a:lnTo>
                  <a:lnTo>
                    <a:pt x="226" y="18"/>
                  </a:lnTo>
                  <a:lnTo>
                    <a:pt x="220" y="20"/>
                  </a:lnTo>
                  <a:lnTo>
                    <a:pt x="214" y="20"/>
                  </a:lnTo>
                  <a:lnTo>
                    <a:pt x="200" y="26"/>
                  </a:lnTo>
                  <a:lnTo>
                    <a:pt x="188" y="32"/>
                  </a:lnTo>
                  <a:lnTo>
                    <a:pt x="188" y="32"/>
                  </a:lnTo>
                  <a:lnTo>
                    <a:pt x="174" y="42"/>
                  </a:lnTo>
                  <a:lnTo>
                    <a:pt x="160" y="54"/>
                  </a:lnTo>
                  <a:lnTo>
                    <a:pt x="146" y="66"/>
                  </a:lnTo>
                  <a:lnTo>
                    <a:pt x="136" y="80"/>
                  </a:lnTo>
                  <a:lnTo>
                    <a:pt x="126" y="94"/>
                  </a:lnTo>
                  <a:lnTo>
                    <a:pt x="116" y="110"/>
                  </a:lnTo>
                  <a:lnTo>
                    <a:pt x="108" y="124"/>
                  </a:lnTo>
                  <a:lnTo>
                    <a:pt x="102" y="140"/>
                  </a:lnTo>
                  <a:lnTo>
                    <a:pt x="58" y="296"/>
                  </a:lnTo>
                  <a:lnTo>
                    <a:pt x="58" y="296"/>
                  </a:lnTo>
                  <a:lnTo>
                    <a:pt x="28" y="298"/>
                  </a:lnTo>
                  <a:lnTo>
                    <a:pt x="0" y="298"/>
                  </a:lnTo>
                  <a:lnTo>
                    <a:pt x="70" y="36"/>
                  </a:lnTo>
                  <a:lnTo>
                    <a:pt x="70" y="36"/>
                  </a:lnTo>
                  <a:lnTo>
                    <a:pt x="72" y="34"/>
                  </a:lnTo>
                  <a:lnTo>
                    <a:pt x="70" y="32"/>
                  </a:lnTo>
                  <a:lnTo>
                    <a:pt x="64" y="28"/>
                  </a:lnTo>
                  <a:lnTo>
                    <a:pt x="28" y="26"/>
                  </a:lnTo>
                  <a:lnTo>
                    <a:pt x="28" y="26"/>
                  </a:lnTo>
                  <a:lnTo>
                    <a:pt x="30" y="18"/>
                  </a:lnTo>
                  <a:lnTo>
                    <a:pt x="32" y="10"/>
                  </a:lnTo>
                  <a:lnTo>
                    <a:pt x="136" y="10"/>
                  </a:lnTo>
                  <a:lnTo>
                    <a:pt x="138" y="12"/>
                  </a:lnTo>
                  <a:lnTo>
                    <a:pt x="138" y="12"/>
                  </a:lnTo>
                  <a:lnTo>
                    <a:pt x="130" y="38"/>
                  </a:lnTo>
                  <a:lnTo>
                    <a:pt x="124" y="62"/>
                  </a:lnTo>
                  <a:lnTo>
                    <a:pt x="124" y="62"/>
                  </a:lnTo>
                  <a:lnTo>
                    <a:pt x="140" y="48"/>
                  </a:lnTo>
                  <a:lnTo>
                    <a:pt x="156" y="34"/>
                  </a:lnTo>
                  <a:lnTo>
                    <a:pt x="172" y="20"/>
                  </a:lnTo>
                  <a:lnTo>
                    <a:pt x="190" y="10"/>
                  </a:lnTo>
                  <a:lnTo>
                    <a:pt x="210" y="4"/>
                  </a:lnTo>
                  <a:lnTo>
                    <a:pt x="230" y="0"/>
                  </a:lnTo>
                  <a:lnTo>
                    <a:pt x="250" y="2"/>
                  </a:lnTo>
                  <a:lnTo>
                    <a:pt x="260" y="4"/>
                  </a:lnTo>
                  <a:lnTo>
                    <a:pt x="270" y="6"/>
                  </a:lnTo>
                  <a:lnTo>
                    <a:pt x="270" y="6"/>
                  </a:lnTo>
                  <a:lnTo>
                    <a:pt x="278" y="10"/>
                  </a:lnTo>
                  <a:lnTo>
                    <a:pt x="284" y="16"/>
                  </a:lnTo>
                  <a:lnTo>
                    <a:pt x="288" y="22"/>
                  </a:lnTo>
                  <a:lnTo>
                    <a:pt x="292" y="30"/>
                  </a:lnTo>
                  <a:lnTo>
                    <a:pt x="292" y="30"/>
                  </a:lnTo>
                  <a:close/>
                </a:path>
              </a:pathLst>
            </a:custGeom>
            <a:solidFill>
              <a:srgbClr val="000000"/>
            </a:solidFill>
            <a:ln w="9525">
              <a:noFill/>
              <a:round/>
              <a:headEnd/>
              <a:tailEnd/>
            </a:ln>
          </p:spPr>
          <p:txBody>
            <a:bodyPr/>
            <a:lstStyle/>
            <a:p>
              <a:endParaRPr lang="en-US"/>
            </a:p>
          </p:txBody>
        </p:sp>
        <p:sp>
          <p:nvSpPr>
            <p:cNvPr id="11" name="Freeform 28"/>
            <p:cNvSpPr>
              <a:spLocks noEditPoints="1"/>
            </p:cNvSpPr>
            <p:nvPr/>
          </p:nvSpPr>
          <p:spPr bwMode="auto">
            <a:xfrm>
              <a:off x="2470" y="1676"/>
              <a:ext cx="492" cy="308"/>
            </a:xfrm>
            <a:custGeom>
              <a:avLst/>
              <a:gdLst/>
              <a:ahLst/>
              <a:cxnLst>
                <a:cxn ang="0">
                  <a:pos x="254" y="50"/>
                </a:cxn>
                <a:cxn ang="0">
                  <a:pos x="254" y="80"/>
                </a:cxn>
                <a:cxn ang="0">
                  <a:pos x="234" y="116"/>
                </a:cxn>
                <a:cxn ang="0">
                  <a:pos x="214" y="134"/>
                </a:cxn>
                <a:cxn ang="0">
                  <a:pos x="210" y="140"/>
                </a:cxn>
                <a:cxn ang="0">
                  <a:pos x="292" y="100"/>
                </a:cxn>
                <a:cxn ang="0">
                  <a:pos x="324" y="62"/>
                </a:cxn>
                <a:cxn ang="0">
                  <a:pos x="326" y="38"/>
                </a:cxn>
                <a:cxn ang="0">
                  <a:pos x="304" y="34"/>
                </a:cxn>
                <a:cxn ang="0">
                  <a:pos x="300" y="16"/>
                </a:cxn>
                <a:cxn ang="0">
                  <a:pos x="392" y="32"/>
                </a:cxn>
                <a:cxn ang="0">
                  <a:pos x="390" y="48"/>
                </a:cxn>
                <a:cxn ang="0">
                  <a:pos x="452" y="20"/>
                </a:cxn>
                <a:cxn ang="0">
                  <a:pos x="492" y="14"/>
                </a:cxn>
                <a:cxn ang="0">
                  <a:pos x="474" y="72"/>
                </a:cxn>
                <a:cxn ang="0">
                  <a:pos x="448" y="66"/>
                </a:cxn>
                <a:cxn ang="0">
                  <a:pos x="400" y="76"/>
                </a:cxn>
                <a:cxn ang="0">
                  <a:pos x="316" y="304"/>
                </a:cxn>
                <a:cxn ang="0">
                  <a:pos x="306" y="120"/>
                </a:cxn>
                <a:cxn ang="0">
                  <a:pos x="250" y="144"/>
                </a:cxn>
                <a:cxn ang="0">
                  <a:pos x="160" y="164"/>
                </a:cxn>
                <a:cxn ang="0">
                  <a:pos x="64" y="166"/>
                </a:cxn>
                <a:cxn ang="0">
                  <a:pos x="58" y="210"/>
                </a:cxn>
                <a:cxn ang="0">
                  <a:pos x="62" y="254"/>
                </a:cxn>
                <a:cxn ang="0">
                  <a:pos x="78" y="280"/>
                </a:cxn>
                <a:cxn ang="0">
                  <a:pos x="102" y="290"/>
                </a:cxn>
                <a:cxn ang="0">
                  <a:pos x="146" y="284"/>
                </a:cxn>
                <a:cxn ang="0">
                  <a:pos x="172" y="270"/>
                </a:cxn>
                <a:cxn ang="0">
                  <a:pos x="204" y="258"/>
                </a:cxn>
                <a:cxn ang="0">
                  <a:pos x="178" y="284"/>
                </a:cxn>
                <a:cxn ang="0">
                  <a:pos x="130" y="306"/>
                </a:cxn>
                <a:cxn ang="0">
                  <a:pos x="76" y="306"/>
                </a:cxn>
                <a:cxn ang="0">
                  <a:pos x="54" y="298"/>
                </a:cxn>
                <a:cxn ang="0">
                  <a:pos x="28" y="278"/>
                </a:cxn>
                <a:cxn ang="0">
                  <a:pos x="10" y="250"/>
                </a:cxn>
                <a:cxn ang="0">
                  <a:pos x="2" y="220"/>
                </a:cxn>
                <a:cxn ang="0">
                  <a:pos x="8" y="136"/>
                </a:cxn>
                <a:cxn ang="0">
                  <a:pos x="52" y="60"/>
                </a:cxn>
                <a:cxn ang="0">
                  <a:pos x="90" y="26"/>
                </a:cxn>
                <a:cxn ang="0">
                  <a:pos x="148" y="2"/>
                </a:cxn>
                <a:cxn ang="0">
                  <a:pos x="212" y="6"/>
                </a:cxn>
                <a:cxn ang="0">
                  <a:pos x="240" y="20"/>
                </a:cxn>
                <a:cxn ang="0">
                  <a:pos x="252" y="38"/>
                </a:cxn>
                <a:cxn ang="0">
                  <a:pos x="172" y="18"/>
                </a:cxn>
                <a:cxn ang="0">
                  <a:pos x="148" y="20"/>
                </a:cxn>
                <a:cxn ang="0">
                  <a:pos x="120" y="38"/>
                </a:cxn>
                <a:cxn ang="0">
                  <a:pos x="86" y="92"/>
                </a:cxn>
                <a:cxn ang="0">
                  <a:pos x="68" y="152"/>
                </a:cxn>
                <a:cxn ang="0">
                  <a:pos x="128" y="148"/>
                </a:cxn>
                <a:cxn ang="0">
                  <a:pos x="168" y="132"/>
                </a:cxn>
                <a:cxn ang="0">
                  <a:pos x="186" y="112"/>
                </a:cxn>
                <a:cxn ang="0">
                  <a:pos x="200" y="84"/>
                </a:cxn>
                <a:cxn ang="0">
                  <a:pos x="202" y="52"/>
                </a:cxn>
                <a:cxn ang="0">
                  <a:pos x="196" y="34"/>
                </a:cxn>
                <a:cxn ang="0">
                  <a:pos x="180" y="20"/>
                </a:cxn>
              </a:cxnLst>
              <a:rect l="0" t="0" r="r" b="b"/>
              <a:pathLst>
                <a:path w="492" h="308">
                  <a:moveTo>
                    <a:pt x="252" y="38"/>
                  </a:moveTo>
                  <a:lnTo>
                    <a:pt x="252" y="38"/>
                  </a:lnTo>
                  <a:lnTo>
                    <a:pt x="254" y="50"/>
                  </a:lnTo>
                  <a:lnTo>
                    <a:pt x="256" y="60"/>
                  </a:lnTo>
                  <a:lnTo>
                    <a:pt x="256" y="70"/>
                  </a:lnTo>
                  <a:lnTo>
                    <a:pt x="254" y="80"/>
                  </a:lnTo>
                  <a:lnTo>
                    <a:pt x="250" y="90"/>
                  </a:lnTo>
                  <a:lnTo>
                    <a:pt x="246" y="98"/>
                  </a:lnTo>
                  <a:lnTo>
                    <a:pt x="234" y="116"/>
                  </a:lnTo>
                  <a:lnTo>
                    <a:pt x="234" y="116"/>
                  </a:lnTo>
                  <a:lnTo>
                    <a:pt x="222" y="128"/>
                  </a:lnTo>
                  <a:lnTo>
                    <a:pt x="214" y="134"/>
                  </a:lnTo>
                  <a:lnTo>
                    <a:pt x="208" y="140"/>
                  </a:lnTo>
                  <a:lnTo>
                    <a:pt x="210" y="140"/>
                  </a:lnTo>
                  <a:lnTo>
                    <a:pt x="210" y="140"/>
                  </a:lnTo>
                  <a:lnTo>
                    <a:pt x="238" y="128"/>
                  </a:lnTo>
                  <a:lnTo>
                    <a:pt x="266" y="116"/>
                  </a:lnTo>
                  <a:lnTo>
                    <a:pt x="292" y="100"/>
                  </a:lnTo>
                  <a:lnTo>
                    <a:pt x="316" y="84"/>
                  </a:lnTo>
                  <a:lnTo>
                    <a:pt x="316" y="84"/>
                  </a:lnTo>
                  <a:lnTo>
                    <a:pt x="324" y="62"/>
                  </a:lnTo>
                  <a:lnTo>
                    <a:pt x="328" y="40"/>
                  </a:lnTo>
                  <a:lnTo>
                    <a:pt x="328" y="40"/>
                  </a:lnTo>
                  <a:lnTo>
                    <a:pt x="326" y="38"/>
                  </a:lnTo>
                  <a:lnTo>
                    <a:pt x="322" y="36"/>
                  </a:lnTo>
                  <a:lnTo>
                    <a:pt x="314" y="34"/>
                  </a:lnTo>
                  <a:lnTo>
                    <a:pt x="304" y="34"/>
                  </a:lnTo>
                  <a:lnTo>
                    <a:pt x="296" y="32"/>
                  </a:lnTo>
                  <a:lnTo>
                    <a:pt x="300" y="16"/>
                  </a:lnTo>
                  <a:lnTo>
                    <a:pt x="300" y="16"/>
                  </a:lnTo>
                  <a:lnTo>
                    <a:pt x="396" y="16"/>
                  </a:lnTo>
                  <a:lnTo>
                    <a:pt x="396" y="16"/>
                  </a:lnTo>
                  <a:lnTo>
                    <a:pt x="392" y="32"/>
                  </a:lnTo>
                  <a:lnTo>
                    <a:pt x="390" y="40"/>
                  </a:lnTo>
                  <a:lnTo>
                    <a:pt x="390" y="48"/>
                  </a:lnTo>
                  <a:lnTo>
                    <a:pt x="390" y="48"/>
                  </a:lnTo>
                  <a:lnTo>
                    <a:pt x="414" y="36"/>
                  </a:lnTo>
                  <a:lnTo>
                    <a:pt x="438" y="24"/>
                  </a:lnTo>
                  <a:lnTo>
                    <a:pt x="452" y="20"/>
                  </a:lnTo>
                  <a:lnTo>
                    <a:pt x="464" y="16"/>
                  </a:lnTo>
                  <a:lnTo>
                    <a:pt x="478" y="14"/>
                  </a:lnTo>
                  <a:lnTo>
                    <a:pt x="492" y="14"/>
                  </a:lnTo>
                  <a:lnTo>
                    <a:pt x="492" y="14"/>
                  </a:lnTo>
                  <a:lnTo>
                    <a:pt x="484" y="42"/>
                  </a:lnTo>
                  <a:lnTo>
                    <a:pt x="474" y="72"/>
                  </a:lnTo>
                  <a:lnTo>
                    <a:pt x="474" y="72"/>
                  </a:lnTo>
                  <a:lnTo>
                    <a:pt x="460" y="68"/>
                  </a:lnTo>
                  <a:lnTo>
                    <a:pt x="448" y="66"/>
                  </a:lnTo>
                  <a:lnTo>
                    <a:pt x="436" y="68"/>
                  </a:lnTo>
                  <a:lnTo>
                    <a:pt x="424" y="70"/>
                  </a:lnTo>
                  <a:lnTo>
                    <a:pt x="400" y="76"/>
                  </a:lnTo>
                  <a:lnTo>
                    <a:pt x="378" y="86"/>
                  </a:lnTo>
                  <a:lnTo>
                    <a:pt x="374" y="92"/>
                  </a:lnTo>
                  <a:lnTo>
                    <a:pt x="316" y="304"/>
                  </a:lnTo>
                  <a:lnTo>
                    <a:pt x="258" y="304"/>
                  </a:lnTo>
                  <a:lnTo>
                    <a:pt x="308" y="120"/>
                  </a:lnTo>
                  <a:lnTo>
                    <a:pt x="306" y="120"/>
                  </a:lnTo>
                  <a:lnTo>
                    <a:pt x="306" y="120"/>
                  </a:lnTo>
                  <a:lnTo>
                    <a:pt x="278" y="132"/>
                  </a:lnTo>
                  <a:lnTo>
                    <a:pt x="250" y="144"/>
                  </a:lnTo>
                  <a:lnTo>
                    <a:pt x="220" y="152"/>
                  </a:lnTo>
                  <a:lnTo>
                    <a:pt x="190" y="160"/>
                  </a:lnTo>
                  <a:lnTo>
                    <a:pt x="160" y="164"/>
                  </a:lnTo>
                  <a:lnTo>
                    <a:pt x="128" y="168"/>
                  </a:lnTo>
                  <a:lnTo>
                    <a:pt x="96" y="168"/>
                  </a:lnTo>
                  <a:lnTo>
                    <a:pt x="64" y="166"/>
                  </a:lnTo>
                  <a:lnTo>
                    <a:pt x="64" y="166"/>
                  </a:lnTo>
                  <a:lnTo>
                    <a:pt x="60" y="194"/>
                  </a:lnTo>
                  <a:lnTo>
                    <a:pt x="58" y="210"/>
                  </a:lnTo>
                  <a:lnTo>
                    <a:pt x="58" y="226"/>
                  </a:lnTo>
                  <a:lnTo>
                    <a:pt x="60" y="240"/>
                  </a:lnTo>
                  <a:lnTo>
                    <a:pt x="62" y="254"/>
                  </a:lnTo>
                  <a:lnTo>
                    <a:pt x="70" y="268"/>
                  </a:lnTo>
                  <a:lnTo>
                    <a:pt x="78" y="280"/>
                  </a:lnTo>
                  <a:lnTo>
                    <a:pt x="78" y="280"/>
                  </a:lnTo>
                  <a:lnTo>
                    <a:pt x="86" y="284"/>
                  </a:lnTo>
                  <a:lnTo>
                    <a:pt x="94" y="288"/>
                  </a:lnTo>
                  <a:lnTo>
                    <a:pt x="102" y="290"/>
                  </a:lnTo>
                  <a:lnTo>
                    <a:pt x="112" y="290"/>
                  </a:lnTo>
                  <a:lnTo>
                    <a:pt x="130" y="290"/>
                  </a:lnTo>
                  <a:lnTo>
                    <a:pt x="146" y="284"/>
                  </a:lnTo>
                  <a:lnTo>
                    <a:pt x="146" y="284"/>
                  </a:lnTo>
                  <a:lnTo>
                    <a:pt x="160" y="278"/>
                  </a:lnTo>
                  <a:lnTo>
                    <a:pt x="172" y="270"/>
                  </a:lnTo>
                  <a:lnTo>
                    <a:pt x="182" y="260"/>
                  </a:lnTo>
                  <a:lnTo>
                    <a:pt x="194" y="248"/>
                  </a:lnTo>
                  <a:lnTo>
                    <a:pt x="204" y="258"/>
                  </a:lnTo>
                  <a:lnTo>
                    <a:pt x="204" y="258"/>
                  </a:lnTo>
                  <a:lnTo>
                    <a:pt x="192" y="272"/>
                  </a:lnTo>
                  <a:lnTo>
                    <a:pt x="178" y="284"/>
                  </a:lnTo>
                  <a:lnTo>
                    <a:pt x="164" y="294"/>
                  </a:lnTo>
                  <a:lnTo>
                    <a:pt x="148" y="300"/>
                  </a:lnTo>
                  <a:lnTo>
                    <a:pt x="130" y="306"/>
                  </a:lnTo>
                  <a:lnTo>
                    <a:pt x="112" y="308"/>
                  </a:lnTo>
                  <a:lnTo>
                    <a:pt x="94" y="308"/>
                  </a:lnTo>
                  <a:lnTo>
                    <a:pt x="76" y="306"/>
                  </a:lnTo>
                  <a:lnTo>
                    <a:pt x="76" y="306"/>
                  </a:lnTo>
                  <a:lnTo>
                    <a:pt x="64" y="304"/>
                  </a:lnTo>
                  <a:lnTo>
                    <a:pt x="54" y="298"/>
                  </a:lnTo>
                  <a:lnTo>
                    <a:pt x="44" y="294"/>
                  </a:lnTo>
                  <a:lnTo>
                    <a:pt x="36" y="286"/>
                  </a:lnTo>
                  <a:lnTo>
                    <a:pt x="28" y="278"/>
                  </a:lnTo>
                  <a:lnTo>
                    <a:pt x="20" y="270"/>
                  </a:lnTo>
                  <a:lnTo>
                    <a:pt x="14" y="260"/>
                  </a:lnTo>
                  <a:lnTo>
                    <a:pt x="10" y="250"/>
                  </a:lnTo>
                  <a:lnTo>
                    <a:pt x="10" y="250"/>
                  </a:lnTo>
                  <a:lnTo>
                    <a:pt x="6" y="236"/>
                  </a:lnTo>
                  <a:lnTo>
                    <a:pt x="2" y="220"/>
                  </a:lnTo>
                  <a:lnTo>
                    <a:pt x="0" y="192"/>
                  </a:lnTo>
                  <a:lnTo>
                    <a:pt x="2" y="164"/>
                  </a:lnTo>
                  <a:lnTo>
                    <a:pt x="8" y="136"/>
                  </a:lnTo>
                  <a:lnTo>
                    <a:pt x="18" y="108"/>
                  </a:lnTo>
                  <a:lnTo>
                    <a:pt x="34" y="84"/>
                  </a:lnTo>
                  <a:lnTo>
                    <a:pt x="52" y="60"/>
                  </a:lnTo>
                  <a:lnTo>
                    <a:pt x="72" y="40"/>
                  </a:lnTo>
                  <a:lnTo>
                    <a:pt x="72" y="40"/>
                  </a:lnTo>
                  <a:lnTo>
                    <a:pt x="90" y="26"/>
                  </a:lnTo>
                  <a:lnTo>
                    <a:pt x="108" y="16"/>
                  </a:lnTo>
                  <a:lnTo>
                    <a:pt x="128" y="8"/>
                  </a:lnTo>
                  <a:lnTo>
                    <a:pt x="148" y="2"/>
                  </a:lnTo>
                  <a:lnTo>
                    <a:pt x="170" y="0"/>
                  </a:lnTo>
                  <a:lnTo>
                    <a:pt x="192" y="2"/>
                  </a:lnTo>
                  <a:lnTo>
                    <a:pt x="212" y="6"/>
                  </a:lnTo>
                  <a:lnTo>
                    <a:pt x="234" y="14"/>
                  </a:lnTo>
                  <a:lnTo>
                    <a:pt x="234" y="14"/>
                  </a:lnTo>
                  <a:lnTo>
                    <a:pt x="240" y="20"/>
                  </a:lnTo>
                  <a:lnTo>
                    <a:pt x="244" y="26"/>
                  </a:lnTo>
                  <a:lnTo>
                    <a:pt x="252" y="38"/>
                  </a:lnTo>
                  <a:lnTo>
                    <a:pt x="252" y="38"/>
                  </a:lnTo>
                  <a:close/>
                  <a:moveTo>
                    <a:pt x="180" y="20"/>
                  </a:moveTo>
                  <a:lnTo>
                    <a:pt x="180" y="20"/>
                  </a:lnTo>
                  <a:lnTo>
                    <a:pt x="172" y="18"/>
                  </a:lnTo>
                  <a:lnTo>
                    <a:pt x="164" y="16"/>
                  </a:lnTo>
                  <a:lnTo>
                    <a:pt x="156" y="18"/>
                  </a:lnTo>
                  <a:lnTo>
                    <a:pt x="148" y="20"/>
                  </a:lnTo>
                  <a:lnTo>
                    <a:pt x="132" y="28"/>
                  </a:lnTo>
                  <a:lnTo>
                    <a:pt x="120" y="38"/>
                  </a:lnTo>
                  <a:lnTo>
                    <a:pt x="120" y="38"/>
                  </a:lnTo>
                  <a:lnTo>
                    <a:pt x="110" y="52"/>
                  </a:lnTo>
                  <a:lnTo>
                    <a:pt x="102" y="64"/>
                  </a:lnTo>
                  <a:lnTo>
                    <a:pt x="86" y="92"/>
                  </a:lnTo>
                  <a:lnTo>
                    <a:pt x="76" y="122"/>
                  </a:lnTo>
                  <a:lnTo>
                    <a:pt x="68" y="152"/>
                  </a:lnTo>
                  <a:lnTo>
                    <a:pt x="68" y="152"/>
                  </a:lnTo>
                  <a:lnTo>
                    <a:pt x="98" y="152"/>
                  </a:lnTo>
                  <a:lnTo>
                    <a:pt x="112" y="152"/>
                  </a:lnTo>
                  <a:lnTo>
                    <a:pt x="128" y="148"/>
                  </a:lnTo>
                  <a:lnTo>
                    <a:pt x="142" y="144"/>
                  </a:lnTo>
                  <a:lnTo>
                    <a:pt x="156" y="140"/>
                  </a:lnTo>
                  <a:lnTo>
                    <a:pt x="168" y="132"/>
                  </a:lnTo>
                  <a:lnTo>
                    <a:pt x="180" y="122"/>
                  </a:lnTo>
                  <a:lnTo>
                    <a:pt x="180" y="122"/>
                  </a:lnTo>
                  <a:lnTo>
                    <a:pt x="186" y="112"/>
                  </a:lnTo>
                  <a:lnTo>
                    <a:pt x="192" y="104"/>
                  </a:lnTo>
                  <a:lnTo>
                    <a:pt x="198" y="94"/>
                  </a:lnTo>
                  <a:lnTo>
                    <a:pt x="200" y="84"/>
                  </a:lnTo>
                  <a:lnTo>
                    <a:pt x="202" y="72"/>
                  </a:lnTo>
                  <a:lnTo>
                    <a:pt x="204" y="62"/>
                  </a:lnTo>
                  <a:lnTo>
                    <a:pt x="202" y="52"/>
                  </a:lnTo>
                  <a:lnTo>
                    <a:pt x="200" y="40"/>
                  </a:lnTo>
                  <a:lnTo>
                    <a:pt x="200" y="40"/>
                  </a:lnTo>
                  <a:lnTo>
                    <a:pt x="196" y="34"/>
                  </a:lnTo>
                  <a:lnTo>
                    <a:pt x="192" y="28"/>
                  </a:lnTo>
                  <a:lnTo>
                    <a:pt x="180" y="20"/>
                  </a:lnTo>
                  <a:lnTo>
                    <a:pt x="180" y="20"/>
                  </a:lnTo>
                  <a:close/>
                </a:path>
              </a:pathLst>
            </a:custGeom>
            <a:solidFill>
              <a:srgbClr val="000000"/>
            </a:solidFill>
            <a:ln w="9525">
              <a:noFill/>
              <a:round/>
              <a:headEnd/>
              <a:tailEnd/>
            </a:ln>
          </p:spPr>
          <p:txBody>
            <a:bodyPr/>
            <a:lstStyle/>
            <a:p>
              <a:endParaRPr lang="en-US"/>
            </a:p>
          </p:txBody>
        </p:sp>
        <p:sp>
          <p:nvSpPr>
            <p:cNvPr id="12" name="Freeform 29"/>
            <p:cNvSpPr>
              <a:spLocks noEditPoints="1"/>
            </p:cNvSpPr>
            <p:nvPr/>
          </p:nvSpPr>
          <p:spPr bwMode="auto">
            <a:xfrm>
              <a:off x="2866" y="1676"/>
              <a:ext cx="646" cy="460"/>
            </a:xfrm>
            <a:custGeom>
              <a:avLst/>
              <a:gdLst/>
              <a:ahLst/>
              <a:cxnLst>
                <a:cxn ang="0">
                  <a:pos x="464" y="230"/>
                </a:cxn>
                <a:cxn ang="0">
                  <a:pos x="576" y="16"/>
                </a:cxn>
                <a:cxn ang="0">
                  <a:pos x="638" y="24"/>
                </a:cxn>
                <a:cxn ang="0">
                  <a:pos x="604" y="64"/>
                </a:cxn>
                <a:cxn ang="0">
                  <a:pos x="434" y="366"/>
                </a:cxn>
                <a:cxn ang="0">
                  <a:pos x="366" y="430"/>
                </a:cxn>
                <a:cxn ang="0">
                  <a:pos x="264" y="446"/>
                </a:cxn>
                <a:cxn ang="0">
                  <a:pos x="322" y="424"/>
                </a:cxn>
                <a:cxn ang="0">
                  <a:pos x="402" y="342"/>
                </a:cxn>
                <a:cxn ang="0">
                  <a:pos x="356" y="46"/>
                </a:cxn>
                <a:cxn ang="0">
                  <a:pos x="320" y="34"/>
                </a:cxn>
                <a:cxn ang="0">
                  <a:pos x="308" y="74"/>
                </a:cxn>
                <a:cxn ang="0">
                  <a:pos x="300" y="144"/>
                </a:cxn>
                <a:cxn ang="0">
                  <a:pos x="252" y="198"/>
                </a:cxn>
                <a:cxn ang="0">
                  <a:pos x="186" y="218"/>
                </a:cxn>
                <a:cxn ang="0">
                  <a:pos x="132" y="208"/>
                </a:cxn>
                <a:cxn ang="0">
                  <a:pos x="84" y="240"/>
                </a:cxn>
                <a:cxn ang="0">
                  <a:pos x="96" y="260"/>
                </a:cxn>
                <a:cxn ang="0">
                  <a:pos x="216" y="268"/>
                </a:cxn>
                <a:cxn ang="0">
                  <a:pos x="270" y="292"/>
                </a:cxn>
                <a:cxn ang="0">
                  <a:pos x="282" y="354"/>
                </a:cxn>
                <a:cxn ang="0">
                  <a:pos x="240" y="426"/>
                </a:cxn>
                <a:cxn ang="0">
                  <a:pos x="162" y="458"/>
                </a:cxn>
                <a:cxn ang="0">
                  <a:pos x="52" y="446"/>
                </a:cxn>
                <a:cxn ang="0">
                  <a:pos x="10" y="418"/>
                </a:cxn>
                <a:cxn ang="0">
                  <a:pos x="0" y="372"/>
                </a:cxn>
                <a:cxn ang="0">
                  <a:pos x="26" y="324"/>
                </a:cxn>
                <a:cxn ang="0">
                  <a:pos x="48" y="286"/>
                </a:cxn>
                <a:cxn ang="0">
                  <a:pos x="48" y="248"/>
                </a:cxn>
                <a:cxn ang="0">
                  <a:pos x="116" y="198"/>
                </a:cxn>
                <a:cxn ang="0">
                  <a:pos x="86" y="148"/>
                </a:cxn>
                <a:cxn ang="0">
                  <a:pos x="88" y="92"/>
                </a:cxn>
                <a:cxn ang="0">
                  <a:pos x="140" y="22"/>
                </a:cxn>
                <a:cxn ang="0">
                  <a:pos x="214" y="0"/>
                </a:cxn>
                <a:cxn ang="0">
                  <a:pos x="214" y="16"/>
                </a:cxn>
                <a:cxn ang="0">
                  <a:pos x="172" y="42"/>
                </a:cxn>
                <a:cxn ang="0">
                  <a:pos x="142" y="114"/>
                </a:cxn>
                <a:cxn ang="0">
                  <a:pos x="148" y="192"/>
                </a:cxn>
                <a:cxn ang="0">
                  <a:pos x="182" y="202"/>
                </a:cxn>
                <a:cxn ang="0">
                  <a:pos x="222" y="172"/>
                </a:cxn>
                <a:cxn ang="0">
                  <a:pos x="250" y="100"/>
                </a:cxn>
                <a:cxn ang="0">
                  <a:pos x="246" y="28"/>
                </a:cxn>
                <a:cxn ang="0">
                  <a:pos x="214" y="16"/>
                </a:cxn>
                <a:cxn ang="0">
                  <a:pos x="78" y="314"/>
                </a:cxn>
                <a:cxn ang="0">
                  <a:pos x="54" y="334"/>
                </a:cxn>
                <a:cxn ang="0">
                  <a:pos x="48" y="402"/>
                </a:cxn>
                <a:cxn ang="0">
                  <a:pos x="82" y="434"/>
                </a:cxn>
                <a:cxn ang="0">
                  <a:pos x="178" y="438"/>
                </a:cxn>
                <a:cxn ang="0">
                  <a:pos x="242" y="396"/>
                </a:cxn>
                <a:cxn ang="0">
                  <a:pos x="244" y="350"/>
                </a:cxn>
                <a:cxn ang="0">
                  <a:pos x="218" y="328"/>
                </a:cxn>
              </a:cxnLst>
              <a:rect l="0" t="0" r="r" b="b"/>
              <a:pathLst>
                <a:path w="646" h="460">
                  <a:moveTo>
                    <a:pt x="278" y="16"/>
                  </a:moveTo>
                  <a:lnTo>
                    <a:pt x="412" y="16"/>
                  </a:lnTo>
                  <a:lnTo>
                    <a:pt x="416" y="20"/>
                  </a:lnTo>
                  <a:lnTo>
                    <a:pt x="462" y="228"/>
                  </a:lnTo>
                  <a:lnTo>
                    <a:pt x="464" y="230"/>
                  </a:lnTo>
                  <a:lnTo>
                    <a:pt x="468" y="226"/>
                  </a:lnTo>
                  <a:lnTo>
                    <a:pt x="570" y="24"/>
                  </a:lnTo>
                  <a:lnTo>
                    <a:pt x="570" y="24"/>
                  </a:lnTo>
                  <a:lnTo>
                    <a:pt x="572" y="18"/>
                  </a:lnTo>
                  <a:lnTo>
                    <a:pt x="576" y="16"/>
                  </a:lnTo>
                  <a:lnTo>
                    <a:pt x="584" y="16"/>
                  </a:lnTo>
                  <a:lnTo>
                    <a:pt x="646" y="16"/>
                  </a:lnTo>
                  <a:lnTo>
                    <a:pt x="646" y="16"/>
                  </a:lnTo>
                  <a:lnTo>
                    <a:pt x="642" y="20"/>
                  </a:lnTo>
                  <a:lnTo>
                    <a:pt x="638" y="24"/>
                  </a:lnTo>
                  <a:lnTo>
                    <a:pt x="634" y="28"/>
                  </a:lnTo>
                  <a:lnTo>
                    <a:pt x="630" y="32"/>
                  </a:lnTo>
                  <a:lnTo>
                    <a:pt x="630" y="32"/>
                  </a:lnTo>
                  <a:lnTo>
                    <a:pt x="616" y="48"/>
                  </a:lnTo>
                  <a:lnTo>
                    <a:pt x="604" y="64"/>
                  </a:lnTo>
                  <a:lnTo>
                    <a:pt x="582" y="100"/>
                  </a:lnTo>
                  <a:lnTo>
                    <a:pt x="464" y="316"/>
                  </a:lnTo>
                  <a:lnTo>
                    <a:pt x="464" y="316"/>
                  </a:lnTo>
                  <a:lnTo>
                    <a:pt x="446" y="350"/>
                  </a:lnTo>
                  <a:lnTo>
                    <a:pt x="434" y="366"/>
                  </a:lnTo>
                  <a:lnTo>
                    <a:pt x="424" y="382"/>
                  </a:lnTo>
                  <a:lnTo>
                    <a:pt x="412" y="396"/>
                  </a:lnTo>
                  <a:lnTo>
                    <a:pt x="398" y="410"/>
                  </a:lnTo>
                  <a:lnTo>
                    <a:pt x="382" y="420"/>
                  </a:lnTo>
                  <a:lnTo>
                    <a:pt x="366" y="430"/>
                  </a:lnTo>
                  <a:lnTo>
                    <a:pt x="366" y="430"/>
                  </a:lnTo>
                  <a:lnTo>
                    <a:pt x="342" y="438"/>
                  </a:lnTo>
                  <a:lnTo>
                    <a:pt x="316" y="444"/>
                  </a:lnTo>
                  <a:lnTo>
                    <a:pt x="290" y="446"/>
                  </a:lnTo>
                  <a:lnTo>
                    <a:pt x="264" y="446"/>
                  </a:lnTo>
                  <a:lnTo>
                    <a:pt x="264" y="446"/>
                  </a:lnTo>
                  <a:lnTo>
                    <a:pt x="282" y="440"/>
                  </a:lnTo>
                  <a:lnTo>
                    <a:pt x="300" y="434"/>
                  </a:lnTo>
                  <a:lnTo>
                    <a:pt x="300" y="434"/>
                  </a:lnTo>
                  <a:lnTo>
                    <a:pt x="322" y="424"/>
                  </a:lnTo>
                  <a:lnTo>
                    <a:pt x="340" y="412"/>
                  </a:lnTo>
                  <a:lnTo>
                    <a:pt x="358" y="396"/>
                  </a:lnTo>
                  <a:lnTo>
                    <a:pt x="374" y="380"/>
                  </a:lnTo>
                  <a:lnTo>
                    <a:pt x="388" y="360"/>
                  </a:lnTo>
                  <a:lnTo>
                    <a:pt x="402" y="342"/>
                  </a:lnTo>
                  <a:lnTo>
                    <a:pt x="412" y="322"/>
                  </a:lnTo>
                  <a:lnTo>
                    <a:pt x="422" y="302"/>
                  </a:lnTo>
                  <a:lnTo>
                    <a:pt x="358" y="50"/>
                  </a:lnTo>
                  <a:lnTo>
                    <a:pt x="358" y="50"/>
                  </a:lnTo>
                  <a:lnTo>
                    <a:pt x="356" y="46"/>
                  </a:lnTo>
                  <a:lnTo>
                    <a:pt x="352" y="42"/>
                  </a:lnTo>
                  <a:lnTo>
                    <a:pt x="348" y="38"/>
                  </a:lnTo>
                  <a:lnTo>
                    <a:pt x="344" y="36"/>
                  </a:lnTo>
                  <a:lnTo>
                    <a:pt x="344" y="36"/>
                  </a:lnTo>
                  <a:lnTo>
                    <a:pt x="320" y="34"/>
                  </a:lnTo>
                  <a:lnTo>
                    <a:pt x="294" y="34"/>
                  </a:lnTo>
                  <a:lnTo>
                    <a:pt x="294" y="34"/>
                  </a:lnTo>
                  <a:lnTo>
                    <a:pt x="300" y="46"/>
                  </a:lnTo>
                  <a:lnTo>
                    <a:pt x="306" y="60"/>
                  </a:lnTo>
                  <a:lnTo>
                    <a:pt x="308" y="74"/>
                  </a:lnTo>
                  <a:lnTo>
                    <a:pt x="310" y="88"/>
                  </a:lnTo>
                  <a:lnTo>
                    <a:pt x="310" y="102"/>
                  </a:lnTo>
                  <a:lnTo>
                    <a:pt x="308" y="116"/>
                  </a:lnTo>
                  <a:lnTo>
                    <a:pt x="304" y="130"/>
                  </a:lnTo>
                  <a:lnTo>
                    <a:pt x="300" y="144"/>
                  </a:lnTo>
                  <a:lnTo>
                    <a:pt x="300" y="144"/>
                  </a:lnTo>
                  <a:lnTo>
                    <a:pt x="290" y="160"/>
                  </a:lnTo>
                  <a:lnTo>
                    <a:pt x="280" y="174"/>
                  </a:lnTo>
                  <a:lnTo>
                    <a:pt x="268" y="186"/>
                  </a:lnTo>
                  <a:lnTo>
                    <a:pt x="252" y="198"/>
                  </a:lnTo>
                  <a:lnTo>
                    <a:pt x="238" y="206"/>
                  </a:lnTo>
                  <a:lnTo>
                    <a:pt x="220" y="212"/>
                  </a:lnTo>
                  <a:lnTo>
                    <a:pt x="204" y="216"/>
                  </a:lnTo>
                  <a:lnTo>
                    <a:pt x="186" y="218"/>
                  </a:lnTo>
                  <a:lnTo>
                    <a:pt x="186" y="218"/>
                  </a:lnTo>
                  <a:lnTo>
                    <a:pt x="172" y="218"/>
                  </a:lnTo>
                  <a:lnTo>
                    <a:pt x="158" y="216"/>
                  </a:lnTo>
                  <a:lnTo>
                    <a:pt x="144" y="212"/>
                  </a:lnTo>
                  <a:lnTo>
                    <a:pt x="132" y="208"/>
                  </a:lnTo>
                  <a:lnTo>
                    <a:pt x="132" y="208"/>
                  </a:lnTo>
                  <a:lnTo>
                    <a:pt x="116" y="214"/>
                  </a:lnTo>
                  <a:lnTo>
                    <a:pt x="100" y="220"/>
                  </a:lnTo>
                  <a:lnTo>
                    <a:pt x="94" y="226"/>
                  </a:lnTo>
                  <a:lnTo>
                    <a:pt x="88" y="232"/>
                  </a:lnTo>
                  <a:lnTo>
                    <a:pt x="84" y="240"/>
                  </a:lnTo>
                  <a:lnTo>
                    <a:pt x="82" y="248"/>
                  </a:lnTo>
                  <a:lnTo>
                    <a:pt x="82" y="248"/>
                  </a:lnTo>
                  <a:lnTo>
                    <a:pt x="84" y="254"/>
                  </a:lnTo>
                  <a:lnTo>
                    <a:pt x="88" y="256"/>
                  </a:lnTo>
                  <a:lnTo>
                    <a:pt x="96" y="260"/>
                  </a:lnTo>
                  <a:lnTo>
                    <a:pt x="116" y="262"/>
                  </a:lnTo>
                  <a:lnTo>
                    <a:pt x="116" y="262"/>
                  </a:lnTo>
                  <a:lnTo>
                    <a:pt x="150" y="264"/>
                  </a:lnTo>
                  <a:lnTo>
                    <a:pt x="184" y="264"/>
                  </a:lnTo>
                  <a:lnTo>
                    <a:pt x="216" y="268"/>
                  </a:lnTo>
                  <a:lnTo>
                    <a:pt x="232" y="270"/>
                  </a:lnTo>
                  <a:lnTo>
                    <a:pt x="248" y="276"/>
                  </a:lnTo>
                  <a:lnTo>
                    <a:pt x="248" y="276"/>
                  </a:lnTo>
                  <a:lnTo>
                    <a:pt x="260" y="282"/>
                  </a:lnTo>
                  <a:lnTo>
                    <a:pt x="270" y="292"/>
                  </a:lnTo>
                  <a:lnTo>
                    <a:pt x="278" y="306"/>
                  </a:lnTo>
                  <a:lnTo>
                    <a:pt x="282" y="318"/>
                  </a:lnTo>
                  <a:lnTo>
                    <a:pt x="282" y="318"/>
                  </a:lnTo>
                  <a:lnTo>
                    <a:pt x="282" y="336"/>
                  </a:lnTo>
                  <a:lnTo>
                    <a:pt x="282" y="354"/>
                  </a:lnTo>
                  <a:lnTo>
                    <a:pt x="278" y="370"/>
                  </a:lnTo>
                  <a:lnTo>
                    <a:pt x="272" y="386"/>
                  </a:lnTo>
                  <a:lnTo>
                    <a:pt x="264" y="400"/>
                  </a:lnTo>
                  <a:lnTo>
                    <a:pt x="252" y="414"/>
                  </a:lnTo>
                  <a:lnTo>
                    <a:pt x="240" y="426"/>
                  </a:lnTo>
                  <a:lnTo>
                    <a:pt x="226" y="436"/>
                  </a:lnTo>
                  <a:lnTo>
                    <a:pt x="226" y="436"/>
                  </a:lnTo>
                  <a:lnTo>
                    <a:pt x="206" y="446"/>
                  </a:lnTo>
                  <a:lnTo>
                    <a:pt x="184" y="452"/>
                  </a:lnTo>
                  <a:lnTo>
                    <a:pt x="162" y="458"/>
                  </a:lnTo>
                  <a:lnTo>
                    <a:pt x="140" y="460"/>
                  </a:lnTo>
                  <a:lnTo>
                    <a:pt x="118" y="458"/>
                  </a:lnTo>
                  <a:lnTo>
                    <a:pt x="94" y="456"/>
                  </a:lnTo>
                  <a:lnTo>
                    <a:pt x="72" y="452"/>
                  </a:lnTo>
                  <a:lnTo>
                    <a:pt x="52" y="446"/>
                  </a:lnTo>
                  <a:lnTo>
                    <a:pt x="52" y="446"/>
                  </a:lnTo>
                  <a:lnTo>
                    <a:pt x="34" y="438"/>
                  </a:lnTo>
                  <a:lnTo>
                    <a:pt x="26" y="432"/>
                  </a:lnTo>
                  <a:lnTo>
                    <a:pt x="18" y="426"/>
                  </a:lnTo>
                  <a:lnTo>
                    <a:pt x="10" y="418"/>
                  </a:lnTo>
                  <a:lnTo>
                    <a:pt x="6" y="410"/>
                  </a:lnTo>
                  <a:lnTo>
                    <a:pt x="2" y="400"/>
                  </a:lnTo>
                  <a:lnTo>
                    <a:pt x="0" y="392"/>
                  </a:lnTo>
                  <a:lnTo>
                    <a:pt x="0" y="392"/>
                  </a:lnTo>
                  <a:lnTo>
                    <a:pt x="0" y="372"/>
                  </a:lnTo>
                  <a:lnTo>
                    <a:pt x="4" y="354"/>
                  </a:lnTo>
                  <a:lnTo>
                    <a:pt x="14" y="338"/>
                  </a:lnTo>
                  <a:lnTo>
                    <a:pt x="18" y="330"/>
                  </a:lnTo>
                  <a:lnTo>
                    <a:pt x="26" y="324"/>
                  </a:lnTo>
                  <a:lnTo>
                    <a:pt x="26" y="324"/>
                  </a:lnTo>
                  <a:lnTo>
                    <a:pt x="42" y="312"/>
                  </a:lnTo>
                  <a:lnTo>
                    <a:pt x="58" y="304"/>
                  </a:lnTo>
                  <a:lnTo>
                    <a:pt x="58" y="304"/>
                  </a:lnTo>
                  <a:lnTo>
                    <a:pt x="52" y="296"/>
                  </a:lnTo>
                  <a:lnTo>
                    <a:pt x="48" y="286"/>
                  </a:lnTo>
                  <a:lnTo>
                    <a:pt x="44" y="276"/>
                  </a:lnTo>
                  <a:lnTo>
                    <a:pt x="44" y="266"/>
                  </a:lnTo>
                  <a:lnTo>
                    <a:pt x="44" y="266"/>
                  </a:lnTo>
                  <a:lnTo>
                    <a:pt x="44" y="256"/>
                  </a:lnTo>
                  <a:lnTo>
                    <a:pt x="48" y="248"/>
                  </a:lnTo>
                  <a:lnTo>
                    <a:pt x="52" y="240"/>
                  </a:lnTo>
                  <a:lnTo>
                    <a:pt x="56" y="232"/>
                  </a:lnTo>
                  <a:lnTo>
                    <a:pt x="70" y="220"/>
                  </a:lnTo>
                  <a:lnTo>
                    <a:pt x="86" y="210"/>
                  </a:lnTo>
                  <a:lnTo>
                    <a:pt x="116" y="198"/>
                  </a:lnTo>
                  <a:lnTo>
                    <a:pt x="116" y="198"/>
                  </a:lnTo>
                  <a:lnTo>
                    <a:pt x="106" y="188"/>
                  </a:lnTo>
                  <a:lnTo>
                    <a:pt x="98" y="176"/>
                  </a:lnTo>
                  <a:lnTo>
                    <a:pt x="92" y="162"/>
                  </a:lnTo>
                  <a:lnTo>
                    <a:pt x="86" y="148"/>
                  </a:lnTo>
                  <a:lnTo>
                    <a:pt x="84" y="134"/>
                  </a:lnTo>
                  <a:lnTo>
                    <a:pt x="82" y="120"/>
                  </a:lnTo>
                  <a:lnTo>
                    <a:pt x="84" y="106"/>
                  </a:lnTo>
                  <a:lnTo>
                    <a:pt x="88" y="92"/>
                  </a:lnTo>
                  <a:lnTo>
                    <a:pt x="88" y="92"/>
                  </a:lnTo>
                  <a:lnTo>
                    <a:pt x="94" y="74"/>
                  </a:lnTo>
                  <a:lnTo>
                    <a:pt x="102" y="60"/>
                  </a:lnTo>
                  <a:lnTo>
                    <a:pt x="114" y="44"/>
                  </a:lnTo>
                  <a:lnTo>
                    <a:pt x="126" y="32"/>
                  </a:lnTo>
                  <a:lnTo>
                    <a:pt x="140" y="22"/>
                  </a:lnTo>
                  <a:lnTo>
                    <a:pt x="156" y="12"/>
                  </a:lnTo>
                  <a:lnTo>
                    <a:pt x="174" y="6"/>
                  </a:lnTo>
                  <a:lnTo>
                    <a:pt x="190" y="2"/>
                  </a:lnTo>
                  <a:lnTo>
                    <a:pt x="190" y="2"/>
                  </a:lnTo>
                  <a:lnTo>
                    <a:pt x="214" y="0"/>
                  </a:lnTo>
                  <a:lnTo>
                    <a:pt x="236" y="2"/>
                  </a:lnTo>
                  <a:lnTo>
                    <a:pt x="258" y="8"/>
                  </a:lnTo>
                  <a:lnTo>
                    <a:pt x="278" y="16"/>
                  </a:lnTo>
                  <a:lnTo>
                    <a:pt x="278" y="16"/>
                  </a:lnTo>
                  <a:close/>
                  <a:moveTo>
                    <a:pt x="214" y="16"/>
                  </a:moveTo>
                  <a:lnTo>
                    <a:pt x="214" y="16"/>
                  </a:lnTo>
                  <a:lnTo>
                    <a:pt x="202" y="18"/>
                  </a:lnTo>
                  <a:lnTo>
                    <a:pt x="190" y="24"/>
                  </a:lnTo>
                  <a:lnTo>
                    <a:pt x="180" y="32"/>
                  </a:lnTo>
                  <a:lnTo>
                    <a:pt x="172" y="42"/>
                  </a:lnTo>
                  <a:lnTo>
                    <a:pt x="164" y="54"/>
                  </a:lnTo>
                  <a:lnTo>
                    <a:pt x="158" y="66"/>
                  </a:lnTo>
                  <a:lnTo>
                    <a:pt x="150" y="88"/>
                  </a:lnTo>
                  <a:lnTo>
                    <a:pt x="150" y="88"/>
                  </a:lnTo>
                  <a:lnTo>
                    <a:pt x="142" y="114"/>
                  </a:lnTo>
                  <a:lnTo>
                    <a:pt x="136" y="142"/>
                  </a:lnTo>
                  <a:lnTo>
                    <a:pt x="136" y="156"/>
                  </a:lnTo>
                  <a:lnTo>
                    <a:pt x="138" y="170"/>
                  </a:lnTo>
                  <a:lnTo>
                    <a:pt x="142" y="182"/>
                  </a:lnTo>
                  <a:lnTo>
                    <a:pt x="148" y="192"/>
                  </a:lnTo>
                  <a:lnTo>
                    <a:pt x="148" y="192"/>
                  </a:lnTo>
                  <a:lnTo>
                    <a:pt x="156" y="198"/>
                  </a:lnTo>
                  <a:lnTo>
                    <a:pt x="164" y="200"/>
                  </a:lnTo>
                  <a:lnTo>
                    <a:pt x="172" y="202"/>
                  </a:lnTo>
                  <a:lnTo>
                    <a:pt x="182" y="202"/>
                  </a:lnTo>
                  <a:lnTo>
                    <a:pt x="182" y="202"/>
                  </a:lnTo>
                  <a:lnTo>
                    <a:pt x="194" y="198"/>
                  </a:lnTo>
                  <a:lnTo>
                    <a:pt x="206" y="192"/>
                  </a:lnTo>
                  <a:lnTo>
                    <a:pt x="216" y="182"/>
                  </a:lnTo>
                  <a:lnTo>
                    <a:pt x="222" y="172"/>
                  </a:lnTo>
                  <a:lnTo>
                    <a:pt x="230" y="160"/>
                  </a:lnTo>
                  <a:lnTo>
                    <a:pt x="234" y="148"/>
                  </a:lnTo>
                  <a:lnTo>
                    <a:pt x="244" y="124"/>
                  </a:lnTo>
                  <a:lnTo>
                    <a:pt x="244" y="124"/>
                  </a:lnTo>
                  <a:lnTo>
                    <a:pt x="250" y="100"/>
                  </a:lnTo>
                  <a:lnTo>
                    <a:pt x="254" y="76"/>
                  </a:lnTo>
                  <a:lnTo>
                    <a:pt x="254" y="62"/>
                  </a:lnTo>
                  <a:lnTo>
                    <a:pt x="254" y="50"/>
                  </a:lnTo>
                  <a:lnTo>
                    <a:pt x="250" y="38"/>
                  </a:lnTo>
                  <a:lnTo>
                    <a:pt x="246" y="28"/>
                  </a:lnTo>
                  <a:lnTo>
                    <a:pt x="246" y="28"/>
                  </a:lnTo>
                  <a:lnTo>
                    <a:pt x="238" y="22"/>
                  </a:lnTo>
                  <a:lnTo>
                    <a:pt x="230" y="18"/>
                  </a:lnTo>
                  <a:lnTo>
                    <a:pt x="214" y="16"/>
                  </a:lnTo>
                  <a:lnTo>
                    <a:pt x="214" y="16"/>
                  </a:lnTo>
                  <a:close/>
                  <a:moveTo>
                    <a:pt x="112" y="320"/>
                  </a:moveTo>
                  <a:lnTo>
                    <a:pt x="112" y="320"/>
                  </a:lnTo>
                  <a:lnTo>
                    <a:pt x="100" y="318"/>
                  </a:lnTo>
                  <a:lnTo>
                    <a:pt x="84" y="316"/>
                  </a:lnTo>
                  <a:lnTo>
                    <a:pt x="78" y="314"/>
                  </a:lnTo>
                  <a:lnTo>
                    <a:pt x="72" y="316"/>
                  </a:lnTo>
                  <a:lnTo>
                    <a:pt x="66" y="320"/>
                  </a:lnTo>
                  <a:lnTo>
                    <a:pt x="62" y="326"/>
                  </a:lnTo>
                  <a:lnTo>
                    <a:pt x="62" y="326"/>
                  </a:lnTo>
                  <a:lnTo>
                    <a:pt x="54" y="334"/>
                  </a:lnTo>
                  <a:lnTo>
                    <a:pt x="50" y="344"/>
                  </a:lnTo>
                  <a:lnTo>
                    <a:pt x="46" y="352"/>
                  </a:lnTo>
                  <a:lnTo>
                    <a:pt x="44" y="362"/>
                  </a:lnTo>
                  <a:lnTo>
                    <a:pt x="44" y="382"/>
                  </a:lnTo>
                  <a:lnTo>
                    <a:pt x="48" y="402"/>
                  </a:lnTo>
                  <a:lnTo>
                    <a:pt x="48" y="402"/>
                  </a:lnTo>
                  <a:lnTo>
                    <a:pt x="52" y="410"/>
                  </a:lnTo>
                  <a:lnTo>
                    <a:pt x="56" y="416"/>
                  </a:lnTo>
                  <a:lnTo>
                    <a:pt x="68" y="426"/>
                  </a:lnTo>
                  <a:lnTo>
                    <a:pt x="82" y="434"/>
                  </a:lnTo>
                  <a:lnTo>
                    <a:pt x="98" y="438"/>
                  </a:lnTo>
                  <a:lnTo>
                    <a:pt x="98" y="438"/>
                  </a:lnTo>
                  <a:lnTo>
                    <a:pt x="138" y="442"/>
                  </a:lnTo>
                  <a:lnTo>
                    <a:pt x="158" y="440"/>
                  </a:lnTo>
                  <a:lnTo>
                    <a:pt x="178" y="438"/>
                  </a:lnTo>
                  <a:lnTo>
                    <a:pt x="196" y="434"/>
                  </a:lnTo>
                  <a:lnTo>
                    <a:pt x="214" y="426"/>
                  </a:lnTo>
                  <a:lnTo>
                    <a:pt x="230" y="414"/>
                  </a:lnTo>
                  <a:lnTo>
                    <a:pt x="236" y="406"/>
                  </a:lnTo>
                  <a:lnTo>
                    <a:pt x="242" y="396"/>
                  </a:lnTo>
                  <a:lnTo>
                    <a:pt x="242" y="396"/>
                  </a:lnTo>
                  <a:lnTo>
                    <a:pt x="246" y="384"/>
                  </a:lnTo>
                  <a:lnTo>
                    <a:pt x="248" y="370"/>
                  </a:lnTo>
                  <a:lnTo>
                    <a:pt x="248" y="356"/>
                  </a:lnTo>
                  <a:lnTo>
                    <a:pt x="244" y="350"/>
                  </a:lnTo>
                  <a:lnTo>
                    <a:pt x="242" y="344"/>
                  </a:lnTo>
                  <a:lnTo>
                    <a:pt x="242" y="344"/>
                  </a:lnTo>
                  <a:lnTo>
                    <a:pt x="234" y="336"/>
                  </a:lnTo>
                  <a:lnTo>
                    <a:pt x="226" y="332"/>
                  </a:lnTo>
                  <a:lnTo>
                    <a:pt x="218" y="328"/>
                  </a:lnTo>
                  <a:lnTo>
                    <a:pt x="208" y="326"/>
                  </a:lnTo>
                  <a:lnTo>
                    <a:pt x="112" y="320"/>
                  </a:lnTo>
                  <a:lnTo>
                    <a:pt x="112" y="320"/>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Specifics(cont)</a:t>
            </a:r>
            <a:endParaRPr lang="en-US" dirty="0"/>
          </a:p>
        </p:txBody>
      </p:sp>
      <p:sp>
        <p:nvSpPr>
          <p:cNvPr id="3" name="Content Placeholder 2"/>
          <p:cNvSpPr>
            <a:spLocks noGrp="1"/>
          </p:cNvSpPr>
          <p:nvPr>
            <p:ph idx="1"/>
          </p:nvPr>
        </p:nvSpPr>
        <p:spPr>
          <a:xfrm>
            <a:off x="457200" y="1524000"/>
            <a:ext cx="6934200" cy="4950389"/>
          </a:xfrm>
        </p:spPr>
        <p:txBody>
          <a:bodyPr>
            <a:normAutofit fontScale="62500" lnSpcReduction="20000"/>
          </a:bodyPr>
          <a:lstStyle/>
          <a:p>
            <a:r>
              <a:rPr lang="en-US" b="1" dirty="0" smtClean="0"/>
              <a:t>Module One E-Learning Training completed by </a:t>
            </a:r>
            <a:r>
              <a:rPr lang="en-US" b="1" u="sng" dirty="0" smtClean="0"/>
              <a:t>Over 600</a:t>
            </a:r>
            <a:r>
              <a:rPr lang="en-US" b="1" dirty="0" smtClean="0"/>
              <a:t> Entergy staff and Project Members    </a:t>
            </a:r>
          </a:p>
          <a:p>
            <a:r>
              <a:rPr lang="en-US" b="1" dirty="0" smtClean="0"/>
              <a:t>Training &amp; Education Plan 2012/13</a:t>
            </a:r>
          </a:p>
          <a:p>
            <a:endParaRPr lang="en-US" dirty="0" smtClean="0"/>
          </a:p>
          <a:p>
            <a:r>
              <a:rPr lang="en-US" dirty="0" smtClean="0"/>
              <a:t>Beta Applications:</a:t>
            </a:r>
          </a:p>
          <a:p>
            <a:pPr lvl="1"/>
            <a:r>
              <a:rPr lang="en-US" dirty="0" smtClean="0"/>
              <a:t>Phasor Gateway  - Testing &amp; Evaluation</a:t>
            </a:r>
          </a:p>
          <a:p>
            <a:pPr lvl="1"/>
            <a:r>
              <a:rPr lang="en-US" dirty="0" smtClean="0"/>
              <a:t>WSU Oscillation Monitoring – Testing &amp; Evaluation</a:t>
            </a:r>
          </a:p>
          <a:p>
            <a:pPr lvl="1"/>
            <a:r>
              <a:rPr lang="en-US" dirty="0" smtClean="0"/>
              <a:t>EPRI Wide-Area Voltage Stability Monitoring – </a:t>
            </a:r>
            <a:r>
              <a:rPr lang="en-US" dirty="0" smtClean="0"/>
              <a:t>Testing &amp; Evaluation</a:t>
            </a:r>
            <a:endParaRPr lang="en-US" dirty="0" smtClean="0"/>
          </a:p>
          <a:p>
            <a:pPr lvl="1"/>
            <a:r>
              <a:rPr lang="en-US" dirty="0" smtClean="0"/>
              <a:t>NEU Synchro-Phasor Assisted State Estimator (SPASE) – </a:t>
            </a:r>
            <a:r>
              <a:rPr lang="en-US" dirty="0" smtClean="0"/>
              <a:t> Testing &amp; Evaluation</a:t>
            </a:r>
            <a:endParaRPr lang="en-US" dirty="0" smtClean="0"/>
          </a:p>
          <a:p>
            <a:pPr lvl="1"/>
            <a:r>
              <a:rPr lang="en-US" dirty="0" smtClean="0"/>
              <a:t>UNO Pattern Recognition – CART installed, functional plans and processes have been completed and analysis begun</a:t>
            </a:r>
          </a:p>
          <a:p>
            <a:pPr lvl="1"/>
            <a:r>
              <a:rPr lang="en-US" dirty="0" smtClean="0"/>
              <a:t>WSU Local-Area Voltage Stability- Dec 2011 delivery</a:t>
            </a:r>
          </a:p>
          <a:p>
            <a:pPr lvl="1"/>
            <a:r>
              <a:rPr lang="en-US" dirty="0" smtClean="0"/>
              <a:t>Space Time Insight - Preliminary Visualizations Applications</a:t>
            </a:r>
          </a:p>
          <a:p>
            <a:endParaRPr lang="en-US" dirty="0" smtClean="0"/>
          </a:p>
          <a:p>
            <a:r>
              <a:rPr lang="en-US" dirty="0" smtClean="0"/>
              <a:t>OSIsoft Pi Historian installed 2007</a:t>
            </a:r>
          </a:p>
          <a:p>
            <a:r>
              <a:rPr lang="en-US" dirty="0" smtClean="0"/>
              <a:t>GPA </a:t>
            </a:r>
            <a:r>
              <a:rPr lang="en-US" dirty="0" err="1" smtClean="0"/>
              <a:t>openPDC</a:t>
            </a:r>
            <a:r>
              <a:rPr lang="en-US" dirty="0" smtClean="0"/>
              <a:t> installed </a:t>
            </a:r>
            <a:r>
              <a:rPr lang="en-US" dirty="0" smtClean="0"/>
              <a:t>June 2011</a:t>
            </a:r>
            <a:r>
              <a:rPr lang="en-US" dirty="0" smtClean="0"/>
              <a:t>, second 2012</a:t>
            </a:r>
          </a:p>
          <a:p>
            <a:r>
              <a:rPr lang="en-US" dirty="0" smtClean="0"/>
              <a:t>Deployment of DOE Approved Cyber Security Plan is in progress and on schedule</a:t>
            </a:r>
          </a:p>
          <a:p>
            <a:pPr>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B5DBB4EA-79DC-F948-A939-315FF19BF28D}" type="slidenum">
              <a:rPr lang="en-US" smtClean="0"/>
              <a:pPr/>
              <a:t>4</a:t>
            </a:fld>
            <a:endParaRPr lang="en-US"/>
          </a:p>
        </p:txBody>
      </p:sp>
      <p:grpSp>
        <p:nvGrpSpPr>
          <p:cNvPr id="5" name="Group 23"/>
          <p:cNvGrpSpPr>
            <a:grpSpLocks noChangeAspect="1"/>
          </p:cNvGrpSpPr>
          <p:nvPr/>
        </p:nvGrpSpPr>
        <p:grpSpPr bwMode="auto">
          <a:xfrm>
            <a:off x="228601" y="6172200"/>
            <a:ext cx="1375092" cy="549274"/>
            <a:chOff x="808" y="1056"/>
            <a:chExt cx="2704" cy="1080"/>
          </a:xfrm>
        </p:grpSpPr>
        <p:sp>
          <p:nvSpPr>
            <p:cNvPr id="6" name="AutoShape 22"/>
            <p:cNvSpPr>
              <a:spLocks noChangeAspect="1" noChangeArrowheads="1" noTextEdit="1"/>
            </p:cNvSpPr>
            <p:nvPr/>
          </p:nvSpPr>
          <p:spPr bwMode="auto">
            <a:xfrm>
              <a:off x="808" y="1056"/>
              <a:ext cx="2704" cy="1080"/>
            </a:xfrm>
            <a:prstGeom prst="rect">
              <a:avLst/>
            </a:prstGeom>
            <a:noFill/>
            <a:ln w="9525">
              <a:noFill/>
              <a:miter lim="800000"/>
              <a:headEnd/>
              <a:tailEnd/>
            </a:ln>
          </p:spPr>
          <p:txBody>
            <a:bodyPr/>
            <a:lstStyle/>
            <a:p>
              <a:endParaRPr lang="en-US"/>
            </a:p>
          </p:txBody>
        </p:sp>
        <p:sp>
          <p:nvSpPr>
            <p:cNvPr id="7" name="Freeform 24"/>
            <p:cNvSpPr>
              <a:spLocks noEditPoints="1"/>
            </p:cNvSpPr>
            <p:nvPr/>
          </p:nvSpPr>
          <p:spPr bwMode="auto">
            <a:xfrm>
              <a:off x="808" y="1056"/>
              <a:ext cx="760" cy="744"/>
            </a:xfrm>
            <a:custGeom>
              <a:avLst/>
              <a:gdLst/>
              <a:ahLst/>
              <a:cxnLst>
                <a:cxn ang="0">
                  <a:pos x="638" y="660"/>
                </a:cxn>
                <a:cxn ang="0">
                  <a:pos x="582" y="702"/>
                </a:cxn>
                <a:cxn ang="0">
                  <a:pos x="458" y="744"/>
                </a:cxn>
                <a:cxn ang="0">
                  <a:pos x="300" y="702"/>
                </a:cxn>
                <a:cxn ang="0">
                  <a:pos x="178" y="702"/>
                </a:cxn>
                <a:cxn ang="0">
                  <a:pos x="122" y="660"/>
                </a:cxn>
                <a:cxn ang="0">
                  <a:pos x="300" y="660"/>
                </a:cxn>
                <a:cxn ang="0">
                  <a:pos x="458" y="702"/>
                </a:cxn>
                <a:cxn ang="0">
                  <a:pos x="612" y="660"/>
                </a:cxn>
                <a:cxn ang="0">
                  <a:pos x="638" y="660"/>
                </a:cxn>
                <a:cxn ang="0">
                  <a:pos x="714" y="560"/>
                </a:cxn>
                <a:cxn ang="0">
                  <a:pos x="692" y="598"/>
                </a:cxn>
                <a:cxn ang="0">
                  <a:pos x="664" y="634"/>
                </a:cxn>
                <a:cxn ang="0">
                  <a:pos x="612" y="590"/>
                </a:cxn>
                <a:cxn ang="0">
                  <a:pos x="458" y="634"/>
                </a:cxn>
                <a:cxn ang="0">
                  <a:pos x="300" y="590"/>
                </a:cxn>
                <a:cxn ang="0">
                  <a:pos x="146" y="634"/>
                </a:cxn>
                <a:cxn ang="0">
                  <a:pos x="96" y="634"/>
                </a:cxn>
                <a:cxn ang="0">
                  <a:pos x="68" y="598"/>
                </a:cxn>
                <a:cxn ang="0">
                  <a:pos x="46" y="560"/>
                </a:cxn>
                <a:cxn ang="0">
                  <a:pos x="146" y="518"/>
                </a:cxn>
                <a:cxn ang="0">
                  <a:pos x="300" y="560"/>
                </a:cxn>
                <a:cxn ang="0">
                  <a:pos x="458" y="518"/>
                </a:cxn>
                <a:cxn ang="0">
                  <a:pos x="612" y="560"/>
                </a:cxn>
                <a:cxn ang="0">
                  <a:pos x="714" y="560"/>
                </a:cxn>
                <a:cxn ang="0">
                  <a:pos x="758" y="406"/>
                </a:cxn>
                <a:cxn ang="0">
                  <a:pos x="752" y="454"/>
                </a:cxn>
                <a:cxn ang="0">
                  <a:pos x="740" y="502"/>
                </a:cxn>
                <a:cxn ang="0">
                  <a:pos x="612" y="458"/>
                </a:cxn>
                <a:cxn ang="0">
                  <a:pos x="458" y="502"/>
                </a:cxn>
                <a:cxn ang="0">
                  <a:pos x="300" y="458"/>
                </a:cxn>
                <a:cxn ang="0">
                  <a:pos x="146" y="502"/>
                </a:cxn>
                <a:cxn ang="0">
                  <a:pos x="20" y="502"/>
                </a:cxn>
                <a:cxn ang="0">
                  <a:pos x="8" y="454"/>
                </a:cxn>
                <a:cxn ang="0">
                  <a:pos x="0" y="406"/>
                </a:cxn>
                <a:cxn ang="0">
                  <a:pos x="146" y="374"/>
                </a:cxn>
                <a:cxn ang="0">
                  <a:pos x="300" y="406"/>
                </a:cxn>
                <a:cxn ang="0">
                  <a:pos x="458" y="374"/>
                </a:cxn>
                <a:cxn ang="0">
                  <a:pos x="612" y="406"/>
                </a:cxn>
                <a:cxn ang="0">
                  <a:pos x="758" y="406"/>
                </a:cxn>
                <a:cxn ang="0">
                  <a:pos x="0" y="374"/>
                </a:cxn>
                <a:cxn ang="0">
                  <a:pos x="8" y="298"/>
                </a:cxn>
                <a:cxn ang="0">
                  <a:pos x="32" y="228"/>
                </a:cxn>
                <a:cxn ang="0">
                  <a:pos x="68" y="166"/>
                </a:cxn>
                <a:cxn ang="0">
                  <a:pos x="114" y="110"/>
                </a:cxn>
                <a:cxn ang="0">
                  <a:pos x="170" y="64"/>
                </a:cxn>
                <a:cxn ang="0">
                  <a:pos x="234" y="30"/>
                </a:cxn>
                <a:cxn ang="0">
                  <a:pos x="304" y="8"/>
                </a:cxn>
                <a:cxn ang="0">
                  <a:pos x="380" y="0"/>
                </a:cxn>
                <a:cxn ang="0">
                  <a:pos x="418" y="2"/>
                </a:cxn>
                <a:cxn ang="0">
                  <a:pos x="492" y="18"/>
                </a:cxn>
                <a:cxn ang="0">
                  <a:pos x="560" y="46"/>
                </a:cxn>
                <a:cxn ang="0">
                  <a:pos x="620" y="86"/>
                </a:cxn>
                <a:cxn ang="0">
                  <a:pos x="670" y="136"/>
                </a:cxn>
                <a:cxn ang="0">
                  <a:pos x="712" y="196"/>
                </a:cxn>
                <a:cxn ang="0">
                  <a:pos x="742" y="262"/>
                </a:cxn>
                <a:cxn ang="0">
                  <a:pos x="758" y="336"/>
                </a:cxn>
                <a:cxn ang="0">
                  <a:pos x="612" y="374"/>
                </a:cxn>
                <a:cxn ang="0">
                  <a:pos x="458" y="344"/>
                </a:cxn>
                <a:cxn ang="0">
                  <a:pos x="300" y="374"/>
                </a:cxn>
                <a:cxn ang="0">
                  <a:pos x="146" y="344"/>
                </a:cxn>
                <a:cxn ang="0">
                  <a:pos x="0" y="374"/>
                </a:cxn>
              </a:cxnLst>
              <a:rect l="0" t="0" r="r" b="b"/>
              <a:pathLst>
                <a:path w="760" h="744">
                  <a:moveTo>
                    <a:pt x="638" y="660"/>
                  </a:moveTo>
                  <a:lnTo>
                    <a:pt x="638" y="660"/>
                  </a:lnTo>
                  <a:lnTo>
                    <a:pt x="612" y="682"/>
                  </a:lnTo>
                  <a:lnTo>
                    <a:pt x="582" y="702"/>
                  </a:lnTo>
                  <a:lnTo>
                    <a:pt x="458" y="702"/>
                  </a:lnTo>
                  <a:lnTo>
                    <a:pt x="458" y="744"/>
                  </a:lnTo>
                  <a:lnTo>
                    <a:pt x="300" y="744"/>
                  </a:lnTo>
                  <a:lnTo>
                    <a:pt x="300" y="702"/>
                  </a:lnTo>
                  <a:lnTo>
                    <a:pt x="178" y="702"/>
                  </a:lnTo>
                  <a:lnTo>
                    <a:pt x="178" y="702"/>
                  </a:lnTo>
                  <a:lnTo>
                    <a:pt x="148" y="682"/>
                  </a:lnTo>
                  <a:lnTo>
                    <a:pt x="122" y="660"/>
                  </a:lnTo>
                  <a:lnTo>
                    <a:pt x="146" y="660"/>
                  </a:lnTo>
                  <a:lnTo>
                    <a:pt x="300" y="660"/>
                  </a:lnTo>
                  <a:lnTo>
                    <a:pt x="300" y="702"/>
                  </a:lnTo>
                  <a:lnTo>
                    <a:pt x="458" y="702"/>
                  </a:lnTo>
                  <a:lnTo>
                    <a:pt x="458" y="660"/>
                  </a:lnTo>
                  <a:lnTo>
                    <a:pt x="612" y="660"/>
                  </a:lnTo>
                  <a:lnTo>
                    <a:pt x="638" y="660"/>
                  </a:lnTo>
                  <a:lnTo>
                    <a:pt x="638" y="660"/>
                  </a:lnTo>
                  <a:close/>
                  <a:moveTo>
                    <a:pt x="714" y="560"/>
                  </a:moveTo>
                  <a:lnTo>
                    <a:pt x="714" y="560"/>
                  </a:lnTo>
                  <a:lnTo>
                    <a:pt x="704" y="580"/>
                  </a:lnTo>
                  <a:lnTo>
                    <a:pt x="692" y="598"/>
                  </a:lnTo>
                  <a:lnTo>
                    <a:pt x="678" y="616"/>
                  </a:lnTo>
                  <a:lnTo>
                    <a:pt x="664" y="634"/>
                  </a:lnTo>
                  <a:lnTo>
                    <a:pt x="612" y="634"/>
                  </a:lnTo>
                  <a:lnTo>
                    <a:pt x="612" y="590"/>
                  </a:lnTo>
                  <a:lnTo>
                    <a:pt x="458" y="590"/>
                  </a:lnTo>
                  <a:lnTo>
                    <a:pt x="458" y="634"/>
                  </a:lnTo>
                  <a:lnTo>
                    <a:pt x="300" y="634"/>
                  </a:lnTo>
                  <a:lnTo>
                    <a:pt x="300" y="590"/>
                  </a:lnTo>
                  <a:lnTo>
                    <a:pt x="146" y="590"/>
                  </a:lnTo>
                  <a:lnTo>
                    <a:pt x="146" y="634"/>
                  </a:lnTo>
                  <a:lnTo>
                    <a:pt x="96" y="634"/>
                  </a:lnTo>
                  <a:lnTo>
                    <a:pt x="96" y="634"/>
                  </a:lnTo>
                  <a:lnTo>
                    <a:pt x="82" y="616"/>
                  </a:lnTo>
                  <a:lnTo>
                    <a:pt x="68" y="598"/>
                  </a:lnTo>
                  <a:lnTo>
                    <a:pt x="56" y="580"/>
                  </a:lnTo>
                  <a:lnTo>
                    <a:pt x="46" y="560"/>
                  </a:lnTo>
                  <a:lnTo>
                    <a:pt x="146" y="560"/>
                  </a:lnTo>
                  <a:lnTo>
                    <a:pt x="146" y="518"/>
                  </a:lnTo>
                  <a:lnTo>
                    <a:pt x="300" y="518"/>
                  </a:lnTo>
                  <a:lnTo>
                    <a:pt x="300" y="560"/>
                  </a:lnTo>
                  <a:lnTo>
                    <a:pt x="458" y="560"/>
                  </a:lnTo>
                  <a:lnTo>
                    <a:pt x="458" y="518"/>
                  </a:lnTo>
                  <a:lnTo>
                    <a:pt x="612" y="518"/>
                  </a:lnTo>
                  <a:lnTo>
                    <a:pt x="612" y="560"/>
                  </a:lnTo>
                  <a:lnTo>
                    <a:pt x="714" y="560"/>
                  </a:lnTo>
                  <a:lnTo>
                    <a:pt x="714" y="560"/>
                  </a:lnTo>
                  <a:close/>
                  <a:moveTo>
                    <a:pt x="758" y="406"/>
                  </a:moveTo>
                  <a:lnTo>
                    <a:pt x="758" y="406"/>
                  </a:lnTo>
                  <a:lnTo>
                    <a:pt x="756" y="430"/>
                  </a:lnTo>
                  <a:lnTo>
                    <a:pt x="752" y="454"/>
                  </a:lnTo>
                  <a:lnTo>
                    <a:pt x="748" y="478"/>
                  </a:lnTo>
                  <a:lnTo>
                    <a:pt x="740" y="502"/>
                  </a:lnTo>
                  <a:lnTo>
                    <a:pt x="612" y="502"/>
                  </a:lnTo>
                  <a:lnTo>
                    <a:pt x="612" y="458"/>
                  </a:lnTo>
                  <a:lnTo>
                    <a:pt x="458" y="458"/>
                  </a:lnTo>
                  <a:lnTo>
                    <a:pt x="458" y="502"/>
                  </a:lnTo>
                  <a:lnTo>
                    <a:pt x="300" y="502"/>
                  </a:lnTo>
                  <a:lnTo>
                    <a:pt x="300" y="458"/>
                  </a:lnTo>
                  <a:lnTo>
                    <a:pt x="146" y="458"/>
                  </a:lnTo>
                  <a:lnTo>
                    <a:pt x="146" y="502"/>
                  </a:lnTo>
                  <a:lnTo>
                    <a:pt x="20" y="502"/>
                  </a:lnTo>
                  <a:lnTo>
                    <a:pt x="20" y="502"/>
                  </a:lnTo>
                  <a:lnTo>
                    <a:pt x="12" y="478"/>
                  </a:lnTo>
                  <a:lnTo>
                    <a:pt x="8" y="454"/>
                  </a:lnTo>
                  <a:lnTo>
                    <a:pt x="4" y="430"/>
                  </a:lnTo>
                  <a:lnTo>
                    <a:pt x="0" y="406"/>
                  </a:lnTo>
                  <a:lnTo>
                    <a:pt x="146" y="406"/>
                  </a:lnTo>
                  <a:lnTo>
                    <a:pt x="146" y="374"/>
                  </a:lnTo>
                  <a:lnTo>
                    <a:pt x="300" y="374"/>
                  </a:lnTo>
                  <a:lnTo>
                    <a:pt x="300" y="406"/>
                  </a:lnTo>
                  <a:lnTo>
                    <a:pt x="458" y="406"/>
                  </a:lnTo>
                  <a:lnTo>
                    <a:pt x="458" y="374"/>
                  </a:lnTo>
                  <a:lnTo>
                    <a:pt x="612" y="374"/>
                  </a:lnTo>
                  <a:lnTo>
                    <a:pt x="612" y="406"/>
                  </a:lnTo>
                  <a:lnTo>
                    <a:pt x="758" y="406"/>
                  </a:lnTo>
                  <a:lnTo>
                    <a:pt x="758" y="406"/>
                  </a:lnTo>
                  <a:close/>
                  <a:moveTo>
                    <a:pt x="0" y="374"/>
                  </a:moveTo>
                  <a:lnTo>
                    <a:pt x="0" y="374"/>
                  </a:lnTo>
                  <a:lnTo>
                    <a:pt x="2" y="336"/>
                  </a:lnTo>
                  <a:lnTo>
                    <a:pt x="8" y="298"/>
                  </a:lnTo>
                  <a:lnTo>
                    <a:pt x="18" y="262"/>
                  </a:lnTo>
                  <a:lnTo>
                    <a:pt x="32" y="228"/>
                  </a:lnTo>
                  <a:lnTo>
                    <a:pt x="48" y="196"/>
                  </a:lnTo>
                  <a:lnTo>
                    <a:pt x="68" y="166"/>
                  </a:lnTo>
                  <a:lnTo>
                    <a:pt x="88" y="136"/>
                  </a:lnTo>
                  <a:lnTo>
                    <a:pt x="114" y="110"/>
                  </a:lnTo>
                  <a:lnTo>
                    <a:pt x="140" y="86"/>
                  </a:lnTo>
                  <a:lnTo>
                    <a:pt x="170" y="64"/>
                  </a:lnTo>
                  <a:lnTo>
                    <a:pt x="200" y="46"/>
                  </a:lnTo>
                  <a:lnTo>
                    <a:pt x="234" y="30"/>
                  </a:lnTo>
                  <a:lnTo>
                    <a:pt x="268" y="18"/>
                  </a:lnTo>
                  <a:lnTo>
                    <a:pt x="304" y="8"/>
                  </a:lnTo>
                  <a:lnTo>
                    <a:pt x="342" y="2"/>
                  </a:lnTo>
                  <a:lnTo>
                    <a:pt x="380" y="0"/>
                  </a:lnTo>
                  <a:lnTo>
                    <a:pt x="380" y="0"/>
                  </a:lnTo>
                  <a:lnTo>
                    <a:pt x="418" y="2"/>
                  </a:lnTo>
                  <a:lnTo>
                    <a:pt x="456" y="8"/>
                  </a:lnTo>
                  <a:lnTo>
                    <a:pt x="492" y="18"/>
                  </a:lnTo>
                  <a:lnTo>
                    <a:pt x="526" y="30"/>
                  </a:lnTo>
                  <a:lnTo>
                    <a:pt x="560" y="46"/>
                  </a:lnTo>
                  <a:lnTo>
                    <a:pt x="590" y="64"/>
                  </a:lnTo>
                  <a:lnTo>
                    <a:pt x="620" y="86"/>
                  </a:lnTo>
                  <a:lnTo>
                    <a:pt x="646" y="110"/>
                  </a:lnTo>
                  <a:lnTo>
                    <a:pt x="670" y="136"/>
                  </a:lnTo>
                  <a:lnTo>
                    <a:pt x="692" y="166"/>
                  </a:lnTo>
                  <a:lnTo>
                    <a:pt x="712" y="196"/>
                  </a:lnTo>
                  <a:lnTo>
                    <a:pt x="728" y="228"/>
                  </a:lnTo>
                  <a:lnTo>
                    <a:pt x="742" y="262"/>
                  </a:lnTo>
                  <a:lnTo>
                    <a:pt x="750" y="298"/>
                  </a:lnTo>
                  <a:lnTo>
                    <a:pt x="758" y="336"/>
                  </a:lnTo>
                  <a:lnTo>
                    <a:pt x="760" y="374"/>
                  </a:lnTo>
                  <a:lnTo>
                    <a:pt x="612" y="374"/>
                  </a:lnTo>
                  <a:lnTo>
                    <a:pt x="612" y="344"/>
                  </a:lnTo>
                  <a:lnTo>
                    <a:pt x="458" y="344"/>
                  </a:lnTo>
                  <a:lnTo>
                    <a:pt x="458" y="374"/>
                  </a:lnTo>
                  <a:lnTo>
                    <a:pt x="300" y="374"/>
                  </a:lnTo>
                  <a:lnTo>
                    <a:pt x="300" y="344"/>
                  </a:lnTo>
                  <a:lnTo>
                    <a:pt x="146" y="344"/>
                  </a:lnTo>
                  <a:lnTo>
                    <a:pt x="146" y="374"/>
                  </a:lnTo>
                  <a:lnTo>
                    <a:pt x="0" y="374"/>
                  </a:lnTo>
                  <a:lnTo>
                    <a:pt x="0" y="374"/>
                  </a:lnTo>
                  <a:close/>
                </a:path>
              </a:pathLst>
            </a:custGeom>
            <a:solidFill>
              <a:srgbClr val="FC1921"/>
            </a:solidFill>
            <a:ln w="9525">
              <a:noFill/>
              <a:round/>
              <a:headEnd/>
              <a:tailEnd/>
            </a:ln>
          </p:spPr>
          <p:txBody>
            <a:bodyPr/>
            <a:lstStyle/>
            <a:p>
              <a:endParaRPr lang="en-US"/>
            </a:p>
          </p:txBody>
        </p:sp>
        <p:sp>
          <p:nvSpPr>
            <p:cNvPr id="8" name="Freeform 25"/>
            <p:cNvSpPr>
              <a:spLocks/>
            </p:cNvSpPr>
            <p:nvPr/>
          </p:nvSpPr>
          <p:spPr bwMode="auto">
            <a:xfrm>
              <a:off x="1556" y="1532"/>
              <a:ext cx="458" cy="448"/>
            </a:xfrm>
            <a:custGeom>
              <a:avLst/>
              <a:gdLst/>
              <a:ahLst/>
              <a:cxnLst>
                <a:cxn ang="0">
                  <a:pos x="426" y="124"/>
                </a:cxn>
                <a:cxn ang="0">
                  <a:pos x="420" y="126"/>
                </a:cxn>
                <a:cxn ang="0">
                  <a:pos x="412" y="124"/>
                </a:cxn>
                <a:cxn ang="0">
                  <a:pos x="416" y="80"/>
                </a:cxn>
                <a:cxn ang="0">
                  <a:pos x="412" y="58"/>
                </a:cxn>
                <a:cxn ang="0">
                  <a:pos x="400" y="38"/>
                </a:cxn>
                <a:cxn ang="0">
                  <a:pos x="392" y="30"/>
                </a:cxn>
                <a:cxn ang="0">
                  <a:pos x="360" y="20"/>
                </a:cxn>
                <a:cxn ang="0">
                  <a:pos x="240" y="26"/>
                </a:cxn>
                <a:cxn ang="0">
                  <a:pos x="194" y="194"/>
                </a:cxn>
                <a:cxn ang="0">
                  <a:pos x="230" y="194"/>
                </a:cxn>
                <a:cxn ang="0">
                  <a:pos x="266" y="194"/>
                </a:cxn>
                <a:cxn ang="0">
                  <a:pos x="298" y="184"/>
                </a:cxn>
                <a:cxn ang="0">
                  <a:pos x="312" y="174"/>
                </a:cxn>
                <a:cxn ang="0">
                  <a:pos x="322" y="160"/>
                </a:cxn>
                <a:cxn ang="0">
                  <a:pos x="348" y="132"/>
                </a:cxn>
                <a:cxn ang="0">
                  <a:pos x="302" y="300"/>
                </a:cxn>
                <a:cxn ang="0">
                  <a:pos x="294" y="300"/>
                </a:cxn>
                <a:cxn ang="0">
                  <a:pos x="288" y="300"/>
                </a:cxn>
                <a:cxn ang="0">
                  <a:pos x="290" y="282"/>
                </a:cxn>
                <a:cxn ang="0">
                  <a:pos x="292" y="254"/>
                </a:cxn>
                <a:cxn ang="0">
                  <a:pos x="288" y="236"/>
                </a:cxn>
                <a:cxn ang="0">
                  <a:pos x="284" y="230"/>
                </a:cxn>
                <a:cxn ang="0">
                  <a:pos x="262" y="218"/>
                </a:cxn>
                <a:cxn ang="0">
                  <a:pos x="238" y="214"/>
                </a:cxn>
                <a:cxn ang="0">
                  <a:pos x="188" y="214"/>
                </a:cxn>
                <a:cxn ang="0">
                  <a:pos x="128" y="428"/>
                </a:cxn>
                <a:cxn ang="0">
                  <a:pos x="194" y="430"/>
                </a:cxn>
                <a:cxn ang="0">
                  <a:pos x="262" y="424"/>
                </a:cxn>
                <a:cxn ang="0">
                  <a:pos x="292" y="416"/>
                </a:cxn>
                <a:cxn ang="0">
                  <a:pos x="320" y="402"/>
                </a:cxn>
                <a:cxn ang="0">
                  <a:pos x="344" y="382"/>
                </a:cxn>
                <a:cxn ang="0">
                  <a:pos x="362" y="352"/>
                </a:cxn>
                <a:cxn ang="0">
                  <a:pos x="370" y="330"/>
                </a:cxn>
                <a:cxn ang="0">
                  <a:pos x="376" y="308"/>
                </a:cxn>
                <a:cxn ang="0">
                  <a:pos x="394" y="308"/>
                </a:cxn>
                <a:cxn ang="0">
                  <a:pos x="332" y="448"/>
                </a:cxn>
                <a:cxn ang="0">
                  <a:pos x="0" y="448"/>
                </a:cxn>
                <a:cxn ang="0">
                  <a:pos x="4" y="430"/>
                </a:cxn>
                <a:cxn ang="0">
                  <a:pos x="10" y="430"/>
                </a:cxn>
                <a:cxn ang="0">
                  <a:pos x="36" y="430"/>
                </a:cxn>
                <a:cxn ang="0">
                  <a:pos x="50" y="426"/>
                </a:cxn>
                <a:cxn ang="0">
                  <a:pos x="58" y="412"/>
                </a:cxn>
                <a:cxn ang="0">
                  <a:pos x="164" y="32"/>
                </a:cxn>
                <a:cxn ang="0">
                  <a:pos x="162" y="22"/>
                </a:cxn>
                <a:cxn ang="0">
                  <a:pos x="158" y="20"/>
                </a:cxn>
                <a:cxn ang="0">
                  <a:pos x="136" y="20"/>
                </a:cxn>
                <a:cxn ang="0">
                  <a:pos x="112" y="18"/>
                </a:cxn>
                <a:cxn ang="0">
                  <a:pos x="116" y="2"/>
                </a:cxn>
                <a:cxn ang="0">
                  <a:pos x="458" y="2"/>
                </a:cxn>
                <a:cxn ang="0">
                  <a:pos x="426" y="124"/>
                </a:cxn>
              </a:cxnLst>
              <a:rect l="0" t="0" r="r" b="b"/>
              <a:pathLst>
                <a:path w="458" h="448">
                  <a:moveTo>
                    <a:pt x="426" y="124"/>
                  </a:moveTo>
                  <a:lnTo>
                    <a:pt x="426" y="124"/>
                  </a:lnTo>
                  <a:lnTo>
                    <a:pt x="424" y="126"/>
                  </a:lnTo>
                  <a:lnTo>
                    <a:pt x="420" y="126"/>
                  </a:lnTo>
                  <a:lnTo>
                    <a:pt x="412" y="124"/>
                  </a:lnTo>
                  <a:lnTo>
                    <a:pt x="412" y="124"/>
                  </a:lnTo>
                  <a:lnTo>
                    <a:pt x="414" y="102"/>
                  </a:lnTo>
                  <a:lnTo>
                    <a:pt x="416" y="80"/>
                  </a:lnTo>
                  <a:lnTo>
                    <a:pt x="414" y="68"/>
                  </a:lnTo>
                  <a:lnTo>
                    <a:pt x="412" y="58"/>
                  </a:lnTo>
                  <a:lnTo>
                    <a:pt x="406" y="48"/>
                  </a:lnTo>
                  <a:lnTo>
                    <a:pt x="400" y="38"/>
                  </a:lnTo>
                  <a:lnTo>
                    <a:pt x="400" y="38"/>
                  </a:lnTo>
                  <a:lnTo>
                    <a:pt x="392" y="30"/>
                  </a:lnTo>
                  <a:lnTo>
                    <a:pt x="380" y="26"/>
                  </a:lnTo>
                  <a:lnTo>
                    <a:pt x="360" y="20"/>
                  </a:lnTo>
                  <a:lnTo>
                    <a:pt x="242" y="20"/>
                  </a:lnTo>
                  <a:lnTo>
                    <a:pt x="240" y="26"/>
                  </a:lnTo>
                  <a:lnTo>
                    <a:pt x="194" y="192"/>
                  </a:lnTo>
                  <a:lnTo>
                    <a:pt x="194" y="194"/>
                  </a:lnTo>
                  <a:lnTo>
                    <a:pt x="194" y="194"/>
                  </a:lnTo>
                  <a:lnTo>
                    <a:pt x="230" y="194"/>
                  </a:lnTo>
                  <a:lnTo>
                    <a:pt x="248" y="194"/>
                  </a:lnTo>
                  <a:lnTo>
                    <a:pt x="266" y="194"/>
                  </a:lnTo>
                  <a:lnTo>
                    <a:pt x="282" y="190"/>
                  </a:lnTo>
                  <a:lnTo>
                    <a:pt x="298" y="184"/>
                  </a:lnTo>
                  <a:lnTo>
                    <a:pt x="306" y="180"/>
                  </a:lnTo>
                  <a:lnTo>
                    <a:pt x="312" y="174"/>
                  </a:lnTo>
                  <a:lnTo>
                    <a:pt x="318" y="168"/>
                  </a:lnTo>
                  <a:lnTo>
                    <a:pt x="322" y="160"/>
                  </a:lnTo>
                  <a:lnTo>
                    <a:pt x="334" y="132"/>
                  </a:lnTo>
                  <a:lnTo>
                    <a:pt x="348" y="132"/>
                  </a:lnTo>
                  <a:lnTo>
                    <a:pt x="350" y="134"/>
                  </a:lnTo>
                  <a:lnTo>
                    <a:pt x="302" y="300"/>
                  </a:lnTo>
                  <a:lnTo>
                    <a:pt x="302" y="300"/>
                  </a:lnTo>
                  <a:lnTo>
                    <a:pt x="294" y="300"/>
                  </a:lnTo>
                  <a:lnTo>
                    <a:pt x="290" y="300"/>
                  </a:lnTo>
                  <a:lnTo>
                    <a:pt x="288" y="300"/>
                  </a:lnTo>
                  <a:lnTo>
                    <a:pt x="288" y="300"/>
                  </a:lnTo>
                  <a:lnTo>
                    <a:pt x="290" y="282"/>
                  </a:lnTo>
                  <a:lnTo>
                    <a:pt x="294" y="264"/>
                  </a:lnTo>
                  <a:lnTo>
                    <a:pt x="292" y="254"/>
                  </a:lnTo>
                  <a:lnTo>
                    <a:pt x="292" y="246"/>
                  </a:lnTo>
                  <a:lnTo>
                    <a:pt x="288" y="236"/>
                  </a:lnTo>
                  <a:lnTo>
                    <a:pt x="284" y="230"/>
                  </a:lnTo>
                  <a:lnTo>
                    <a:pt x="284" y="230"/>
                  </a:lnTo>
                  <a:lnTo>
                    <a:pt x="274" y="222"/>
                  </a:lnTo>
                  <a:lnTo>
                    <a:pt x="262" y="218"/>
                  </a:lnTo>
                  <a:lnTo>
                    <a:pt x="250" y="216"/>
                  </a:lnTo>
                  <a:lnTo>
                    <a:pt x="238" y="214"/>
                  </a:lnTo>
                  <a:lnTo>
                    <a:pt x="212" y="214"/>
                  </a:lnTo>
                  <a:lnTo>
                    <a:pt x="188" y="214"/>
                  </a:lnTo>
                  <a:lnTo>
                    <a:pt x="128" y="426"/>
                  </a:lnTo>
                  <a:lnTo>
                    <a:pt x="128" y="428"/>
                  </a:lnTo>
                  <a:lnTo>
                    <a:pt x="128" y="428"/>
                  </a:lnTo>
                  <a:lnTo>
                    <a:pt x="194" y="430"/>
                  </a:lnTo>
                  <a:lnTo>
                    <a:pt x="228" y="428"/>
                  </a:lnTo>
                  <a:lnTo>
                    <a:pt x="262" y="424"/>
                  </a:lnTo>
                  <a:lnTo>
                    <a:pt x="278" y="422"/>
                  </a:lnTo>
                  <a:lnTo>
                    <a:pt x="292" y="416"/>
                  </a:lnTo>
                  <a:lnTo>
                    <a:pt x="308" y="410"/>
                  </a:lnTo>
                  <a:lnTo>
                    <a:pt x="320" y="402"/>
                  </a:lnTo>
                  <a:lnTo>
                    <a:pt x="332" y="394"/>
                  </a:lnTo>
                  <a:lnTo>
                    <a:pt x="344" y="382"/>
                  </a:lnTo>
                  <a:lnTo>
                    <a:pt x="354" y="368"/>
                  </a:lnTo>
                  <a:lnTo>
                    <a:pt x="362" y="352"/>
                  </a:lnTo>
                  <a:lnTo>
                    <a:pt x="362" y="352"/>
                  </a:lnTo>
                  <a:lnTo>
                    <a:pt x="370" y="330"/>
                  </a:lnTo>
                  <a:lnTo>
                    <a:pt x="376" y="308"/>
                  </a:lnTo>
                  <a:lnTo>
                    <a:pt x="376" y="308"/>
                  </a:lnTo>
                  <a:lnTo>
                    <a:pt x="384" y="308"/>
                  </a:lnTo>
                  <a:lnTo>
                    <a:pt x="394" y="308"/>
                  </a:lnTo>
                  <a:lnTo>
                    <a:pt x="356" y="446"/>
                  </a:lnTo>
                  <a:lnTo>
                    <a:pt x="332" y="448"/>
                  </a:lnTo>
                  <a:lnTo>
                    <a:pt x="0" y="448"/>
                  </a:lnTo>
                  <a:lnTo>
                    <a:pt x="0" y="448"/>
                  </a:lnTo>
                  <a:lnTo>
                    <a:pt x="2" y="440"/>
                  </a:lnTo>
                  <a:lnTo>
                    <a:pt x="4" y="430"/>
                  </a:lnTo>
                  <a:lnTo>
                    <a:pt x="4" y="430"/>
                  </a:lnTo>
                  <a:lnTo>
                    <a:pt x="10" y="430"/>
                  </a:lnTo>
                  <a:lnTo>
                    <a:pt x="18" y="428"/>
                  </a:lnTo>
                  <a:lnTo>
                    <a:pt x="36" y="430"/>
                  </a:lnTo>
                  <a:lnTo>
                    <a:pt x="44" y="428"/>
                  </a:lnTo>
                  <a:lnTo>
                    <a:pt x="50" y="426"/>
                  </a:lnTo>
                  <a:lnTo>
                    <a:pt x="56" y="420"/>
                  </a:lnTo>
                  <a:lnTo>
                    <a:pt x="58" y="412"/>
                  </a:lnTo>
                  <a:lnTo>
                    <a:pt x="164" y="32"/>
                  </a:lnTo>
                  <a:lnTo>
                    <a:pt x="164" y="32"/>
                  </a:lnTo>
                  <a:lnTo>
                    <a:pt x="164" y="24"/>
                  </a:lnTo>
                  <a:lnTo>
                    <a:pt x="162" y="22"/>
                  </a:lnTo>
                  <a:lnTo>
                    <a:pt x="158" y="20"/>
                  </a:lnTo>
                  <a:lnTo>
                    <a:pt x="158" y="20"/>
                  </a:lnTo>
                  <a:lnTo>
                    <a:pt x="148" y="20"/>
                  </a:lnTo>
                  <a:lnTo>
                    <a:pt x="136" y="20"/>
                  </a:lnTo>
                  <a:lnTo>
                    <a:pt x="124" y="20"/>
                  </a:lnTo>
                  <a:lnTo>
                    <a:pt x="112" y="18"/>
                  </a:lnTo>
                  <a:lnTo>
                    <a:pt x="116" y="2"/>
                  </a:lnTo>
                  <a:lnTo>
                    <a:pt x="116" y="2"/>
                  </a:lnTo>
                  <a:lnTo>
                    <a:pt x="284" y="0"/>
                  </a:lnTo>
                  <a:lnTo>
                    <a:pt x="458" y="2"/>
                  </a:lnTo>
                  <a:lnTo>
                    <a:pt x="426" y="124"/>
                  </a:lnTo>
                  <a:lnTo>
                    <a:pt x="426" y="124"/>
                  </a:lnTo>
                  <a:close/>
                </a:path>
              </a:pathLst>
            </a:custGeom>
            <a:solidFill>
              <a:srgbClr val="000000"/>
            </a:solidFill>
            <a:ln w="9525">
              <a:noFill/>
              <a:round/>
              <a:headEnd/>
              <a:tailEnd/>
            </a:ln>
          </p:spPr>
          <p:txBody>
            <a:bodyPr/>
            <a:lstStyle/>
            <a:p>
              <a:endParaRPr lang="en-US"/>
            </a:p>
          </p:txBody>
        </p:sp>
        <p:sp>
          <p:nvSpPr>
            <p:cNvPr id="9" name="Freeform 26"/>
            <p:cNvSpPr>
              <a:spLocks/>
            </p:cNvSpPr>
            <p:nvPr/>
          </p:nvSpPr>
          <p:spPr bwMode="auto">
            <a:xfrm>
              <a:off x="2310" y="1580"/>
              <a:ext cx="172" cy="404"/>
            </a:xfrm>
            <a:custGeom>
              <a:avLst/>
              <a:gdLst/>
              <a:ahLst/>
              <a:cxnLst>
                <a:cxn ang="0">
                  <a:pos x="154" y="0"/>
                </a:cxn>
                <a:cxn ang="0">
                  <a:pos x="124" y="110"/>
                </a:cxn>
                <a:cxn ang="0">
                  <a:pos x="172" y="112"/>
                </a:cxn>
                <a:cxn ang="0">
                  <a:pos x="168" y="128"/>
                </a:cxn>
                <a:cxn ang="0">
                  <a:pos x="118" y="130"/>
                </a:cxn>
                <a:cxn ang="0">
                  <a:pos x="86" y="244"/>
                </a:cxn>
                <a:cxn ang="0">
                  <a:pos x="54" y="358"/>
                </a:cxn>
                <a:cxn ang="0">
                  <a:pos x="54" y="374"/>
                </a:cxn>
                <a:cxn ang="0">
                  <a:pos x="58" y="378"/>
                </a:cxn>
                <a:cxn ang="0">
                  <a:pos x="66" y="382"/>
                </a:cxn>
                <a:cxn ang="0">
                  <a:pos x="94" y="372"/>
                </a:cxn>
                <a:cxn ang="0">
                  <a:pos x="108" y="362"/>
                </a:cxn>
                <a:cxn ang="0">
                  <a:pos x="120" y="352"/>
                </a:cxn>
                <a:cxn ang="0">
                  <a:pos x="130" y="360"/>
                </a:cxn>
                <a:cxn ang="0">
                  <a:pos x="132" y="362"/>
                </a:cxn>
                <a:cxn ang="0">
                  <a:pos x="100" y="388"/>
                </a:cxn>
                <a:cxn ang="0">
                  <a:pos x="76" y="400"/>
                </a:cxn>
                <a:cxn ang="0">
                  <a:pos x="50" y="404"/>
                </a:cxn>
                <a:cxn ang="0">
                  <a:pos x="36" y="402"/>
                </a:cxn>
                <a:cxn ang="0">
                  <a:pos x="18" y="394"/>
                </a:cxn>
                <a:cxn ang="0">
                  <a:pos x="6" y="378"/>
                </a:cxn>
                <a:cxn ang="0">
                  <a:pos x="2" y="364"/>
                </a:cxn>
                <a:cxn ang="0">
                  <a:pos x="2" y="336"/>
                </a:cxn>
                <a:cxn ang="0">
                  <a:pos x="12" y="296"/>
                </a:cxn>
                <a:cxn ang="0">
                  <a:pos x="54" y="142"/>
                </a:cxn>
                <a:cxn ang="0">
                  <a:pos x="54" y="138"/>
                </a:cxn>
                <a:cxn ang="0">
                  <a:pos x="50" y="132"/>
                </a:cxn>
                <a:cxn ang="0">
                  <a:pos x="46" y="130"/>
                </a:cxn>
                <a:cxn ang="0">
                  <a:pos x="10" y="130"/>
                </a:cxn>
                <a:cxn ang="0">
                  <a:pos x="10" y="122"/>
                </a:cxn>
                <a:cxn ang="0">
                  <a:pos x="62" y="112"/>
                </a:cxn>
                <a:cxn ang="0">
                  <a:pos x="76" y="64"/>
                </a:cxn>
                <a:cxn ang="0">
                  <a:pos x="92" y="14"/>
                </a:cxn>
                <a:cxn ang="0">
                  <a:pos x="140" y="6"/>
                </a:cxn>
                <a:cxn ang="0">
                  <a:pos x="154" y="0"/>
                </a:cxn>
              </a:cxnLst>
              <a:rect l="0" t="0" r="r" b="b"/>
              <a:pathLst>
                <a:path w="172" h="404">
                  <a:moveTo>
                    <a:pt x="154" y="0"/>
                  </a:moveTo>
                  <a:lnTo>
                    <a:pt x="154" y="0"/>
                  </a:lnTo>
                  <a:lnTo>
                    <a:pt x="138" y="56"/>
                  </a:lnTo>
                  <a:lnTo>
                    <a:pt x="124" y="110"/>
                  </a:lnTo>
                  <a:lnTo>
                    <a:pt x="172" y="112"/>
                  </a:lnTo>
                  <a:lnTo>
                    <a:pt x="172" y="112"/>
                  </a:lnTo>
                  <a:lnTo>
                    <a:pt x="170" y="124"/>
                  </a:lnTo>
                  <a:lnTo>
                    <a:pt x="168" y="128"/>
                  </a:lnTo>
                  <a:lnTo>
                    <a:pt x="164" y="130"/>
                  </a:lnTo>
                  <a:lnTo>
                    <a:pt x="118" y="130"/>
                  </a:lnTo>
                  <a:lnTo>
                    <a:pt x="118" y="130"/>
                  </a:lnTo>
                  <a:lnTo>
                    <a:pt x="86" y="244"/>
                  </a:lnTo>
                  <a:lnTo>
                    <a:pt x="54" y="358"/>
                  </a:lnTo>
                  <a:lnTo>
                    <a:pt x="54" y="358"/>
                  </a:lnTo>
                  <a:lnTo>
                    <a:pt x="54" y="368"/>
                  </a:lnTo>
                  <a:lnTo>
                    <a:pt x="54" y="374"/>
                  </a:lnTo>
                  <a:lnTo>
                    <a:pt x="58" y="378"/>
                  </a:lnTo>
                  <a:lnTo>
                    <a:pt x="58" y="378"/>
                  </a:lnTo>
                  <a:lnTo>
                    <a:pt x="62" y="380"/>
                  </a:lnTo>
                  <a:lnTo>
                    <a:pt x="66" y="382"/>
                  </a:lnTo>
                  <a:lnTo>
                    <a:pt x="76" y="380"/>
                  </a:lnTo>
                  <a:lnTo>
                    <a:pt x="94" y="372"/>
                  </a:lnTo>
                  <a:lnTo>
                    <a:pt x="94" y="372"/>
                  </a:lnTo>
                  <a:lnTo>
                    <a:pt x="108" y="362"/>
                  </a:lnTo>
                  <a:lnTo>
                    <a:pt x="120" y="352"/>
                  </a:lnTo>
                  <a:lnTo>
                    <a:pt x="120" y="352"/>
                  </a:lnTo>
                  <a:lnTo>
                    <a:pt x="128" y="356"/>
                  </a:lnTo>
                  <a:lnTo>
                    <a:pt x="130" y="360"/>
                  </a:lnTo>
                  <a:lnTo>
                    <a:pt x="132" y="362"/>
                  </a:lnTo>
                  <a:lnTo>
                    <a:pt x="132" y="362"/>
                  </a:lnTo>
                  <a:lnTo>
                    <a:pt x="110" y="380"/>
                  </a:lnTo>
                  <a:lnTo>
                    <a:pt x="100" y="388"/>
                  </a:lnTo>
                  <a:lnTo>
                    <a:pt x="88" y="394"/>
                  </a:lnTo>
                  <a:lnTo>
                    <a:pt x="76" y="400"/>
                  </a:lnTo>
                  <a:lnTo>
                    <a:pt x="64" y="402"/>
                  </a:lnTo>
                  <a:lnTo>
                    <a:pt x="50" y="404"/>
                  </a:lnTo>
                  <a:lnTo>
                    <a:pt x="36" y="402"/>
                  </a:lnTo>
                  <a:lnTo>
                    <a:pt x="36" y="402"/>
                  </a:lnTo>
                  <a:lnTo>
                    <a:pt x="28" y="398"/>
                  </a:lnTo>
                  <a:lnTo>
                    <a:pt x="18" y="394"/>
                  </a:lnTo>
                  <a:lnTo>
                    <a:pt x="10" y="386"/>
                  </a:lnTo>
                  <a:lnTo>
                    <a:pt x="6" y="378"/>
                  </a:lnTo>
                  <a:lnTo>
                    <a:pt x="6" y="378"/>
                  </a:lnTo>
                  <a:lnTo>
                    <a:pt x="2" y="364"/>
                  </a:lnTo>
                  <a:lnTo>
                    <a:pt x="0" y="350"/>
                  </a:lnTo>
                  <a:lnTo>
                    <a:pt x="2" y="336"/>
                  </a:lnTo>
                  <a:lnTo>
                    <a:pt x="4" y="322"/>
                  </a:lnTo>
                  <a:lnTo>
                    <a:pt x="12" y="296"/>
                  </a:lnTo>
                  <a:lnTo>
                    <a:pt x="18" y="268"/>
                  </a:lnTo>
                  <a:lnTo>
                    <a:pt x="54" y="142"/>
                  </a:lnTo>
                  <a:lnTo>
                    <a:pt x="54" y="142"/>
                  </a:lnTo>
                  <a:lnTo>
                    <a:pt x="54" y="138"/>
                  </a:lnTo>
                  <a:lnTo>
                    <a:pt x="52" y="136"/>
                  </a:lnTo>
                  <a:lnTo>
                    <a:pt x="50" y="132"/>
                  </a:lnTo>
                  <a:lnTo>
                    <a:pt x="46" y="130"/>
                  </a:lnTo>
                  <a:lnTo>
                    <a:pt x="46" y="130"/>
                  </a:lnTo>
                  <a:lnTo>
                    <a:pt x="28" y="130"/>
                  </a:lnTo>
                  <a:lnTo>
                    <a:pt x="10" y="130"/>
                  </a:lnTo>
                  <a:lnTo>
                    <a:pt x="10" y="130"/>
                  </a:lnTo>
                  <a:lnTo>
                    <a:pt x="10" y="122"/>
                  </a:lnTo>
                  <a:lnTo>
                    <a:pt x="14" y="112"/>
                  </a:lnTo>
                  <a:lnTo>
                    <a:pt x="62" y="112"/>
                  </a:lnTo>
                  <a:lnTo>
                    <a:pt x="62" y="112"/>
                  </a:lnTo>
                  <a:lnTo>
                    <a:pt x="76" y="64"/>
                  </a:lnTo>
                  <a:lnTo>
                    <a:pt x="92" y="14"/>
                  </a:lnTo>
                  <a:lnTo>
                    <a:pt x="92" y="14"/>
                  </a:lnTo>
                  <a:lnTo>
                    <a:pt x="124" y="8"/>
                  </a:lnTo>
                  <a:lnTo>
                    <a:pt x="140" y="6"/>
                  </a:lnTo>
                  <a:lnTo>
                    <a:pt x="154" y="0"/>
                  </a:lnTo>
                  <a:lnTo>
                    <a:pt x="154" y="0"/>
                  </a:lnTo>
                  <a:close/>
                </a:path>
              </a:pathLst>
            </a:custGeom>
            <a:solidFill>
              <a:srgbClr val="000000"/>
            </a:solidFill>
            <a:ln w="9525">
              <a:noFill/>
              <a:round/>
              <a:headEnd/>
              <a:tailEnd/>
            </a:ln>
          </p:spPr>
          <p:txBody>
            <a:bodyPr/>
            <a:lstStyle/>
            <a:p>
              <a:endParaRPr lang="en-US"/>
            </a:p>
          </p:txBody>
        </p:sp>
        <p:sp>
          <p:nvSpPr>
            <p:cNvPr id="10" name="Freeform 27"/>
            <p:cNvSpPr>
              <a:spLocks/>
            </p:cNvSpPr>
            <p:nvPr/>
          </p:nvSpPr>
          <p:spPr bwMode="auto">
            <a:xfrm>
              <a:off x="1972" y="1682"/>
              <a:ext cx="300" cy="302"/>
            </a:xfrm>
            <a:custGeom>
              <a:avLst/>
              <a:gdLst/>
              <a:ahLst/>
              <a:cxnLst>
                <a:cxn ang="0">
                  <a:pos x="292" y="30"/>
                </a:cxn>
                <a:cxn ang="0">
                  <a:pos x="296" y="52"/>
                </a:cxn>
                <a:cxn ang="0">
                  <a:pos x="294" y="76"/>
                </a:cxn>
                <a:cxn ang="0">
                  <a:pos x="240" y="254"/>
                </a:cxn>
                <a:cxn ang="0">
                  <a:pos x="240" y="266"/>
                </a:cxn>
                <a:cxn ang="0">
                  <a:pos x="242" y="276"/>
                </a:cxn>
                <a:cxn ang="0">
                  <a:pos x="244" y="278"/>
                </a:cxn>
                <a:cxn ang="0">
                  <a:pos x="256" y="280"/>
                </a:cxn>
                <a:cxn ang="0">
                  <a:pos x="266" y="274"/>
                </a:cxn>
                <a:cxn ang="0">
                  <a:pos x="290" y="250"/>
                </a:cxn>
                <a:cxn ang="0">
                  <a:pos x="300" y="258"/>
                </a:cxn>
                <a:cxn ang="0">
                  <a:pos x="274" y="286"/>
                </a:cxn>
                <a:cxn ang="0">
                  <a:pos x="248" y="300"/>
                </a:cxn>
                <a:cxn ang="0">
                  <a:pos x="240" y="302"/>
                </a:cxn>
                <a:cxn ang="0">
                  <a:pos x="212" y="300"/>
                </a:cxn>
                <a:cxn ang="0">
                  <a:pos x="204" y="294"/>
                </a:cxn>
                <a:cxn ang="0">
                  <a:pos x="192" y="282"/>
                </a:cxn>
                <a:cxn ang="0">
                  <a:pos x="186" y="266"/>
                </a:cxn>
                <a:cxn ang="0">
                  <a:pos x="186" y="234"/>
                </a:cxn>
                <a:cxn ang="0">
                  <a:pos x="196" y="202"/>
                </a:cxn>
                <a:cxn ang="0">
                  <a:pos x="204" y="172"/>
                </a:cxn>
                <a:cxn ang="0">
                  <a:pos x="226" y="108"/>
                </a:cxn>
                <a:cxn ang="0">
                  <a:pos x="242" y="44"/>
                </a:cxn>
                <a:cxn ang="0">
                  <a:pos x="242" y="34"/>
                </a:cxn>
                <a:cxn ang="0">
                  <a:pos x="238" y="24"/>
                </a:cxn>
                <a:cxn ang="0">
                  <a:pos x="232" y="20"/>
                </a:cxn>
                <a:cxn ang="0">
                  <a:pos x="220" y="20"/>
                </a:cxn>
                <a:cxn ang="0">
                  <a:pos x="200" y="26"/>
                </a:cxn>
                <a:cxn ang="0">
                  <a:pos x="188" y="32"/>
                </a:cxn>
                <a:cxn ang="0">
                  <a:pos x="160" y="54"/>
                </a:cxn>
                <a:cxn ang="0">
                  <a:pos x="136" y="80"/>
                </a:cxn>
                <a:cxn ang="0">
                  <a:pos x="116" y="110"/>
                </a:cxn>
                <a:cxn ang="0">
                  <a:pos x="102" y="140"/>
                </a:cxn>
                <a:cxn ang="0">
                  <a:pos x="58" y="296"/>
                </a:cxn>
                <a:cxn ang="0">
                  <a:pos x="0" y="298"/>
                </a:cxn>
                <a:cxn ang="0">
                  <a:pos x="70" y="36"/>
                </a:cxn>
                <a:cxn ang="0">
                  <a:pos x="70" y="32"/>
                </a:cxn>
                <a:cxn ang="0">
                  <a:pos x="28" y="26"/>
                </a:cxn>
                <a:cxn ang="0">
                  <a:pos x="30" y="18"/>
                </a:cxn>
                <a:cxn ang="0">
                  <a:pos x="136" y="10"/>
                </a:cxn>
                <a:cxn ang="0">
                  <a:pos x="138" y="12"/>
                </a:cxn>
                <a:cxn ang="0">
                  <a:pos x="124" y="62"/>
                </a:cxn>
                <a:cxn ang="0">
                  <a:pos x="140" y="48"/>
                </a:cxn>
                <a:cxn ang="0">
                  <a:pos x="172" y="20"/>
                </a:cxn>
                <a:cxn ang="0">
                  <a:pos x="210" y="4"/>
                </a:cxn>
                <a:cxn ang="0">
                  <a:pos x="250" y="2"/>
                </a:cxn>
                <a:cxn ang="0">
                  <a:pos x="270" y="6"/>
                </a:cxn>
                <a:cxn ang="0">
                  <a:pos x="278" y="10"/>
                </a:cxn>
                <a:cxn ang="0">
                  <a:pos x="288" y="22"/>
                </a:cxn>
                <a:cxn ang="0">
                  <a:pos x="292" y="30"/>
                </a:cxn>
              </a:cxnLst>
              <a:rect l="0" t="0" r="r" b="b"/>
              <a:pathLst>
                <a:path w="300" h="302">
                  <a:moveTo>
                    <a:pt x="292" y="30"/>
                  </a:moveTo>
                  <a:lnTo>
                    <a:pt x="292" y="30"/>
                  </a:lnTo>
                  <a:lnTo>
                    <a:pt x="294" y="40"/>
                  </a:lnTo>
                  <a:lnTo>
                    <a:pt x="296" y="52"/>
                  </a:lnTo>
                  <a:lnTo>
                    <a:pt x="294" y="64"/>
                  </a:lnTo>
                  <a:lnTo>
                    <a:pt x="294" y="76"/>
                  </a:lnTo>
                  <a:lnTo>
                    <a:pt x="282" y="120"/>
                  </a:lnTo>
                  <a:lnTo>
                    <a:pt x="240" y="254"/>
                  </a:lnTo>
                  <a:lnTo>
                    <a:pt x="240" y="254"/>
                  </a:lnTo>
                  <a:lnTo>
                    <a:pt x="240" y="266"/>
                  </a:lnTo>
                  <a:lnTo>
                    <a:pt x="240" y="270"/>
                  </a:lnTo>
                  <a:lnTo>
                    <a:pt x="242" y="276"/>
                  </a:lnTo>
                  <a:lnTo>
                    <a:pt x="242" y="276"/>
                  </a:lnTo>
                  <a:lnTo>
                    <a:pt x="244" y="278"/>
                  </a:lnTo>
                  <a:lnTo>
                    <a:pt x="248" y="280"/>
                  </a:lnTo>
                  <a:lnTo>
                    <a:pt x="256" y="280"/>
                  </a:lnTo>
                  <a:lnTo>
                    <a:pt x="256" y="280"/>
                  </a:lnTo>
                  <a:lnTo>
                    <a:pt x="266" y="274"/>
                  </a:lnTo>
                  <a:lnTo>
                    <a:pt x="274" y="266"/>
                  </a:lnTo>
                  <a:lnTo>
                    <a:pt x="290" y="250"/>
                  </a:lnTo>
                  <a:lnTo>
                    <a:pt x="300" y="258"/>
                  </a:lnTo>
                  <a:lnTo>
                    <a:pt x="300" y="258"/>
                  </a:lnTo>
                  <a:lnTo>
                    <a:pt x="288" y="274"/>
                  </a:lnTo>
                  <a:lnTo>
                    <a:pt x="274" y="286"/>
                  </a:lnTo>
                  <a:lnTo>
                    <a:pt x="258" y="296"/>
                  </a:lnTo>
                  <a:lnTo>
                    <a:pt x="248" y="300"/>
                  </a:lnTo>
                  <a:lnTo>
                    <a:pt x="240" y="302"/>
                  </a:lnTo>
                  <a:lnTo>
                    <a:pt x="240" y="302"/>
                  </a:lnTo>
                  <a:lnTo>
                    <a:pt x="220" y="302"/>
                  </a:lnTo>
                  <a:lnTo>
                    <a:pt x="212" y="300"/>
                  </a:lnTo>
                  <a:lnTo>
                    <a:pt x="204" y="294"/>
                  </a:lnTo>
                  <a:lnTo>
                    <a:pt x="204" y="294"/>
                  </a:lnTo>
                  <a:lnTo>
                    <a:pt x="196" y="288"/>
                  </a:lnTo>
                  <a:lnTo>
                    <a:pt x="192" y="282"/>
                  </a:lnTo>
                  <a:lnTo>
                    <a:pt x="188" y="274"/>
                  </a:lnTo>
                  <a:lnTo>
                    <a:pt x="186" y="266"/>
                  </a:lnTo>
                  <a:lnTo>
                    <a:pt x="186" y="250"/>
                  </a:lnTo>
                  <a:lnTo>
                    <a:pt x="186" y="234"/>
                  </a:lnTo>
                  <a:lnTo>
                    <a:pt x="190" y="218"/>
                  </a:lnTo>
                  <a:lnTo>
                    <a:pt x="196" y="202"/>
                  </a:lnTo>
                  <a:lnTo>
                    <a:pt x="204" y="172"/>
                  </a:lnTo>
                  <a:lnTo>
                    <a:pt x="204" y="172"/>
                  </a:lnTo>
                  <a:lnTo>
                    <a:pt x="214" y="140"/>
                  </a:lnTo>
                  <a:lnTo>
                    <a:pt x="226" y="108"/>
                  </a:lnTo>
                  <a:lnTo>
                    <a:pt x="236" y="78"/>
                  </a:lnTo>
                  <a:lnTo>
                    <a:pt x="242" y="44"/>
                  </a:lnTo>
                  <a:lnTo>
                    <a:pt x="242" y="44"/>
                  </a:lnTo>
                  <a:lnTo>
                    <a:pt x="242" y="34"/>
                  </a:lnTo>
                  <a:lnTo>
                    <a:pt x="242" y="28"/>
                  </a:lnTo>
                  <a:lnTo>
                    <a:pt x="238" y="24"/>
                  </a:lnTo>
                  <a:lnTo>
                    <a:pt x="238" y="24"/>
                  </a:lnTo>
                  <a:lnTo>
                    <a:pt x="232" y="20"/>
                  </a:lnTo>
                  <a:lnTo>
                    <a:pt x="226" y="18"/>
                  </a:lnTo>
                  <a:lnTo>
                    <a:pt x="220" y="20"/>
                  </a:lnTo>
                  <a:lnTo>
                    <a:pt x="214" y="20"/>
                  </a:lnTo>
                  <a:lnTo>
                    <a:pt x="200" y="26"/>
                  </a:lnTo>
                  <a:lnTo>
                    <a:pt x="188" y="32"/>
                  </a:lnTo>
                  <a:lnTo>
                    <a:pt x="188" y="32"/>
                  </a:lnTo>
                  <a:lnTo>
                    <a:pt x="174" y="42"/>
                  </a:lnTo>
                  <a:lnTo>
                    <a:pt x="160" y="54"/>
                  </a:lnTo>
                  <a:lnTo>
                    <a:pt x="146" y="66"/>
                  </a:lnTo>
                  <a:lnTo>
                    <a:pt x="136" y="80"/>
                  </a:lnTo>
                  <a:lnTo>
                    <a:pt x="126" y="94"/>
                  </a:lnTo>
                  <a:lnTo>
                    <a:pt x="116" y="110"/>
                  </a:lnTo>
                  <a:lnTo>
                    <a:pt x="108" y="124"/>
                  </a:lnTo>
                  <a:lnTo>
                    <a:pt x="102" y="140"/>
                  </a:lnTo>
                  <a:lnTo>
                    <a:pt x="58" y="296"/>
                  </a:lnTo>
                  <a:lnTo>
                    <a:pt x="58" y="296"/>
                  </a:lnTo>
                  <a:lnTo>
                    <a:pt x="28" y="298"/>
                  </a:lnTo>
                  <a:lnTo>
                    <a:pt x="0" y="298"/>
                  </a:lnTo>
                  <a:lnTo>
                    <a:pt x="70" y="36"/>
                  </a:lnTo>
                  <a:lnTo>
                    <a:pt x="70" y="36"/>
                  </a:lnTo>
                  <a:lnTo>
                    <a:pt x="72" y="34"/>
                  </a:lnTo>
                  <a:lnTo>
                    <a:pt x="70" y="32"/>
                  </a:lnTo>
                  <a:lnTo>
                    <a:pt x="64" y="28"/>
                  </a:lnTo>
                  <a:lnTo>
                    <a:pt x="28" y="26"/>
                  </a:lnTo>
                  <a:lnTo>
                    <a:pt x="28" y="26"/>
                  </a:lnTo>
                  <a:lnTo>
                    <a:pt x="30" y="18"/>
                  </a:lnTo>
                  <a:lnTo>
                    <a:pt x="32" y="10"/>
                  </a:lnTo>
                  <a:lnTo>
                    <a:pt x="136" y="10"/>
                  </a:lnTo>
                  <a:lnTo>
                    <a:pt x="138" y="12"/>
                  </a:lnTo>
                  <a:lnTo>
                    <a:pt x="138" y="12"/>
                  </a:lnTo>
                  <a:lnTo>
                    <a:pt x="130" y="38"/>
                  </a:lnTo>
                  <a:lnTo>
                    <a:pt x="124" y="62"/>
                  </a:lnTo>
                  <a:lnTo>
                    <a:pt x="124" y="62"/>
                  </a:lnTo>
                  <a:lnTo>
                    <a:pt x="140" y="48"/>
                  </a:lnTo>
                  <a:lnTo>
                    <a:pt x="156" y="34"/>
                  </a:lnTo>
                  <a:lnTo>
                    <a:pt x="172" y="20"/>
                  </a:lnTo>
                  <a:lnTo>
                    <a:pt x="190" y="10"/>
                  </a:lnTo>
                  <a:lnTo>
                    <a:pt x="210" y="4"/>
                  </a:lnTo>
                  <a:lnTo>
                    <a:pt x="230" y="0"/>
                  </a:lnTo>
                  <a:lnTo>
                    <a:pt x="250" y="2"/>
                  </a:lnTo>
                  <a:lnTo>
                    <a:pt x="260" y="4"/>
                  </a:lnTo>
                  <a:lnTo>
                    <a:pt x="270" y="6"/>
                  </a:lnTo>
                  <a:lnTo>
                    <a:pt x="270" y="6"/>
                  </a:lnTo>
                  <a:lnTo>
                    <a:pt x="278" y="10"/>
                  </a:lnTo>
                  <a:lnTo>
                    <a:pt x="284" y="16"/>
                  </a:lnTo>
                  <a:lnTo>
                    <a:pt x="288" y="22"/>
                  </a:lnTo>
                  <a:lnTo>
                    <a:pt x="292" y="30"/>
                  </a:lnTo>
                  <a:lnTo>
                    <a:pt x="292" y="30"/>
                  </a:lnTo>
                  <a:close/>
                </a:path>
              </a:pathLst>
            </a:custGeom>
            <a:solidFill>
              <a:srgbClr val="000000"/>
            </a:solidFill>
            <a:ln w="9525">
              <a:noFill/>
              <a:round/>
              <a:headEnd/>
              <a:tailEnd/>
            </a:ln>
          </p:spPr>
          <p:txBody>
            <a:bodyPr/>
            <a:lstStyle/>
            <a:p>
              <a:endParaRPr lang="en-US"/>
            </a:p>
          </p:txBody>
        </p:sp>
        <p:sp>
          <p:nvSpPr>
            <p:cNvPr id="11" name="Freeform 28"/>
            <p:cNvSpPr>
              <a:spLocks noEditPoints="1"/>
            </p:cNvSpPr>
            <p:nvPr/>
          </p:nvSpPr>
          <p:spPr bwMode="auto">
            <a:xfrm>
              <a:off x="2470" y="1676"/>
              <a:ext cx="492" cy="308"/>
            </a:xfrm>
            <a:custGeom>
              <a:avLst/>
              <a:gdLst/>
              <a:ahLst/>
              <a:cxnLst>
                <a:cxn ang="0">
                  <a:pos x="254" y="50"/>
                </a:cxn>
                <a:cxn ang="0">
                  <a:pos x="254" y="80"/>
                </a:cxn>
                <a:cxn ang="0">
                  <a:pos x="234" y="116"/>
                </a:cxn>
                <a:cxn ang="0">
                  <a:pos x="214" y="134"/>
                </a:cxn>
                <a:cxn ang="0">
                  <a:pos x="210" y="140"/>
                </a:cxn>
                <a:cxn ang="0">
                  <a:pos x="292" y="100"/>
                </a:cxn>
                <a:cxn ang="0">
                  <a:pos x="324" y="62"/>
                </a:cxn>
                <a:cxn ang="0">
                  <a:pos x="326" y="38"/>
                </a:cxn>
                <a:cxn ang="0">
                  <a:pos x="304" y="34"/>
                </a:cxn>
                <a:cxn ang="0">
                  <a:pos x="300" y="16"/>
                </a:cxn>
                <a:cxn ang="0">
                  <a:pos x="392" y="32"/>
                </a:cxn>
                <a:cxn ang="0">
                  <a:pos x="390" y="48"/>
                </a:cxn>
                <a:cxn ang="0">
                  <a:pos x="452" y="20"/>
                </a:cxn>
                <a:cxn ang="0">
                  <a:pos x="492" y="14"/>
                </a:cxn>
                <a:cxn ang="0">
                  <a:pos x="474" y="72"/>
                </a:cxn>
                <a:cxn ang="0">
                  <a:pos x="448" y="66"/>
                </a:cxn>
                <a:cxn ang="0">
                  <a:pos x="400" y="76"/>
                </a:cxn>
                <a:cxn ang="0">
                  <a:pos x="316" y="304"/>
                </a:cxn>
                <a:cxn ang="0">
                  <a:pos x="306" y="120"/>
                </a:cxn>
                <a:cxn ang="0">
                  <a:pos x="250" y="144"/>
                </a:cxn>
                <a:cxn ang="0">
                  <a:pos x="160" y="164"/>
                </a:cxn>
                <a:cxn ang="0">
                  <a:pos x="64" y="166"/>
                </a:cxn>
                <a:cxn ang="0">
                  <a:pos x="58" y="210"/>
                </a:cxn>
                <a:cxn ang="0">
                  <a:pos x="62" y="254"/>
                </a:cxn>
                <a:cxn ang="0">
                  <a:pos x="78" y="280"/>
                </a:cxn>
                <a:cxn ang="0">
                  <a:pos x="102" y="290"/>
                </a:cxn>
                <a:cxn ang="0">
                  <a:pos x="146" y="284"/>
                </a:cxn>
                <a:cxn ang="0">
                  <a:pos x="172" y="270"/>
                </a:cxn>
                <a:cxn ang="0">
                  <a:pos x="204" y="258"/>
                </a:cxn>
                <a:cxn ang="0">
                  <a:pos x="178" y="284"/>
                </a:cxn>
                <a:cxn ang="0">
                  <a:pos x="130" y="306"/>
                </a:cxn>
                <a:cxn ang="0">
                  <a:pos x="76" y="306"/>
                </a:cxn>
                <a:cxn ang="0">
                  <a:pos x="54" y="298"/>
                </a:cxn>
                <a:cxn ang="0">
                  <a:pos x="28" y="278"/>
                </a:cxn>
                <a:cxn ang="0">
                  <a:pos x="10" y="250"/>
                </a:cxn>
                <a:cxn ang="0">
                  <a:pos x="2" y="220"/>
                </a:cxn>
                <a:cxn ang="0">
                  <a:pos x="8" y="136"/>
                </a:cxn>
                <a:cxn ang="0">
                  <a:pos x="52" y="60"/>
                </a:cxn>
                <a:cxn ang="0">
                  <a:pos x="90" y="26"/>
                </a:cxn>
                <a:cxn ang="0">
                  <a:pos x="148" y="2"/>
                </a:cxn>
                <a:cxn ang="0">
                  <a:pos x="212" y="6"/>
                </a:cxn>
                <a:cxn ang="0">
                  <a:pos x="240" y="20"/>
                </a:cxn>
                <a:cxn ang="0">
                  <a:pos x="252" y="38"/>
                </a:cxn>
                <a:cxn ang="0">
                  <a:pos x="172" y="18"/>
                </a:cxn>
                <a:cxn ang="0">
                  <a:pos x="148" y="20"/>
                </a:cxn>
                <a:cxn ang="0">
                  <a:pos x="120" y="38"/>
                </a:cxn>
                <a:cxn ang="0">
                  <a:pos x="86" y="92"/>
                </a:cxn>
                <a:cxn ang="0">
                  <a:pos x="68" y="152"/>
                </a:cxn>
                <a:cxn ang="0">
                  <a:pos x="128" y="148"/>
                </a:cxn>
                <a:cxn ang="0">
                  <a:pos x="168" y="132"/>
                </a:cxn>
                <a:cxn ang="0">
                  <a:pos x="186" y="112"/>
                </a:cxn>
                <a:cxn ang="0">
                  <a:pos x="200" y="84"/>
                </a:cxn>
                <a:cxn ang="0">
                  <a:pos x="202" y="52"/>
                </a:cxn>
                <a:cxn ang="0">
                  <a:pos x="196" y="34"/>
                </a:cxn>
                <a:cxn ang="0">
                  <a:pos x="180" y="20"/>
                </a:cxn>
              </a:cxnLst>
              <a:rect l="0" t="0" r="r" b="b"/>
              <a:pathLst>
                <a:path w="492" h="308">
                  <a:moveTo>
                    <a:pt x="252" y="38"/>
                  </a:moveTo>
                  <a:lnTo>
                    <a:pt x="252" y="38"/>
                  </a:lnTo>
                  <a:lnTo>
                    <a:pt x="254" y="50"/>
                  </a:lnTo>
                  <a:lnTo>
                    <a:pt x="256" y="60"/>
                  </a:lnTo>
                  <a:lnTo>
                    <a:pt x="256" y="70"/>
                  </a:lnTo>
                  <a:lnTo>
                    <a:pt x="254" y="80"/>
                  </a:lnTo>
                  <a:lnTo>
                    <a:pt x="250" y="90"/>
                  </a:lnTo>
                  <a:lnTo>
                    <a:pt x="246" y="98"/>
                  </a:lnTo>
                  <a:lnTo>
                    <a:pt x="234" y="116"/>
                  </a:lnTo>
                  <a:lnTo>
                    <a:pt x="234" y="116"/>
                  </a:lnTo>
                  <a:lnTo>
                    <a:pt x="222" y="128"/>
                  </a:lnTo>
                  <a:lnTo>
                    <a:pt x="214" y="134"/>
                  </a:lnTo>
                  <a:lnTo>
                    <a:pt x="208" y="140"/>
                  </a:lnTo>
                  <a:lnTo>
                    <a:pt x="210" y="140"/>
                  </a:lnTo>
                  <a:lnTo>
                    <a:pt x="210" y="140"/>
                  </a:lnTo>
                  <a:lnTo>
                    <a:pt x="238" y="128"/>
                  </a:lnTo>
                  <a:lnTo>
                    <a:pt x="266" y="116"/>
                  </a:lnTo>
                  <a:lnTo>
                    <a:pt x="292" y="100"/>
                  </a:lnTo>
                  <a:lnTo>
                    <a:pt x="316" y="84"/>
                  </a:lnTo>
                  <a:lnTo>
                    <a:pt x="316" y="84"/>
                  </a:lnTo>
                  <a:lnTo>
                    <a:pt x="324" y="62"/>
                  </a:lnTo>
                  <a:lnTo>
                    <a:pt x="328" y="40"/>
                  </a:lnTo>
                  <a:lnTo>
                    <a:pt x="328" y="40"/>
                  </a:lnTo>
                  <a:lnTo>
                    <a:pt x="326" y="38"/>
                  </a:lnTo>
                  <a:lnTo>
                    <a:pt x="322" y="36"/>
                  </a:lnTo>
                  <a:lnTo>
                    <a:pt x="314" y="34"/>
                  </a:lnTo>
                  <a:lnTo>
                    <a:pt x="304" y="34"/>
                  </a:lnTo>
                  <a:lnTo>
                    <a:pt x="296" y="32"/>
                  </a:lnTo>
                  <a:lnTo>
                    <a:pt x="300" y="16"/>
                  </a:lnTo>
                  <a:lnTo>
                    <a:pt x="300" y="16"/>
                  </a:lnTo>
                  <a:lnTo>
                    <a:pt x="396" y="16"/>
                  </a:lnTo>
                  <a:lnTo>
                    <a:pt x="396" y="16"/>
                  </a:lnTo>
                  <a:lnTo>
                    <a:pt x="392" y="32"/>
                  </a:lnTo>
                  <a:lnTo>
                    <a:pt x="390" y="40"/>
                  </a:lnTo>
                  <a:lnTo>
                    <a:pt x="390" y="48"/>
                  </a:lnTo>
                  <a:lnTo>
                    <a:pt x="390" y="48"/>
                  </a:lnTo>
                  <a:lnTo>
                    <a:pt x="414" y="36"/>
                  </a:lnTo>
                  <a:lnTo>
                    <a:pt x="438" y="24"/>
                  </a:lnTo>
                  <a:lnTo>
                    <a:pt x="452" y="20"/>
                  </a:lnTo>
                  <a:lnTo>
                    <a:pt x="464" y="16"/>
                  </a:lnTo>
                  <a:lnTo>
                    <a:pt x="478" y="14"/>
                  </a:lnTo>
                  <a:lnTo>
                    <a:pt x="492" y="14"/>
                  </a:lnTo>
                  <a:lnTo>
                    <a:pt x="492" y="14"/>
                  </a:lnTo>
                  <a:lnTo>
                    <a:pt x="484" y="42"/>
                  </a:lnTo>
                  <a:lnTo>
                    <a:pt x="474" y="72"/>
                  </a:lnTo>
                  <a:lnTo>
                    <a:pt x="474" y="72"/>
                  </a:lnTo>
                  <a:lnTo>
                    <a:pt x="460" y="68"/>
                  </a:lnTo>
                  <a:lnTo>
                    <a:pt x="448" y="66"/>
                  </a:lnTo>
                  <a:lnTo>
                    <a:pt x="436" y="68"/>
                  </a:lnTo>
                  <a:lnTo>
                    <a:pt x="424" y="70"/>
                  </a:lnTo>
                  <a:lnTo>
                    <a:pt x="400" y="76"/>
                  </a:lnTo>
                  <a:lnTo>
                    <a:pt x="378" y="86"/>
                  </a:lnTo>
                  <a:lnTo>
                    <a:pt x="374" y="92"/>
                  </a:lnTo>
                  <a:lnTo>
                    <a:pt x="316" y="304"/>
                  </a:lnTo>
                  <a:lnTo>
                    <a:pt x="258" y="304"/>
                  </a:lnTo>
                  <a:lnTo>
                    <a:pt x="308" y="120"/>
                  </a:lnTo>
                  <a:lnTo>
                    <a:pt x="306" y="120"/>
                  </a:lnTo>
                  <a:lnTo>
                    <a:pt x="306" y="120"/>
                  </a:lnTo>
                  <a:lnTo>
                    <a:pt x="278" y="132"/>
                  </a:lnTo>
                  <a:lnTo>
                    <a:pt x="250" y="144"/>
                  </a:lnTo>
                  <a:lnTo>
                    <a:pt x="220" y="152"/>
                  </a:lnTo>
                  <a:lnTo>
                    <a:pt x="190" y="160"/>
                  </a:lnTo>
                  <a:lnTo>
                    <a:pt x="160" y="164"/>
                  </a:lnTo>
                  <a:lnTo>
                    <a:pt x="128" y="168"/>
                  </a:lnTo>
                  <a:lnTo>
                    <a:pt x="96" y="168"/>
                  </a:lnTo>
                  <a:lnTo>
                    <a:pt x="64" y="166"/>
                  </a:lnTo>
                  <a:lnTo>
                    <a:pt x="64" y="166"/>
                  </a:lnTo>
                  <a:lnTo>
                    <a:pt x="60" y="194"/>
                  </a:lnTo>
                  <a:lnTo>
                    <a:pt x="58" y="210"/>
                  </a:lnTo>
                  <a:lnTo>
                    <a:pt x="58" y="226"/>
                  </a:lnTo>
                  <a:lnTo>
                    <a:pt x="60" y="240"/>
                  </a:lnTo>
                  <a:lnTo>
                    <a:pt x="62" y="254"/>
                  </a:lnTo>
                  <a:lnTo>
                    <a:pt x="70" y="268"/>
                  </a:lnTo>
                  <a:lnTo>
                    <a:pt x="78" y="280"/>
                  </a:lnTo>
                  <a:lnTo>
                    <a:pt x="78" y="280"/>
                  </a:lnTo>
                  <a:lnTo>
                    <a:pt x="86" y="284"/>
                  </a:lnTo>
                  <a:lnTo>
                    <a:pt x="94" y="288"/>
                  </a:lnTo>
                  <a:lnTo>
                    <a:pt x="102" y="290"/>
                  </a:lnTo>
                  <a:lnTo>
                    <a:pt x="112" y="290"/>
                  </a:lnTo>
                  <a:lnTo>
                    <a:pt x="130" y="290"/>
                  </a:lnTo>
                  <a:lnTo>
                    <a:pt x="146" y="284"/>
                  </a:lnTo>
                  <a:lnTo>
                    <a:pt x="146" y="284"/>
                  </a:lnTo>
                  <a:lnTo>
                    <a:pt x="160" y="278"/>
                  </a:lnTo>
                  <a:lnTo>
                    <a:pt x="172" y="270"/>
                  </a:lnTo>
                  <a:lnTo>
                    <a:pt x="182" y="260"/>
                  </a:lnTo>
                  <a:lnTo>
                    <a:pt x="194" y="248"/>
                  </a:lnTo>
                  <a:lnTo>
                    <a:pt x="204" y="258"/>
                  </a:lnTo>
                  <a:lnTo>
                    <a:pt x="204" y="258"/>
                  </a:lnTo>
                  <a:lnTo>
                    <a:pt x="192" y="272"/>
                  </a:lnTo>
                  <a:lnTo>
                    <a:pt x="178" y="284"/>
                  </a:lnTo>
                  <a:lnTo>
                    <a:pt x="164" y="294"/>
                  </a:lnTo>
                  <a:lnTo>
                    <a:pt x="148" y="300"/>
                  </a:lnTo>
                  <a:lnTo>
                    <a:pt x="130" y="306"/>
                  </a:lnTo>
                  <a:lnTo>
                    <a:pt x="112" y="308"/>
                  </a:lnTo>
                  <a:lnTo>
                    <a:pt x="94" y="308"/>
                  </a:lnTo>
                  <a:lnTo>
                    <a:pt x="76" y="306"/>
                  </a:lnTo>
                  <a:lnTo>
                    <a:pt x="76" y="306"/>
                  </a:lnTo>
                  <a:lnTo>
                    <a:pt x="64" y="304"/>
                  </a:lnTo>
                  <a:lnTo>
                    <a:pt x="54" y="298"/>
                  </a:lnTo>
                  <a:lnTo>
                    <a:pt x="44" y="294"/>
                  </a:lnTo>
                  <a:lnTo>
                    <a:pt x="36" y="286"/>
                  </a:lnTo>
                  <a:lnTo>
                    <a:pt x="28" y="278"/>
                  </a:lnTo>
                  <a:lnTo>
                    <a:pt x="20" y="270"/>
                  </a:lnTo>
                  <a:lnTo>
                    <a:pt x="14" y="260"/>
                  </a:lnTo>
                  <a:lnTo>
                    <a:pt x="10" y="250"/>
                  </a:lnTo>
                  <a:lnTo>
                    <a:pt x="10" y="250"/>
                  </a:lnTo>
                  <a:lnTo>
                    <a:pt x="6" y="236"/>
                  </a:lnTo>
                  <a:lnTo>
                    <a:pt x="2" y="220"/>
                  </a:lnTo>
                  <a:lnTo>
                    <a:pt x="0" y="192"/>
                  </a:lnTo>
                  <a:lnTo>
                    <a:pt x="2" y="164"/>
                  </a:lnTo>
                  <a:lnTo>
                    <a:pt x="8" y="136"/>
                  </a:lnTo>
                  <a:lnTo>
                    <a:pt x="18" y="108"/>
                  </a:lnTo>
                  <a:lnTo>
                    <a:pt x="34" y="84"/>
                  </a:lnTo>
                  <a:lnTo>
                    <a:pt x="52" y="60"/>
                  </a:lnTo>
                  <a:lnTo>
                    <a:pt x="72" y="40"/>
                  </a:lnTo>
                  <a:lnTo>
                    <a:pt x="72" y="40"/>
                  </a:lnTo>
                  <a:lnTo>
                    <a:pt x="90" y="26"/>
                  </a:lnTo>
                  <a:lnTo>
                    <a:pt x="108" y="16"/>
                  </a:lnTo>
                  <a:lnTo>
                    <a:pt x="128" y="8"/>
                  </a:lnTo>
                  <a:lnTo>
                    <a:pt x="148" y="2"/>
                  </a:lnTo>
                  <a:lnTo>
                    <a:pt x="170" y="0"/>
                  </a:lnTo>
                  <a:lnTo>
                    <a:pt x="192" y="2"/>
                  </a:lnTo>
                  <a:lnTo>
                    <a:pt x="212" y="6"/>
                  </a:lnTo>
                  <a:lnTo>
                    <a:pt x="234" y="14"/>
                  </a:lnTo>
                  <a:lnTo>
                    <a:pt x="234" y="14"/>
                  </a:lnTo>
                  <a:lnTo>
                    <a:pt x="240" y="20"/>
                  </a:lnTo>
                  <a:lnTo>
                    <a:pt x="244" y="26"/>
                  </a:lnTo>
                  <a:lnTo>
                    <a:pt x="252" y="38"/>
                  </a:lnTo>
                  <a:lnTo>
                    <a:pt x="252" y="38"/>
                  </a:lnTo>
                  <a:close/>
                  <a:moveTo>
                    <a:pt x="180" y="20"/>
                  </a:moveTo>
                  <a:lnTo>
                    <a:pt x="180" y="20"/>
                  </a:lnTo>
                  <a:lnTo>
                    <a:pt x="172" y="18"/>
                  </a:lnTo>
                  <a:lnTo>
                    <a:pt x="164" y="16"/>
                  </a:lnTo>
                  <a:lnTo>
                    <a:pt x="156" y="18"/>
                  </a:lnTo>
                  <a:lnTo>
                    <a:pt x="148" y="20"/>
                  </a:lnTo>
                  <a:lnTo>
                    <a:pt x="132" y="28"/>
                  </a:lnTo>
                  <a:lnTo>
                    <a:pt x="120" y="38"/>
                  </a:lnTo>
                  <a:lnTo>
                    <a:pt x="120" y="38"/>
                  </a:lnTo>
                  <a:lnTo>
                    <a:pt x="110" y="52"/>
                  </a:lnTo>
                  <a:lnTo>
                    <a:pt x="102" y="64"/>
                  </a:lnTo>
                  <a:lnTo>
                    <a:pt x="86" y="92"/>
                  </a:lnTo>
                  <a:lnTo>
                    <a:pt x="76" y="122"/>
                  </a:lnTo>
                  <a:lnTo>
                    <a:pt x="68" y="152"/>
                  </a:lnTo>
                  <a:lnTo>
                    <a:pt x="68" y="152"/>
                  </a:lnTo>
                  <a:lnTo>
                    <a:pt x="98" y="152"/>
                  </a:lnTo>
                  <a:lnTo>
                    <a:pt x="112" y="152"/>
                  </a:lnTo>
                  <a:lnTo>
                    <a:pt x="128" y="148"/>
                  </a:lnTo>
                  <a:lnTo>
                    <a:pt x="142" y="144"/>
                  </a:lnTo>
                  <a:lnTo>
                    <a:pt x="156" y="140"/>
                  </a:lnTo>
                  <a:lnTo>
                    <a:pt x="168" y="132"/>
                  </a:lnTo>
                  <a:lnTo>
                    <a:pt x="180" y="122"/>
                  </a:lnTo>
                  <a:lnTo>
                    <a:pt x="180" y="122"/>
                  </a:lnTo>
                  <a:lnTo>
                    <a:pt x="186" y="112"/>
                  </a:lnTo>
                  <a:lnTo>
                    <a:pt x="192" y="104"/>
                  </a:lnTo>
                  <a:lnTo>
                    <a:pt x="198" y="94"/>
                  </a:lnTo>
                  <a:lnTo>
                    <a:pt x="200" y="84"/>
                  </a:lnTo>
                  <a:lnTo>
                    <a:pt x="202" y="72"/>
                  </a:lnTo>
                  <a:lnTo>
                    <a:pt x="204" y="62"/>
                  </a:lnTo>
                  <a:lnTo>
                    <a:pt x="202" y="52"/>
                  </a:lnTo>
                  <a:lnTo>
                    <a:pt x="200" y="40"/>
                  </a:lnTo>
                  <a:lnTo>
                    <a:pt x="200" y="40"/>
                  </a:lnTo>
                  <a:lnTo>
                    <a:pt x="196" y="34"/>
                  </a:lnTo>
                  <a:lnTo>
                    <a:pt x="192" y="28"/>
                  </a:lnTo>
                  <a:lnTo>
                    <a:pt x="180" y="20"/>
                  </a:lnTo>
                  <a:lnTo>
                    <a:pt x="180" y="20"/>
                  </a:lnTo>
                  <a:close/>
                </a:path>
              </a:pathLst>
            </a:custGeom>
            <a:solidFill>
              <a:srgbClr val="000000"/>
            </a:solidFill>
            <a:ln w="9525">
              <a:noFill/>
              <a:round/>
              <a:headEnd/>
              <a:tailEnd/>
            </a:ln>
          </p:spPr>
          <p:txBody>
            <a:bodyPr/>
            <a:lstStyle/>
            <a:p>
              <a:endParaRPr lang="en-US"/>
            </a:p>
          </p:txBody>
        </p:sp>
        <p:sp>
          <p:nvSpPr>
            <p:cNvPr id="12" name="Freeform 29"/>
            <p:cNvSpPr>
              <a:spLocks noEditPoints="1"/>
            </p:cNvSpPr>
            <p:nvPr/>
          </p:nvSpPr>
          <p:spPr bwMode="auto">
            <a:xfrm>
              <a:off x="2866" y="1676"/>
              <a:ext cx="646" cy="460"/>
            </a:xfrm>
            <a:custGeom>
              <a:avLst/>
              <a:gdLst/>
              <a:ahLst/>
              <a:cxnLst>
                <a:cxn ang="0">
                  <a:pos x="464" y="230"/>
                </a:cxn>
                <a:cxn ang="0">
                  <a:pos x="576" y="16"/>
                </a:cxn>
                <a:cxn ang="0">
                  <a:pos x="638" y="24"/>
                </a:cxn>
                <a:cxn ang="0">
                  <a:pos x="604" y="64"/>
                </a:cxn>
                <a:cxn ang="0">
                  <a:pos x="434" y="366"/>
                </a:cxn>
                <a:cxn ang="0">
                  <a:pos x="366" y="430"/>
                </a:cxn>
                <a:cxn ang="0">
                  <a:pos x="264" y="446"/>
                </a:cxn>
                <a:cxn ang="0">
                  <a:pos x="322" y="424"/>
                </a:cxn>
                <a:cxn ang="0">
                  <a:pos x="402" y="342"/>
                </a:cxn>
                <a:cxn ang="0">
                  <a:pos x="356" y="46"/>
                </a:cxn>
                <a:cxn ang="0">
                  <a:pos x="320" y="34"/>
                </a:cxn>
                <a:cxn ang="0">
                  <a:pos x="308" y="74"/>
                </a:cxn>
                <a:cxn ang="0">
                  <a:pos x="300" y="144"/>
                </a:cxn>
                <a:cxn ang="0">
                  <a:pos x="252" y="198"/>
                </a:cxn>
                <a:cxn ang="0">
                  <a:pos x="186" y="218"/>
                </a:cxn>
                <a:cxn ang="0">
                  <a:pos x="132" y="208"/>
                </a:cxn>
                <a:cxn ang="0">
                  <a:pos x="84" y="240"/>
                </a:cxn>
                <a:cxn ang="0">
                  <a:pos x="96" y="260"/>
                </a:cxn>
                <a:cxn ang="0">
                  <a:pos x="216" y="268"/>
                </a:cxn>
                <a:cxn ang="0">
                  <a:pos x="270" y="292"/>
                </a:cxn>
                <a:cxn ang="0">
                  <a:pos x="282" y="354"/>
                </a:cxn>
                <a:cxn ang="0">
                  <a:pos x="240" y="426"/>
                </a:cxn>
                <a:cxn ang="0">
                  <a:pos x="162" y="458"/>
                </a:cxn>
                <a:cxn ang="0">
                  <a:pos x="52" y="446"/>
                </a:cxn>
                <a:cxn ang="0">
                  <a:pos x="10" y="418"/>
                </a:cxn>
                <a:cxn ang="0">
                  <a:pos x="0" y="372"/>
                </a:cxn>
                <a:cxn ang="0">
                  <a:pos x="26" y="324"/>
                </a:cxn>
                <a:cxn ang="0">
                  <a:pos x="48" y="286"/>
                </a:cxn>
                <a:cxn ang="0">
                  <a:pos x="48" y="248"/>
                </a:cxn>
                <a:cxn ang="0">
                  <a:pos x="116" y="198"/>
                </a:cxn>
                <a:cxn ang="0">
                  <a:pos x="86" y="148"/>
                </a:cxn>
                <a:cxn ang="0">
                  <a:pos x="88" y="92"/>
                </a:cxn>
                <a:cxn ang="0">
                  <a:pos x="140" y="22"/>
                </a:cxn>
                <a:cxn ang="0">
                  <a:pos x="214" y="0"/>
                </a:cxn>
                <a:cxn ang="0">
                  <a:pos x="214" y="16"/>
                </a:cxn>
                <a:cxn ang="0">
                  <a:pos x="172" y="42"/>
                </a:cxn>
                <a:cxn ang="0">
                  <a:pos x="142" y="114"/>
                </a:cxn>
                <a:cxn ang="0">
                  <a:pos x="148" y="192"/>
                </a:cxn>
                <a:cxn ang="0">
                  <a:pos x="182" y="202"/>
                </a:cxn>
                <a:cxn ang="0">
                  <a:pos x="222" y="172"/>
                </a:cxn>
                <a:cxn ang="0">
                  <a:pos x="250" y="100"/>
                </a:cxn>
                <a:cxn ang="0">
                  <a:pos x="246" y="28"/>
                </a:cxn>
                <a:cxn ang="0">
                  <a:pos x="214" y="16"/>
                </a:cxn>
                <a:cxn ang="0">
                  <a:pos x="78" y="314"/>
                </a:cxn>
                <a:cxn ang="0">
                  <a:pos x="54" y="334"/>
                </a:cxn>
                <a:cxn ang="0">
                  <a:pos x="48" y="402"/>
                </a:cxn>
                <a:cxn ang="0">
                  <a:pos x="82" y="434"/>
                </a:cxn>
                <a:cxn ang="0">
                  <a:pos x="178" y="438"/>
                </a:cxn>
                <a:cxn ang="0">
                  <a:pos x="242" y="396"/>
                </a:cxn>
                <a:cxn ang="0">
                  <a:pos x="244" y="350"/>
                </a:cxn>
                <a:cxn ang="0">
                  <a:pos x="218" y="328"/>
                </a:cxn>
              </a:cxnLst>
              <a:rect l="0" t="0" r="r" b="b"/>
              <a:pathLst>
                <a:path w="646" h="460">
                  <a:moveTo>
                    <a:pt x="278" y="16"/>
                  </a:moveTo>
                  <a:lnTo>
                    <a:pt x="412" y="16"/>
                  </a:lnTo>
                  <a:lnTo>
                    <a:pt x="416" y="20"/>
                  </a:lnTo>
                  <a:lnTo>
                    <a:pt x="462" y="228"/>
                  </a:lnTo>
                  <a:lnTo>
                    <a:pt x="464" y="230"/>
                  </a:lnTo>
                  <a:lnTo>
                    <a:pt x="468" y="226"/>
                  </a:lnTo>
                  <a:lnTo>
                    <a:pt x="570" y="24"/>
                  </a:lnTo>
                  <a:lnTo>
                    <a:pt x="570" y="24"/>
                  </a:lnTo>
                  <a:lnTo>
                    <a:pt x="572" y="18"/>
                  </a:lnTo>
                  <a:lnTo>
                    <a:pt x="576" y="16"/>
                  </a:lnTo>
                  <a:lnTo>
                    <a:pt x="584" y="16"/>
                  </a:lnTo>
                  <a:lnTo>
                    <a:pt x="646" y="16"/>
                  </a:lnTo>
                  <a:lnTo>
                    <a:pt x="646" y="16"/>
                  </a:lnTo>
                  <a:lnTo>
                    <a:pt x="642" y="20"/>
                  </a:lnTo>
                  <a:lnTo>
                    <a:pt x="638" y="24"/>
                  </a:lnTo>
                  <a:lnTo>
                    <a:pt x="634" y="28"/>
                  </a:lnTo>
                  <a:lnTo>
                    <a:pt x="630" y="32"/>
                  </a:lnTo>
                  <a:lnTo>
                    <a:pt x="630" y="32"/>
                  </a:lnTo>
                  <a:lnTo>
                    <a:pt x="616" y="48"/>
                  </a:lnTo>
                  <a:lnTo>
                    <a:pt x="604" y="64"/>
                  </a:lnTo>
                  <a:lnTo>
                    <a:pt x="582" y="100"/>
                  </a:lnTo>
                  <a:lnTo>
                    <a:pt x="464" y="316"/>
                  </a:lnTo>
                  <a:lnTo>
                    <a:pt x="464" y="316"/>
                  </a:lnTo>
                  <a:lnTo>
                    <a:pt x="446" y="350"/>
                  </a:lnTo>
                  <a:lnTo>
                    <a:pt x="434" y="366"/>
                  </a:lnTo>
                  <a:lnTo>
                    <a:pt x="424" y="382"/>
                  </a:lnTo>
                  <a:lnTo>
                    <a:pt x="412" y="396"/>
                  </a:lnTo>
                  <a:lnTo>
                    <a:pt x="398" y="410"/>
                  </a:lnTo>
                  <a:lnTo>
                    <a:pt x="382" y="420"/>
                  </a:lnTo>
                  <a:lnTo>
                    <a:pt x="366" y="430"/>
                  </a:lnTo>
                  <a:lnTo>
                    <a:pt x="366" y="430"/>
                  </a:lnTo>
                  <a:lnTo>
                    <a:pt x="342" y="438"/>
                  </a:lnTo>
                  <a:lnTo>
                    <a:pt x="316" y="444"/>
                  </a:lnTo>
                  <a:lnTo>
                    <a:pt x="290" y="446"/>
                  </a:lnTo>
                  <a:lnTo>
                    <a:pt x="264" y="446"/>
                  </a:lnTo>
                  <a:lnTo>
                    <a:pt x="264" y="446"/>
                  </a:lnTo>
                  <a:lnTo>
                    <a:pt x="282" y="440"/>
                  </a:lnTo>
                  <a:lnTo>
                    <a:pt x="300" y="434"/>
                  </a:lnTo>
                  <a:lnTo>
                    <a:pt x="300" y="434"/>
                  </a:lnTo>
                  <a:lnTo>
                    <a:pt x="322" y="424"/>
                  </a:lnTo>
                  <a:lnTo>
                    <a:pt x="340" y="412"/>
                  </a:lnTo>
                  <a:lnTo>
                    <a:pt x="358" y="396"/>
                  </a:lnTo>
                  <a:lnTo>
                    <a:pt x="374" y="380"/>
                  </a:lnTo>
                  <a:lnTo>
                    <a:pt x="388" y="360"/>
                  </a:lnTo>
                  <a:lnTo>
                    <a:pt x="402" y="342"/>
                  </a:lnTo>
                  <a:lnTo>
                    <a:pt x="412" y="322"/>
                  </a:lnTo>
                  <a:lnTo>
                    <a:pt x="422" y="302"/>
                  </a:lnTo>
                  <a:lnTo>
                    <a:pt x="358" y="50"/>
                  </a:lnTo>
                  <a:lnTo>
                    <a:pt x="358" y="50"/>
                  </a:lnTo>
                  <a:lnTo>
                    <a:pt x="356" y="46"/>
                  </a:lnTo>
                  <a:lnTo>
                    <a:pt x="352" y="42"/>
                  </a:lnTo>
                  <a:lnTo>
                    <a:pt x="348" y="38"/>
                  </a:lnTo>
                  <a:lnTo>
                    <a:pt x="344" y="36"/>
                  </a:lnTo>
                  <a:lnTo>
                    <a:pt x="344" y="36"/>
                  </a:lnTo>
                  <a:lnTo>
                    <a:pt x="320" y="34"/>
                  </a:lnTo>
                  <a:lnTo>
                    <a:pt x="294" y="34"/>
                  </a:lnTo>
                  <a:lnTo>
                    <a:pt x="294" y="34"/>
                  </a:lnTo>
                  <a:lnTo>
                    <a:pt x="300" y="46"/>
                  </a:lnTo>
                  <a:lnTo>
                    <a:pt x="306" y="60"/>
                  </a:lnTo>
                  <a:lnTo>
                    <a:pt x="308" y="74"/>
                  </a:lnTo>
                  <a:lnTo>
                    <a:pt x="310" y="88"/>
                  </a:lnTo>
                  <a:lnTo>
                    <a:pt x="310" y="102"/>
                  </a:lnTo>
                  <a:lnTo>
                    <a:pt x="308" y="116"/>
                  </a:lnTo>
                  <a:lnTo>
                    <a:pt x="304" y="130"/>
                  </a:lnTo>
                  <a:lnTo>
                    <a:pt x="300" y="144"/>
                  </a:lnTo>
                  <a:lnTo>
                    <a:pt x="300" y="144"/>
                  </a:lnTo>
                  <a:lnTo>
                    <a:pt x="290" y="160"/>
                  </a:lnTo>
                  <a:lnTo>
                    <a:pt x="280" y="174"/>
                  </a:lnTo>
                  <a:lnTo>
                    <a:pt x="268" y="186"/>
                  </a:lnTo>
                  <a:lnTo>
                    <a:pt x="252" y="198"/>
                  </a:lnTo>
                  <a:lnTo>
                    <a:pt x="238" y="206"/>
                  </a:lnTo>
                  <a:lnTo>
                    <a:pt x="220" y="212"/>
                  </a:lnTo>
                  <a:lnTo>
                    <a:pt x="204" y="216"/>
                  </a:lnTo>
                  <a:lnTo>
                    <a:pt x="186" y="218"/>
                  </a:lnTo>
                  <a:lnTo>
                    <a:pt x="186" y="218"/>
                  </a:lnTo>
                  <a:lnTo>
                    <a:pt x="172" y="218"/>
                  </a:lnTo>
                  <a:lnTo>
                    <a:pt x="158" y="216"/>
                  </a:lnTo>
                  <a:lnTo>
                    <a:pt x="144" y="212"/>
                  </a:lnTo>
                  <a:lnTo>
                    <a:pt x="132" y="208"/>
                  </a:lnTo>
                  <a:lnTo>
                    <a:pt x="132" y="208"/>
                  </a:lnTo>
                  <a:lnTo>
                    <a:pt x="116" y="214"/>
                  </a:lnTo>
                  <a:lnTo>
                    <a:pt x="100" y="220"/>
                  </a:lnTo>
                  <a:lnTo>
                    <a:pt x="94" y="226"/>
                  </a:lnTo>
                  <a:lnTo>
                    <a:pt x="88" y="232"/>
                  </a:lnTo>
                  <a:lnTo>
                    <a:pt x="84" y="240"/>
                  </a:lnTo>
                  <a:lnTo>
                    <a:pt x="82" y="248"/>
                  </a:lnTo>
                  <a:lnTo>
                    <a:pt x="82" y="248"/>
                  </a:lnTo>
                  <a:lnTo>
                    <a:pt x="84" y="254"/>
                  </a:lnTo>
                  <a:lnTo>
                    <a:pt x="88" y="256"/>
                  </a:lnTo>
                  <a:lnTo>
                    <a:pt x="96" y="260"/>
                  </a:lnTo>
                  <a:lnTo>
                    <a:pt x="116" y="262"/>
                  </a:lnTo>
                  <a:lnTo>
                    <a:pt x="116" y="262"/>
                  </a:lnTo>
                  <a:lnTo>
                    <a:pt x="150" y="264"/>
                  </a:lnTo>
                  <a:lnTo>
                    <a:pt x="184" y="264"/>
                  </a:lnTo>
                  <a:lnTo>
                    <a:pt x="216" y="268"/>
                  </a:lnTo>
                  <a:lnTo>
                    <a:pt x="232" y="270"/>
                  </a:lnTo>
                  <a:lnTo>
                    <a:pt x="248" y="276"/>
                  </a:lnTo>
                  <a:lnTo>
                    <a:pt x="248" y="276"/>
                  </a:lnTo>
                  <a:lnTo>
                    <a:pt x="260" y="282"/>
                  </a:lnTo>
                  <a:lnTo>
                    <a:pt x="270" y="292"/>
                  </a:lnTo>
                  <a:lnTo>
                    <a:pt x="278" y="306"/>
                  </a:lnTo>
                  <a:lnTo>
                    <a:pt x="282" y="318"/>
                  </a:lnTo>
                  <a:lnTo>
                    <a:pt x="282" y="318"/>
                  </a:lnTo>
                  <a:lnTo>
                    <a:pt x="282" y="336"/>
                  </a:lnTo>
                  <a:lnTo>
                    <a:pt x="282" y="354"/>
                  </a:lnTo>
                  <a:lnTo>
                    <a:pt x="278" y="370"/>
                  </a:lnTo>
                  <a:lnTo>
                    <a:pt x="272" y="386"/>
                  </a:lnTo>
                  <a:lnTo>
                    <a:pt x="264" y="400"/>
                  </a:lnTo>
                  <a:lnTo>
                    <a:pt x="252" y="414"/>
                  </a:lnTo>
                  <a:lnTo>
                    <a:pt x="240" y="426"/>
                  </a:lnTo>
                  <a:lnTo>
                    <a:pt x="226" y="436"/>
                  </a:lnTo>
                  <a:lnTo>
                    <a:pt x="226" y="436"/>
                  </a:lnTo>
                  <a:lnTo>
                    <a:pt x="206" y="446"/>
                  </a:lnTo>
                  <a:lnTo>
                    <a:pt x="184" y="452"/>
                  </a:lnTo>
                  <a:lnTo>
                    <a:pt x="162" y="458"/>
                  </a:lnTo>
                  <a:lnTo>
                    <a:pt x="140" y="460"/>
                  </a:lnTo>
                  <a:lnTo>
                    <a:pt x="118" y="458"/>
                  </a:lnTo>
                  <a:lnTo>
                    <a:pt x="94" y="456"/>
                  </a:lnTo>
                  <a:lnTo>
                    <a:pt x="72" y="452"/>
                  </a:lnTo>
                  <a:lnTo>
                    <a:pt x="52" y="446"/>
                  </a:lnTo>
                  <a:lnTo>
                    <a:pt x="52" y="446"/>
                  </a:lnTo>
                  <a:lnTo>
                    <a:pt x="34" y="438"/>
                  </a:lnTo>
                  <a:lnTo>
                    <a:pt x="26" y="432"/>
                  </a:lnTo>
                  <a:lnTo>
                    <a:pt x="18" y="426"/>
                  </a:lnTo>
                  <a:lnTo>
                    <a:pt x="10" y="418"/>
                  </a:lnTo>
                  <a:lnTo>
                    <a:pt x="6" y="410"/>
                  </a:lnTo>
                  <a:lnTo>
                    <a:pt x="2" y="400"/>
                  </a:lnTo>
                  <a:lnTo>
                    <a:pt x="0" y="392"/>
                  </a:lnTo>
                  <a:lnTo>
                    <a:pt x="0" y="392"/>
                  </a:lnTo>
                  <a:lnTo>
                    <a:pt x="0" y="372"/>
                  </a:lnTo>
                  <a:lnTo>
                    <a:pt x="4" y="354"/>
                  </a:lnTo>
                  <a:lnTo>
                    <a:pt x="14" y="338"/>
                  </a:lnTo>
                  <a:lnTo>
                    <a:pt x="18" y="330"/>
                  </a:lnTo>
                  <a:lnTo>
                    <a:pt x="26" y="324"/>
                  </a:lnTo>
                  <a:lnTo>
                    <a:pt x="26" y="324"/>
                  </a:lnTo>
                  <a:lnTo>
                    <a:pt x="42" y="312"/>
                  </a:lnTo>
                  <a:lnTo>
                    <a:pt x="58" y="304"/>
                  </a:lnTo>
                  <a:lnTo>
                    <a:pt x="58" y="304"/>
                  </a:lnTo>
                  <a:lnTo>
                    <a:pt x="52" y="296"/>
                  </a:lnTo>
                  <a:lnTo>
                    <a:pt x="48" y="286"/>
                  </a:lnTo>
                  <a:lnTo>
                    <a:pt x="44" y="276"/>
                  </a:lnTo>
                  <a:lnTo>
                    <a:pt x="44" y="266"/>
                  </a:lnTo>
                  <a:lnTo>
                    <a:pt x="44" y="266"/>
                  </a:lnTo>
                  <a:lnTo>
                    <a:pt x="44" y="256"/>
                  </a:lnTo>
                  <a:lnTo>
                    <a:pt x="48" y="248"/>
                  </a:lnTo>
                  <a:lnTo>
                    <a:pt x="52" y="240"/>
                  </a:lnTo>
                  <a:lnTo>
                    <a:pt x="56" y="232"/>
                  </a:lnTo>
                  <a:lnTo>
                    <a:pt x="70" y="220"/>
                  </a:lnTo>
                  <a:lnTo>
                    <a:pt x="86" y="210"/>
                  </a:lnTo>
                  <a:lnTo>
                    <a:pt x="116" y="198"/>
                  </a:lnTo>
                  <a:lnTo>
                    <a:pt x="116" y="198"/>
                  </a:lnTo>
                  <a:lnTo>
                    <a:pt x="106" y="188"/>
                  </a:lnTo>
                  <a:lnTo>
                    <a:pt x="98" y="176"/>
                  </a:lnTo>
                  <a:lnTo>
                    <a:pt x="92" y="162"/>
                  </a:lnTo>
                  <a:lnTo>
                    <a:pt x="86" y="148"/>
                  </a:lnTo>
                  <a:lnTo>
                    <a:pt x="84" y="134"/>
                  </a:lnTo>
                  <a:lnTo>
                    <a:pt x="82" y="120"/>
                  </a:lnTo>
                  <a:lnTo>
                    <a:pt x="84" y="106"/>
                  </a:lnTo>
                  <a:lnTo>
                    <a:pt x="88" y="92"/>
                  </a:lnTo>
                  <a:lnTo>
                    <a:pt x="88" y="92"/>
                  </a:lnTo>
                  <a:lnTo>
                    <a:pt x="94" y="74"/>
                  </a:lnTo>
                  <a:lnTo>
                    <a:pt x="102" y="60"/>
                  </a:lnTo>
                  <a:lnTo>
                    <a:pt x="114" y="44"/>
                  </a:lnTo>
                  <a:lnTo>
                    <a:pt x="126" y="32"/>
                  </a:lnTo>
                  <a:lnTo>
                    <a:pt x="140" y="22"/>
                  </a:lnTo>
                  <a:lnTo>
                    <a:pt x="156" y="12"/>
                  </a:lnTo>
                  <a:lnTo>
                    <a:pt x="174" y="6"/>
                  </a:lnTo>
                  <a:lnTo>
                    <a:pt x="190" y="2"/>
                  </a:lnTo>
                  <a:lnTo>
                    <a:pt x="190" y="2"/>
                  </a:lnTo>
                  <a:lnTo>
                    <a:pt x="214" y="0"/>
                  </a:lnTo>
                  <a:lnTo>
                    <a:pt x="236" y="2"/>
                  </a:lnTo>
                  <a:lnTo>
                    <a:pt x="258" y="8"/>
                  </a:lnTo>
                  <a:lnTo>
                    <a:pt x="278" y="16"/>
                  </a:lnTo>
                  <a:lnTo>
                    <a:pt x="278" y="16"/>
                  </a:lnTo>
                  <a:close/>
                  <a:moveTo>
                    <a:pt x="214" y="16"/>
                  </a:moveTo>
                  <a:lnTo>
                    <a:pt x="214" y="16"/>
                  </a:lnTo>
                  <a:lnTo>
                    <a:pt x="202" y="18"/>
                  </a:lnTo>
                  <a:lnTo>
                    <a:pt x="190" y="24"/>
                  </a:lnTo>
                  <a:lnTo>
                    <a:pt x="180" y="32"/>
                  </a:lnTo>
                  <a:lnTo>
                    <a:pt x="172" y="42"/>
                  </a:lnTo>
                  <a:lnTo>
                    <a:pt x="164" y="54"/>
                  </a:lnTo>
                  <a:lnTo>
                    <a:pt x="158" y="66"/>
                  </a:lnTo>
                  <a:lnTo>
                    <a:pt x="150" y="88"/>
                  </a:lnTo>
                  <a:lnTo>
                    <a:pt x="150" y="88"/>
                  </a:lnTo>
                  <a:lnTo>
                    <a:pt x="142" y="114"/>
                  </a:lnTo>
                  <a:lnTo>
                    <a:pt x="136" y="142"/>
                  </a:lnTo>
                  <a:lnTo>
                    <a:pt x="136" y="156"/>
                  </a:lnTo>
                  <a:lnTo>
                    <a:pt x="138" y="170"/>
                  </a:lnTo>
                  <a:lnTo>
                    <a:pt x="142" y="182"/>
                  </a:lnTo>
                  <a:lnTo>
                    <a:pt x="148" y="192"/>
                  </a:lnTo>
                  <a:lnTo>
                    <a:pt x="148" y="192"/>
                  </a:lnTo>
                  <a:lnTo>
                    <a:pt x="156" y="198"/>
                  </a:lnTo>
                  <a:lnTo>
                    <a:pt x="164" y="200"/>
                  </a:lnTo>
                  <a:lnTo>
                    <a:pt x="172" y="202"/>
                  </a:lnTo>
                  <a:lnTo>
                    <a:pt x="182" y="202"/>
                  </a:lnTo>
                  <a:lnTo>
                    <a:pt x="182" y="202"/>
                  </a:lnTo>
                  <a:lnTo>
                    <a:pt x="194" y="198"/>
                  </a:lnTo>
                  <a:lnTo>
                    <a:pt x="206" y="192"/>
                  </a:lnTo>
                  <a:lnTo>
                    <a:pt x="216" y="182"/>
                  </a:lnTo>
                  <a:lnTo>
                    <a:pt x="222" y="172"/>
                  </a:lnTo>
                  <a:lnTo>
                    <a:pt x="230" y="160"/>
                  </a:lnTo>
                  <a:lnTo>
                    <a:pt x="234" y="148"/>
                  </a:lnTo>
                  <a:lnTo>
                    <a:pt x="244" y="124"/>
                  </a:lnTo>
                  <a:lnTo>
                    <a:pt x="244" y="124"/>
                  </a:lnTo>
                  <a:lnTo>
                    <a:pt x="250" y="100"/>
                  </a:lnTo>
                  <a:lnTo>
                    <a:pt x="254" y="76"/>
                  </a:lnTo>
                  <a:lnTo>
                    <a:pt x="254" y="62"/>
                  </a:lnTo>
                  <a:lnTo>
                    <a:pt x="254" y="50"/>
                  </a:lnTo>
                  <a:lnTo>
                    <a:pt x="250" y="38"/>
                  </a:lnTo>
                  <a:lnTo>
                    <a:pt x="246" y="28"/>
                  </a:lnTo>
                  <a:lnTo>
                    <a:pt x="246" y="28"/>
                  </a:lnTo>
                  <a:lnTo>
                    <a:pt x="238" y="22"/>
                  </a:lnTo>
                  <a:lnTo>
                    <a:pt x="230" y="18"/>
                  </a:lnTo>
                  <a:lnTo>
                    <a:pt x="214" y="16"/>
                  </a:lnTo>
                  <a:lnTo>
                    <a:pt x="214" y="16"/>
                  </a:lnTo>
                  <a:close/>
                  <a:moveTo>
                    <a:pt x="112" y="320"/>
                  </a:moveTo>
                  <a:lnTo>
                    <a:pt x="112" y="320"/>
                  </a:lnTo>
                  <a:lnTo>
                    <a:pt x="100" y="318"/>
                  </a:lnTo>
                  <a:lnTo>
                    <a:pt x="84" y="316"/>
                  </a:lnTo>
                  <a:lnTo>
                    <a:pt x="78" y="314"/>
                  </a:lnTo>
                  <a:lnTo>
                    <a:pt x="72" y="316"/>
                  </a:lnTo>
                  <a:lnTo>
                    <a:pt x="66" y="320"/>
                  </a:lnTo>
                  <a:lnTo>
                    <a:pt x="62" y="326"/>
                  </a:lnTo>
                  <a:lnTo>
                    <a:pt x="62" y="326"/>
                  </a:lnTo>
                  <a:lnTo>
                    <a:pt x="54" y="334"/>
                  </a:lnTo>
                  <a:lnTo>
                    <a:pt x="50" y="344"/>
                  </a:lnTo>
                  <a:lnTo>
                    <a:pt x="46" y="352"/>
                  </a:lnTo>
                  <a:lnTo>
                    <a:pt x="44" y="362"/>
                  </a:lnTo>
                  <a:lnTo>
                    <a:pt x="44" y="382"/>
                  </a:lnTo>
                  <a:lnTo>
                    <a:pt x="48" y="402"/>
                  </a:lnTo>
                  <a:lnTo>
                    <a:pt x="48" y="402"/>
                  </a:lnTo>
                  <a:lnTo>
                    <a:pt x="52" y="410"/>
                  </a:lnTo>
                  <a:lnTo>
                    <a:pt x="56" y="416"/>
                  </a:lnTo>
                  <a:lnTo>
                    <a:pt x="68" y="426"/>
                  </a:lnTo>
                  <a:lnTo>
                    <a:pt x="82" y="434"/>
                  </a:lnTo>
                  <a:lnTo>
                    <a:pt x="98" y="438"/>
                  </a:lnTo>
                  <a:lnTo>
                    <a:pt x="98" y="438"/>
                  </a:lnTo>
                  <a:lnTo>
                    <a:pt x="138" y="442"/>
                  </a:lnTo>
                  <a:lnTo>
                    <a:pt x="158" y="440"/>
                  </a:lnTo>
                  <a:lnTo>
                    <a:pt x="178" y="438"/>
                  </a:lnTo>
                  <a:lnTo>
                    <a:pt x="196" y="434"/>
                  </a:lnTo>
                  <a:lnTo>
                    <a:pt x="214" y="426"/>
                  </a:lnTo>
                  <a:lnTo>
                    <a:pt x="230" y="414"/>
                  </a:lnTo>
                  <a:lnTo>
                    <a:pt x="236" y="406"/>
                  </a:lnTo>
                  <a:lnTo>
                    <a:pt x="242" y="396"/>
                  </a:lnTo>
                  <a:lnTo>
                    <a:pt x="242" y="396"/>
                  </a:lnTo>
                  <a:lnTo>
                    <a:pt x="246" y="384"/>
                  </a:lnTo>
                  <a:lnTo>
                    <a:pt x="248" y="370"/>
                  </a:lnTo>
                  <a:lnTo>
                    <a:pt x="248" y="356"/>
                  </a:lnTo>
                  <a:lnTo>
                    <a:pt x="244" y="350"/>
                  </a:lnTo>
                  <a:lnTo>
                    <a:pt x="242" y="344"/>
                  </a:lnTo>
                  <a:lnTo>
                    <a:pt x="242" y="344"/>
                  </a:lnTo>
                  <a:lnTo>
                    <a:pt x="234" y="336"/>
                  </a:lnTo>
                  <a:lnTo>
                    <a:pt x="226" y="332"/>
                  </a:lnTo>
                  <a:lnTo>
                    <a:pt x="218" y="328"/>
                  </a:lnTo>
                  <a:lnTo>
                    <a:pt x="208" y="326"/>
                  </a:lnTo>
                  <a:lnTo>
                    <a:pt x="112" y="320"/>
                  </a:lnTo>
                  <a:lnTo>
                    <a:pt x="112" y="320"/>
                  </a:lnTo>
                  <a:close/>
                </a:path>
              </a:pathLst>
            </a:custGeom>
            <a:solidFill>
              <a:srgbClr val="000000"/>
            </a:solidFill>
            <a:ln w="9525">
              <a:noFill/>
              <a:round/>
              <a:headEnd/>
              <a:tailEnd/>
            </a:ln>
          </p:spPr>
          <p:txBody>
            <a:bodyPr/>
            <a:lstStyle/>
            <a:p>
              <a:endParaRPr lang="en-US"/>
            </a:p>
          </p:txBody>
        </p:sp>
      </p:grpSp>
      <p:pic>
        <p:nvPicPr>
          <p:cNvPr id="15" name="Picture 14" descr="girl transmission.jpg"/>
          <p:cNvPicPr>
            <a:picLocks noChangeAspect="1"/>
          </p:cNvPicPr>
          <p:nvPr/>
        </p:nvPicPr>
        <p:blipFill>
          <a:blip r:embed="rId2"/>
          <a:stretch>
            <a:fillRect/>
          </a:stretch>
        </p:blipFill>
        <p:spPr>
          <a:xfrm>
            <a:off x="7315200" y="2663808"/>
            <a:ext cx="1526128" cy="228919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 Lessons Learned </a:t>
            </a:r>
            <a:endParaRPr lang="en-US" dirty="0"/>
          </a:p>
        </p:txBody>
      </p:sp>
      <p:sp>
        <p:nvSpPr>
          <p:cNvPr id="6" name="Text Placeholder 5"/>
          <p:cNvSpPr>
            <a:spLocks noGrp="1"/>
          </p:cNvSpPr>
          <p:nvPr>
            <p:ph type="body" idx="2"/>
          </p:nvPr>
        </p:nvSpPr>
        <p:spPr/>
        <p:txBody>
          <a:bodyPr>
            <a:normAutofit/>
          </a:bodyPr>
          <a:lstStyle/>
          <a:p>
            <a:r>
              <a:rPr lang="en-US" sz="3600" dirty="0" smtClean="0"/>
              <a:t>&amp; Everything Else</a:t>
            </a:r>
            <a:endParaRPr lang="en-US" sz="3600" dirty="0"/>
          </a:p>
        </p:txBody>
      </p:sp>
      <p:sp>
        <p:nvSpPr>
          <p:cNvPr id="4" name="Slide Number Placeholder 3"/>
          <p:cNvSpPr>
            <a:spLocks noGrp="1"/>
          </p:cNvSpPr>
          <p:nvPr>
            <p:ph type="sldNum" sz="quarter" idx="11"/>
          </p:nvPr>
        </p:nvSpPr>
        <p:spPr/>
        <p:txBody>
          <a:bodyPr/>
          <a:lstStyle/>
          <a:p>
            <a:fld id="{B5DBB4EA-79DC-F948-A939-315FF19BF28D}" type="slidenum">
              <a:rPr lang="en-US" smtClean="0"/>
              <a:pPr/>
              <a:t>5</a:t>
            </a:fld>
            <a:endParaRPr lang="en-US"/>
          </a:p>
        </p:txBody>
      </p:sp>
      <p:sp>
        <p:nvSpPr>
          <p:cNvPr id="8" name="Content Placeholder 7"/>
          <p:cNvSpPr>
            <a:spLocks noGrp="1"/>
          </p:cNvSpPr>
          <p:nvPr>
            <p:ph sz="half" idx="1"/>
          </p:nvPr>
        </p:nvSpPr>
        <p:spPr>
          <a:xfrm>
            <a:off x="533400" y="3429000"/>
            <a:ext cx="8361656" cy="3358990"/>
          </a:xfrm>
        </p:spPr>
        <p:txBody>
          <a:bodyPr>
            <a:normAutofit lnSpcReduction="10000"/>
          </a:bodyPr>
          <a:lstStyle/>
          <a:p>
            <a:r>
              <a:rPr lang="en-US" dirty="0" smtClean="0"/>
              <a:t>Entergy and MISO will be testing the use of </a:t>
            </a:r>
            <a:r>
              <a:rPr lang="en-US" dirty="0" err="1" smtClean="0"/>
              <a:t>NERCnet</a:t>
            </a:r>
            <a:r>
              <a:rPr lang="en-US" dirty="0" smtClean="0"/>
              <a:t> for the exchange of Phasor data</a:t>
            </a:r>
          </a:p>
          <a:p>
            <a:pPr lvl="1"/>
            <a:r>
              <a:rPr lang="en-US" dirty="0" smtClean="0"/>
              <a:t>Gateway to Gateway,  PDC to PDC </a:t>
            </a:r>
          </a:p>
          <a:p>
            <a:pPr lvl="1"/>
            <a:r>
              <a:rPr lang="en-US" dirty="0" smtClean="0"/>
              <a:t>Metrics for the tests will include data quality, data delivery,  security of data exchange, etc.</a:t>
            </a:r>
          </a:p>
          <a:p>
            <a:pPr lvl="1"/>
            <a:r>
              <a:rPr lang="en-US" dirty="0" smtClean="0"/>
              <a:t>  </a:t>
            </a:r>
            <a:endParaRPr lang="en-US" dirty="0"/>
          </a:p>
        </p:txBody>
      </p:sp>
      <p:pic>
        <p:nvPicPr>
          <p:cNvPr id="7" name="Picture 6" descr="ideas.jpg"/>
          <p:cNvPicPr>
            <a:picLocks noChangeAspect="1"/>
          </p:cNvPicPr>
          <p:nvPr/>
        </p:nvPicPr>
        <p:blipFill>
          <a:blip r:embed="rId2"/>
          <a:stretch>
            <a:fillRect/>
          </a:stretch>
        </p:blipFill>
        <p:spPr>
          <a:xfrm>
            <a:off x="1600200" y="304800"/>
            <a:ext cx="2081213" cy="2895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 Lessons Learned </a:t>
            </a:r>
            <a:endParaRPr lang="en-US" dirty="0"/>
          </a:p>
        </p:txBody>
      </p:sp>
      <p:sp>
        <p:nvSpPr>
          <p:cNvPr id="6" name="Text Placeholder 5"/>
          <p:cNvSpPr>
            <a:spLocks noGrp="1"/>
          </p:cNvSpPr>
          <p:nvPr>
            <p:ph type="body" idx="2"/>
          </p:nvPr>
        </p:nvSpPr>
        <p:spPr/>
        <p:txBody>
          <a:bodyPr>
            <a:normAutofit/>
          </a:bodyPr>
          <a:lstStyle/>
          <a:p>
            <a:r>
              <a:rPr lang="en-US" sz="3600" dirty="0" smtClean="0"/>
              <a:t>&amp; Everything Else</a:t>
            </a:r>
            <a:endParaRPr lang="en-US" sz="3600" dirty="0"/>
          </a:p>
        </p:txBody>
      </p:sp>
      <p:sp>
        <p:nvSpPr>
          <p:cNvPr id="4" name="Slide Number Placeholder 3"/>
          <p:cNvSpPr>
            <a:spLocks noGrp="1"/>
          </p:cNvSpPr>
          <p:nvPr>
            <p:ph type="sldNum" sz="quarter" idx="11"/>
          </p:nvPr>
        </p:nvSpPr>
        <p:spPr/>
        <p:txBody>
          <a:bodyPr/>
          <a:lstStyle/>
          <a:p>
            <a:fld id="{B5DBB4EA-79DC-F948-A939-315FF19BF28D}" type="slidenum">
              <a:rPr lang="en-US" smtClean="0"/>
              <a:pPr/>
              <a:t>6</a:t>
            </a:fld>
            <a:endParaRPr lang="en-US"/>
          </a:p>
        </p:txBody>
      </p:sp>
      <p:sp>
        <p:nvSpPr>
          <p:cNvPr id="8" name="Content Placeholder 7"/>
          <p:cNvSpPr>
            <a:spLocks noGrp="1"/>
          </p:cNvSpPr>
          <p:nvPr>
            <p:ph sz="half" idx="1"/>
          </p:nvPr>
        </p:nvSpPr>
        <p:spPr/>
        <p:txBody>
          <a:bodyPr>
            <a:normAutofit lnSpcReduction="10000"/>
          </a:bodyPr>
          <a:lstStyle/>
          <a:p>
            <a:r>
              <a:rPr lang="en-US" dirty="0" smtClean="0"/>
              <a:t>Things take longer than you think</a:t>
            </a:r>
          </a:p>
          <a:p>
            <a:r>
              <a:rPr lang="en-US" dirty="0" smtClean="0"/>
              <a:t>Guidelines for Visualization components and shared visualizations (colors, symbols, refresh rates, etc)</a:t>
            </a:r>
          </a:p>
          <a:p>
            <a:r>
              <a:rPr lang="en-US" dirty="0" smtClean="0"/>
              <a:t>Agree on Common Training &amp; Education materials</a:t>
            </a:r>
          </a:p>
          <a:p>
            <a:r>
              <a:rPr lang="en-US" dirty="0" smtClean="0"/>
              <a:t>Talk Often, Meet Regularly, &amp; Know Where You’re Going   </a:t>
            </a:r>
            <a:endParaRPr lang="en-US" dirty="0"/>
          </a:p>
        </p:txBody>
      </p:sp>
      <p:pic>
        <p:nvPicPr>
          <p:cNvPr id="9" name="Picture 8" descr="industry 4.jpg"/>
          <p:cNvPicPr>
            <a:picLocks noChangeAspect="1"/>
          </p:cNvPicPr>
          <p:nvPr/>
        </p:nvPicPr>
        <p:blipFill>
          <a:blip r:embed="rId2"/>
          <a:stretch>
            <a:fillRect/>
          </a:stretch>
        </p:blipFill>
        <p:spPr>
          <a:xfrm>
            <a:off x="1981200" y="152400"/>
            <a:ext cx="1993900" cy="19856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404" y="228600"/>
            <a:ext cx="8229600" cy="1143000"/>
          </a:xfrm>
        </p:spPr>
        <p:txBody>
          <a:bodyPr>
            <a:noAutofit/>
          </a:bodyPr>
          <a:lstStyle/>
          <a:p>
            <a:pPr algn="l"/>
            <a:r>
              <a:rPr lang="en-US" sz="2400" dirty="0" smtClean="0"/>
              <a:t>Entergy Services, Inc.</a:t>
            </a:r>
            <a:br>
              <a:rPr lang="en-US" sz="2400" dirty="0" smtClean="0"/>
            </a:br>
            <a:endParaRPr lang="en-US" sz="2400" dirty="0" smtClean="0"/>
          </a:p>
        </p:txBody>
      </p:sp>
      <p:sp>
        <p:nvSpPr>
          <p:cNvPr id="4" name="Slide Number Placeholder 3"/>
          <p:cNvSpPr>
            <a:spLocks noGrp="1"/>
          </p:cNvSpPr>
          <p:nvPr>
            <p:ph type="sldNum" sz="quarter" idx="12"/>
          </p:nvPr>
        </p:nvSpPr>
        <p:spPr/>
        <p:txBody>
          <a:bodyPr>
            <a:normAutofit fontScale="85000" lnSpcReduction="20000"/>
          </a:bodyPr>
          <a:lstStyle/>
          <a:p>
            <a:fld id="{B5DBB4EA-79DC-F948-A939-315FF19BF28D}" type="slidenum">
              <a:rPr lang="en-US" smtClean="0"/>
              <a:pPr/>
              <a:t>7</a:t>
            </a:fld>
            <a:endParaRPr lang="en-US"/>
          </a:p>
        </p:txBody>
      </p:sp>
      <p:grpSp>
        <p:nvGrpSpPr>
          <p:cNvPr id="5" name="Group 23"/>
          <p:cNvGrpSpPr>
            <a:grpSpLocks noChangeAspect="1"/>
          </p:cNvGrpSpPr>
          <p:nvPr/>
        </p:nvGrpSpPr>
        <p:grpSpPr bwMode="auto">
          <a:xfrm>
            <a:off x="2740025" y="5486400"/>
            <a:ext cx="2289175" cy="914400"/>
            <a:chOff x="808" y="1056"/>
            <a:chExt cx="2704" cy="1080"/>
          </a:xfrm>
        </p:grpSpPr>
        <p:sp>
          <p:nvSpPr>
            <p:cNvPr id="6" name="AutoShape 22"/>
            <p:cNvSpPr>
              <a:spLocks noChangeAspect="1" noChangeArrowheads="1" noTextEdit="1"/>
            </p:cNvSpPr>
            <p:nvPr/>
          </p:nvSpPr>
          <p:spPr bwMode="auto">
            <a:xfrm>
              <a:off x="808" y="1056"/>
              <a:ext cx="2704" cy="1080"/>
            </a:xfrm>
            <a:prstGeom prst="rect">
              <a:avLst/>
            </a:prstGeom>
            <a:noFill/>
            <a:ln w="9525">
              <a:noFill/>
              <a:miter lim="800000"/>
              <a:headEnd/>
              <a:tailEnd/>
            </a:ln>
          </p:spPr>
          <p:txBody>
            <a:bodyPr/>
            <a:lstStyle/>
            <a:p>
              <a:endParaRPr lang="en-US"/>
            </a:p>
          </p:txBody>
        </p:sp>
        <p:sp>
          <p:nvSpPr>
            <p:cNvPr id="7" name="Freeform 24"/>
            <p:cNvSpPr>
              <a:spLocks noEditPoints="1"/>
            </p:cNvSpPr>
            <p:nvPr/>
          </p:nvSpPr>
          <p:spPr bwMode="auto">
            <a:xfrm>
              <a:off x="808" y="1056"/>
              <a:ext cx="760" cy="744"/>
            </a:xfrm>
            <a:custGeom>
              <a:avLst/>
              <a:gdLst/>
              <a:ahLst/>
              <a:cxnLst>
                <a:cxn ang="0">
                  <a:pos x="638" y="660"/>
                </a:cxn>
                <a:cxn ang="0">
                  <a:pos x="582" y="702"/>
                </a:cxn>
                <a:cxn ang="0">
                  <a:pos x="458" y="744"/>
                </a:cxn>
                <a:cxn ang="0">
                  <a:pos x="300" y="702"/>
                </a:cxn>
                <a:cxn ang="0">
                  <a:pos x="178" y="702"/>
                </a:cxn>
                <a:cxn ang="0">
                  <a:pos x="122" y="660"/>
                </a:cxn>
                <a:cxn ang="0">
                  <a:pos x="300" y="660"/>
                </a:cxn>
                <a:cxn ang="0">
                  <a:pos x="458" y="702"/>
                </a:cxn>
                <a:cxn ang="0">
                  <a:pos x="612" y="660"/>
                </a:cxn>
                <a:cxn ang="0">
                  <a:pos x="638" y="660"/>
                </a:cxn>
                <a:cxn ang="0">
                  <a:pos x="714" y="560"/>
                </a:cxn>
                <a:cxn ang="0">
                  <a:pos x="692" y="598"/>
                </a:cxn>
                <a:cxn ang="0">
                  <a:pos x="664" y="634"/>
                </a:cxn>
                <a:cxn ang="0">
                  <a:pos x="612" y="590"/>
                </a:cxn>
                <a:cxn ang="0">
                  <a:pos x="458" y="634"/>
                </a:cxn>
                <a:cxn ang="0">
                  <a:pos x="300" y="590"/>
                </a:cxn>
                <a:cxn ang="0">
                  <a:pos x="146" y="634"/>
                </a:cxn>
                <a:cxn ang="0">
                  <a:pos x="96" y="634"/>
                </a:cxn>
                <a:cxn ang="0">
                  <a:pos x="68" y="598"/>
                </a:cxn>
                <a:cxn ang="0">
                  <a:pos x="46" y="560"/>
                </a:cxn>
                <a:cxn ang="0">
                  <a:pos x="146" y="518"/>
                </a:cxn>
                <a:cxn ang="0">
                  <a:pos x="300" y="560"/>
                </a:cxn>
                <a:cxn ang="0">
                  <a:pos x="458" y="518"/>
                </a:cxn>
                <a:cxn ang="0">
                  <a:pos x="612" y="560"/>
                </a:cxn>
                <a:cxn ang="0">
                  <a:pos x="714" y="560"/>
                </a:cxn>
                <a:cxn ang="0">
                  <a:pos x="758" y="406"/>
                </a:cxn>
                <a:cxn ang="0">
                  <a:pos x="752" y="454"/>
                </a:cxn>
                <a:cxn ang="0">
                  <a:pos x="740" y="502"/>
                </a:cxn>
                <a:cxn ang="0">
                  <a:pos x="612" y="458"/>
                </a:cxn>
                <a:cxn ang="0">
                  <a:pos x="458" y="502"/>
                </a:cxn>
                <a:cxn ang="0">
                  <a:pos x="300" y="458"/>
                </a:cxn>
                <a:cxn ang="0">
                  <a:pos x="146" y="502"/>
                </a:cxn>
                <a:cxn ang="0">
                  <a:pos x="20" y="502"/>
                </a:cxn>
                <a:cxn ang="0">
                  <a:pos x="8" y="454"/>
                </a:cxn>
                <a:cxn ang="0">
                  <a:pos x="0" y="406"/>
                </a:cxn>
                <a:cxn ang="0">
                  <a:pos x="146" y="374"/>
                </a:cxn>
                <a:cxn ang="0">
                  <a:pos x="300" y="406"/>
                </a:cxn>
                <a:cxn ang="0">
                  <a:pos x="458" y="374"/>
                </a:cxn>
                <a:cxn ang="0">
                  <a:pos x="612" y="406"/>
                </a:cxn>
                <a:cxn ang="0">
                  <a:pos x="758" y="406"/>
                </a:cxn>
                <a:cxn ang="0">
                  <a:pos x="0" y="374"/>
                </a:cxn>
                <a:cxn ang="0">
                  <a:pos x="8" y="298"/>
                </a:cxn>
                <a:cxn ang="0">
                  <a:pos x="32" y="228"/>
                </a:cxn>
                <a:cxn ang="0">
                  <a:pos x="68" y="166"/>
                </a:cxn>
                <a:cxn ang="0">
                  <a:pos x="114" y="110"/>
                </a:cxn>
                <a:cxn ang="0">
                  <a:pos x="170" y="64"/>
                </a:cxn>
                <a:cxn ang="0">
                  <a:pos x="234" y="30"/>
                </a:cxn>
                <a:cxn ang="0">
                  <a:pos x="304" y="8"/>
                </a:cxn>
                <a:cxn ang="0">
                  <a:pos x="380" y="0"/>
                </a:cxn>
                <a:cxn ang="0">
                  <a:pos x="418" y="2"/>
                </a:cxn>
                <a:cxn ang="0">
                  <a:pos x="492" y="18"/>
                </a:cxn>
                <a:cxn ang="0">
                  <a:pos x="560" y="46"/>
                </a:cxn>
                <a:cxn ang="0">
                  <a:pos x="620" y="86"/>
                </a:cxn>
                <a:cxn ang="0">
                  <a:pos x="670" y="136"/>
                </a:cxn>
                <a:cxn ang="0">
                  <a:pos x="712" y="196"/>
                </a:cxn>
                <a:cxn ang="0">
                  <a:pos x="742" y="262"/>
                </a:cxn>
                <a:cxn ang="0">
                  <a:pos x="758" y="336"/>
                </a:cxn>
                <a:cxn ang="0">
                  <a:pos x="612" y="374"/>
                </a:cxn>
                <a:cxn ang="0">
                  <a:pos x="458" y="344"/>
                </a:cxn>
                <a:cxn ang="0">
                  <a:pos x="300" y="374"/>
                </a:cxn>
                <a:cxn ang="0">
                  <a:pos x="146" y="344"/>
                </a:cxn>
                <a:cxn ang="0">
                  <a:pos x="0" y="374"/>
                </a:cxn>
              </a:cxnLst>
              <a:rect l="0" t="0" r="r" b="b"/>
              <a:pathLst>
                <a:path w="760" h="744">
                  <a:moveTo>
                    <a:pt x="638" y="660"/>
                  </a:moveTo>
                  <a:lnTo>
                    <a:pt x="638" y="660"/>
                  </a:lnTo>
                  <a:lnTo>
                    <a:pt x="612" y="682"/>
                  </a:lnTo>
                  <a:lnTo>
                    <a:pt x="582" y="702"/>
                  </a:lnTo>
                  <a:lnTo>
                    <a:pt x="458" y="702"/>
                  </a:lnTo>
                  <a:lnTo>
                    <a:pt x="458" y="744"/>
                  </a:lnTo>
                  <a:lnTo>
                    <a:pt x="300" y="744"/>
                  </a:lnTo>
                  <a:lnTo>
                    <a:pt x="300" y="702"/>
                  </a:lnTo>
                  <a:lnTo>
                    <a:pt x="178" y="702"/>
                  </a:lnTo>
                  <a:lnTo>
                    <a:pt x="178" y="702"/>
                  </a:lnTo>
                  <a:lnTo>
                    <a:pt x="148" y="682"/>
                  </a:lnTo>
                  <a:lnTo>
                    <a:pt x="122" y="660"/>
                  </a:lnTo>
                  <a:lnTo>
                    <a:pt x="146" y="660"/>
                  </a:lnTo>
                  <a:lnTo>
                    <a:pt x="300" y="660"/>
                  </a:lnTo>
                  <a:lnTo>
                    <a:pt x="300" y="702"/>
                  </a:lnTo>
                  <a:lnTo>
                    <a:pt x="458" y="702"/>
                  </a:lnTo>
                  <a:lnTo>
                    <a:pt x="458" y="660"/>
                  </a:lnTo>
                  <a:lnTo>
                    <a:pt x="612" y="660"/>
                  </a:lnTo>
                  <a:lnTo>
                    <a:pt x="638" y="660"/>
                  </a:lnTo>
                  <a:lnTo>
                    <a:pt x="638" y="660"/>
                  </a:lnTo>
                  <a:close/>
                  <a:moveTo>
                    <a:pt x="714" y="560"/>
                  </a:moveTo>
                  <a:lnTo>
                    <a:pt x="714" y="560"/>
                  </a:lnTo>
                  <a:lnTo>
                    <a:pt x="704" y="580"/>
                  </a:lnTo>
                  <a:lnTo>
                    <a:pt x="692" y="598"/>
                  </a:lnTo>
                  <a:lnTo>
                    <a:pt x="678" y="616"/>
                  </a:lnTo>
                  <a:lnTo>
                    <a:pt x="664" y="634"/>
                  </a:lnTo>
                  <a:lnTo>
                    <a:pt x="612" y="634"/>
                  </a:lnTo>
                  <a:lnTo>
                    <a:pt x="612" y="590"/>
                  </a:lnTo>
                  <a:lnTo>
                    <a:pt x="458" y="590"/>
                  </a:lnTo>
                  <a:lnTo>
                    <a:pt x="458" y="634"/>
                  </a:lnTo>
                  <a:lnTo>
                    <a:pt x="300" y="634"/>
                  </a:lnTo>
                  <a:lnTo>
                    <a:pt x="300" y="590"/>
                  </a:lnTo>
                  <a:lnTo>
                    <a:pt x="146" y="590"/>
                  </a:lnTo>
                  <a:lnTo>
                    <a:pt x="146" y="634"/>
                  </a:lnTo>
                  <a:lnTo>
                    <a:pt x="96" y="634"/>
                  </a:lnTo>
                  <a:lnTo>
                    <a:pt x="96" y="634"/>
                  </a:lnTo>
                  <a:lnTo>
                    <a:pt x="82" y="616"/>
                  </a:lnTo>
                  <a:lnTo>
                    <a:pt x="68" y="598"/>
                  </a:lnTo>
                  <a:lnTo>
                    <a:pt x="56" y="580"/>
                  </a:lnTo>
                  <a:lnTo>
                    <a:pt x="46" y="560"/>
                  </a:lnTo>
                  <a:lnTo>
                    <a:pt x="146" y="560"/>
                  </a:lnTo>
                  <a:lnTo>
                    <a:pt x="146" y="518"/>
                  </a:lnTo>
                  <a:lnTo>
                    <a:pt x="300" y="518"/>
                  </a:lnTo>
                  <a:lnTo>
                    <a:pt x="300" y="560"/>
                  </a:lnTo>
                  <a:lnTo>
                    <a:pt x="458" y="560"/>
                  </a:lnTo>
                  <a:lnTo>
                    <a:pt x="458" y="518"/>
                  </a:lnTo>
                  <a:lnTo>
                    <a:pt x="612" y="518"/>
                  </a:lnTo>
                  <a:lnTo>
                    <a:pt x="612" y="560"/>
                  </a:lnTo>
                  <a:lnTo>
                    <a:pt x="714" y="560"/>
                  </a:lnTo>
                  <a:lnTo>
                    <a:pt x="714" y="560"/>
                  </a:lnTo>
                  <a:close/>
                  <a:moveTo>
                    <a:pt x="758" y="406"/>
                  </a:moveTo>
                  <a:lnTo>
                    <a:pt x="758" y="406"/>
                  </a:lnTo>
                  <a:lnTo>
                    <a:pt x="756" y="430"/>
                  </a:lnTo>
                  <a:lnTo>
                    <a:pt x="752" y="454"/>
                  </a:lnTo>
                  <a:lnTo>
                    <a:pt x="748" y="478"/>
                  </a:lnTo>
                  <a:lnTo>
                    <a:pt x="740" y="502"/>
                  </a:lnTo>
                  <a:lnTo>
                    <a:pt x="612" y="502"/>
                  </a:lnTo>
                  <a:lnTo>
                    <a:pt x="612" y="458"/>
                  </a:lnTo>
                  <a:lnTo>
                    <a:pt x="458" y="458"/>
                  </a:lnTo>
                  <a:lnTo>
                    <a:pt x="458" y="502"/>
                  </a:lnTo>
                  <a:lnTo>
                    <a:pt x="300" y="502"/>
                  </a:lnTo>
                  <a:lnTo>
                    <a:pt x="300" y="458"/>
                  </a:lnTo>
                  <a:lnTo>
                    <a:pt x="146" y="458"/>
                  </a:lnTo>
                  <a:lnTo>
                    <a:pt x="146" y="502"/>
                  </a:lnTo>
                  <a:lnTo>
                    <a:pt x="20" y="502"/>
                  </a:lnTo>
                  <a:lnTo>
                    <a:pt x="20" y="502"/>
                  </a:lnTo>
                  <a:lnTo>
                    <a:pt x="12" y="478"/>
                  </a:lnTo>
                  <a:lnTo>
                    <a:pt x="8" y="454"/>
                  </a:lnTo>
                  <a:lnTo>
                    <a:pt x="4" y="430"/>
                  </a:lnTo>
                  <a:lnTo>
                    <a:pt x="0" y="406"/>
                  </a:lnTo>
                  <a:lnTo>
                    <a:pt x="146" y="406"/>
                  </a:lnTo>
                  <a:lnTo>
                    <a:pt x="146" y="374"/>
                  </a:lnTo>
                  <a:lnTo>
                    <a:pt x="300" y="374"/>
                  </a:lnTo>
                  <a:lnTo>
                    <a:pt x="300" y="406"/>
                  </a:lnTo>
                  <a:lnTo>
                    <a:pt x="458" y="406"/>
                  </a:lnTo>
                  <a:lnTo>
                    <a:pt x="458" y="374"/>
                  </a:lnTo>
                  <a:lnTo>
                    <a:pt x="612" y="374"/>
                  </a:lnTo>
                  <a:lnTo>
                    <a:pt x="612" y="406"/>
                  </a:lnTo>
                  <a:lnTo>
                    <a:pt x="758" y="406"/>
                  </a:lnTo>
                  <a:lnTo>
                    <a:pt x="758" y="406"/>
                  </a:lnTo>
                  <a:close/>
                  <a:moveTo>
                    <a:pt x="0" y="374"/>
                  </a:moveTo>
                  <a:lnTo>
                    <a:pt x="0" y="374"/>
                  </a:lnTo>
                  <a:lnTo>
                    <a:pt x="2" y="336"/>
                  </a:lnTo>
                  <a:lnTo>
                    <a:pt x="8" y="298"/>
                  </a:lnTo>
                  <a:lnTo>
                    <a:pt x="18" y="262"/>
                  </a:lnTo>
                  <a:lnTo>
                    <a:pt x="32" y="228"/>
                  </a:lnTo>
                  <a:lnTo>
                    <a:pt x="48" y="196"/>
                  </a:lnTo>
                  <a:lnTo>
                    <a:pt x="68" y="166"/>
                  </a:lnTo>
                  <a:lnTo>
                    <a:pt x="88" y="136"/>
                  </a:lnTo>
                  <a:lnTo>
                    <a:pt x="114" y="110"/>
                  </a:lnTo>
                  <a:lnTo>
                    <a:pt x="140" y="86"/>
                  </a:lnTo>
                  <a:lnTo>
                    <a:pt x="170" y="64"/>
                  </a:lnTo>
                  <a:lnTo>
                    <a:pt x="200" y="46"/>
                  </a:lnTo>
                  <a:lnTo>
                    <a:pt x="234" y="30"/>
                  </a:lnTo>
                  <a:lnTo>
                    <a:pt x="268" y="18"/>
                  </a:lnTo>
                  <a:lnTo>
                    <a:pt x="304" y="8"/>
                  </a:lnTo>
                  <a:lnTo>
                    <a:pt x="342" y="2"/>
                  </a:lnTo>
                  <a:lnTo>
                    <a:pt x="380" y="0"/>
                  </a:lnTo>
                  <a:lnTo>
                    <a:pt x="380" y="0"/>
                  </a:lnTo>
                  <a:lnTo>
                    <a:pt x="418" y="2"/>
                  </a:lnTo>
                  <a:lnTo>
                    <a:pt x="456" y="8"/>
                  </a:lnTo>
                  <a:lnTo>
                    <a:pt x="492" y="18"/>
                  </a:lnTo>
                  <a:lnTo>
                    <a:pt x="526" y="30"/>
                  </a:lnTo>
                  <a:lnTo>
                    <a:pt x="560" y="46"/>
                  </a:lnTo>
                  <a:lnTo>
                    <a:pt x="590" y="64"/>
                  </a:lnTo>
                  <a:lnTo>
                    <a:pt x="620" y="86"/>
                  </a:lnTo>
                  <a:lnTo>
                    <a:pt x="646" y="110"/>
                  </a:lnTo>
                  <a:lnTo>
                    <a:pt x="670" y="136"/>
                  </a:lnTo>
                  <a:lnTo>
                    <a:pt x="692" y="166"/>
                  </a:lnTo>
                  <a:lnTo>
                    <a:pt x="712" y="196"/>
                  </a:lnTo>
                  <a:lnTo>
                    <a:pt x="728" y="228"/>
                  </a:lnTo>
                  <a:lnTo>
                    <a:pt x="742" y="262"/>
                  </a:lnTo>
                  <a:lnTo>
                    <a:pt x="750" y="298"/>
                  </a:lnTo>
                  <a:lnTo>
                    <a:pt x="758" y="336"/>
                  </a:lnTo>
                  <a:lnTo>
                    <a:pt x="760" y="374"/>
                  </a:lnTo>
                  <a:lnTo>
                    <a:pt x="612" y="374"/>
                  </a:lnTo>
                  <a:lnTo>
                    <a:pt x="612" y="344"/>
                  </a:lnTo>
                  <a:lnTo>
                    <a:pt x="458" y="344"/>
                  </a:lnTo>
                  <a:lnTo>
                    <a:pt x="458" y="374"/>
                  </a:lnTo>
                  <a:lnTo>
                    <a:pt x="300" y="374"/>
                  </a:lnTo>
                  <a:lnTo>
                    <a:pt x="300" y="344"/>
                  </a:lnTo>
                  <a:lnTo>
                    <a:pt x="146" y="344"/>
                  </a:lnTo>
                  <a:lnTo>
                    <a:pt x="146" y="374"/>
                  </a:lnTo>
                  <a:lnTo>
                    <a:pt x="0" y="374"/>
                  </a:lnTo>
                  <a:lnTo>
                    <a:pt x="0" y="374"/>
                  </a:lnTo>
                  <a:close/>
                </a:path>
              </a:pathLst>
            </a:custGeom>
            <a:solidFill>
              <a:srgbClr val="FC1921"/>
            </a:solidFill>
            <a:ln w="9525">
              <a:noFill/>
              <a:round/>
              <a:headEnd/>
              <a:tailEnd/>
            </a:ln>
          </p:spPr>
          <p:txBody>
            <a:bodyPr/>
            <a:lstStyle/>
            <a:p>
              <a:endParaRPr lang="en-US"/>
            </a:p>
          </p:txBody>
        </p:sp>
        <p:sp>
          <p:nvSpPr>
            <p:cNvPr id="8" name="Freeform 25"/>
            <p:cNvSpPr>
              <a:spLocks/>
            </p:cNvSpPr>
            <p:nvPr/>
          </p:nvSpPr>
          <p:spPr bwMode="auto">
            <a:xfrm>
              <a:off x="1556" y="1532"/>
              <a:ext cx="458" cy="448"/>
            </a:xfrm>
            <a:custGeom>
              <a:avLst/>
              <a:gdLst/>
              <a:ahLst/>
              <a:cxnLst>
                <a:cxn ang="0">
                  <a:pos x="426" y="124"/>
                </a:cxn>
                <a:cxn ang="0">
                  <a:pos x="420" y="126"/>
                </a:cxn>
                <a:cxn ang="0">
                  <a:pos x="412" y="124"/>
                </a:cxn>
                <a:cxn ang="0">
                  <a:pos x="416" y="80"/>
                </a:cxn>
                <a:cxn ang="0">
                  <a:pos x="412" y="58"/>
                </a:cxn>
                <a:cxn ang="0">
                  <a:pos x="400" y="38"/>
                </a:cxn>
                <a:cxn ang="0">
                  <a:pos x="392" y="30"/>
                </a:cxn>
                <a:cxn ang="0">
                  <a:pos x="360" y="20"/>
                </a:cxn>
                <a:cxn ang="0">
                  <a:pos x="240" y="26"/>
                </a:cxn>
                <a:cxn ang="0">
                  <a:pos x="194" y="194"/>
                </a:cxn>
                <a:cxn ang="0">
                  <a:pos x="230" y="194"/>
                </a:cxn>
                <a:cxn ang="0">
                  <a:pos x="266" y="194"/>
                </a:cxn>
                <a:cxn ang="0">
                  <a:pos x="298" y="184"/>
                </a:cxn>
                <a:cxn ang="0">
                  <a:pos x="312" y="174"/>
                </a:cxn>
                <a:cxn ang="0">
                  <a:pos x="322" y="160"/>
                </a:cxn>
                <a:cxn ang="0">
                  <a:pos x="348" y="132"/>
                </a:cxn>
                <a:cxn ang="0">
                  <a:pos x="302" y="300"/>
                </a:cxn>
                <a:cxn ang="0">
                  <a:pos x="294" y="300"/>
                </a:cxn>
                <a:cxn ang="0">
                  <a:pos x="288" y="300"/>
                </a:cxn>
                <a:cxn ang="0">
                  <a:pos x="290" y="282"/>
                </a:cxn>
                <a:cxn ang="0">
                  <a:pos x="292" y="254"/>
                </a:cxn>
                <a:cxn ang="0">
                  <a:pos x="288" y="236"/>
                </a:cxn>
                <a:cxn ang="0">
                  <a:pos x="284" y="230"/>
                </a:cxn>
                <a:cxn ang="0">
                  <a:pos x="262" y="218"/>
                </a:cxn>
                <a:cxn ang="0">
                  <a:pos x="238" y="214"/>
                </a:cxn>
                <a:cxn ang="0">
                  <a:pos x="188" y="214"/>
                </a:cxn>
                <a:cxn ang="0">
                  <a:pos x="128" y="428"/>
                </a:cxn>
                <a:cxn ang="0">
                  <a:pos x="194" y="430"/>
                </a:cxn>
                <a:cxn ang="0">
                  <a:pos x="262" y="424"/>
                </a:cxn>
                <a:cxn ang="0">
                  <a:pos x="292" y="416"/>
                </a:cxn>
                <a:cxn ang="0">
                  <a:pos x="320" y="402"/>
                </a:cxn>
                <a:cxn ang="0">
                  <a:pos x="344" y="382"/>
                </a:cxn>
                <a:cxn ang="0">
                  <a:pos x="362" y="352"/>
                </a:cxn>
                <a:cxn ang="0">
                  <a:pos x="370" y="330"/>
                </a:cxn>
                <a:cxn ang="0">
                  <a:pos x="376" y="308"/>
                </a:cxn>
                <a:cxn ang="0">
                  <a:pos x="394" y="308"/>
                </a:cxn>
                <a:cxn ang="0">
                  <a:pos x="332" y="448"/>
                </a:cxn>
                <a:cxn ang="0">
                  <a:pos x="0" y="448"/>
                </a:cxn>
                <a:cxn ang="0">
                  <a:pos x="4" y="430"/>
                </a:cxn>
                <a:cxn ang="0">
                  <a:pos x="10" y="430"/>
                </a:cxn>
                <a:cxn ang="0">
                  <a:pos x="36" y="430"/>
                </a:cxn>
                <a:cxn ang="0">
                  <a:pos x="50" y="426"/>
                </a:cxn>
                <a:cxn ang="0">
                  <a:pos x="58" y="412"/>
                </a:cxn>
                <a:cxn ang="0">
                  <a:pos x="164" y="32"/>
                </a:cxn>
                <a:cxn ang="0">
                  <a:pos x="162" y="22"/>
                </a:cxn>
                <a:cxn ang="0">
                  <a:pos x="158" y="20"/>
                </a:cxn>
                <a:cxn ang="0">
                  <a:pos x="136" y="20"/>
                </a:cxn>
                <a:cxn ang="0">
                  <a:pos x="112" y="18"/>
                </a:cxn>
                <a:cxn ang="0">
                  <a:pos x="116" y="2"/>
                </a:cxn>
                <a:cxn ang="0">
                  <a:pos x="458" y="2"/>
                </a:cxn>
                <a:cxn ang="0">
                  <a:pos x="426" y="124"/>
                </a:cxn>
              </a:cxnLst>
              <a:rect l="0" t="0" r="r" b="b"/>
              <a:pathLst>
                <a:path w="458" h="448">
                  <a:moveTo>
                    <a:pt x="426" y="124"/>
                  </a:moveTo>
                  <a:lnTo>
                    <a:pt x="426" y="124"/>
                  </a:lnTo>
                  <a:lnTo>
                    <a:pt x="424" y="126"/>
                  </a:lnTo>
                  <a:lnTo>
                    <a:pt x="420" y="126"/>
                  </a:lnTo>
                  <a:lnTo>
                    <a:pt x="412" y="124"/>
                  </a:lnTo>
                  <a:lnTo>
                    <a:pt x="412" y="124"/>
                  </a:lnTo>
                  <a:lnTo>
                    <a:pt x="414" y="102"/>
                  </a:lnTo>
                  <a:lnTo>
                    <a:pt x="416" y="80"/>
                  </a:lnTo>
                  <a:lnTo>
                    <a:pt x="414" y="68"/>
                  </a:lnTo>
                  <a:lnTo>
                    <a:pt x="412" y="58"/>
                  </a:lnTo>
                  <a:lnTo>
                    <a:pt x="406" y="48"/>
                  </a:lnTo>
                  <a:lnTo>
                    <a:pt x="400" y="38"/>
                  </a:lnTo>
                  <a:lnTo>
                    <a:pt x="400" y="38"/>
                  </a:lnTo>
                  <a:lnTo>
                    <a:pt x="392" y="30"/>
                  </a:lnTo>
                  <a:lnTo>
                    <a:pt x="380" y="26"/>
                  </a:lnTo>
                  <a:lnTo>
                    <a:pt x="360" y="20"/>
                  </a:lnTo>
                  <a:lnTo>
                    <a:pt x="242" y="20"/>
                  </a:lnTo>
                  <a:lnTo>
                    <a:pt x="240" y="26"/>
                  </a:lnTo>
                  <a:lnTo>
                    <a:pt x="194" y="192"/>
                  </a:lnTo>
                  <a:lnTo>
                    <a:pt x="194" y="194"/>
                  </a:lnTo>
                  <a:lnTo>
                    <a:pt x="194" y="194"/>
                  </a:lnTo>
                  <a:lnTo>
                    <a:pt x="230" y="194"/>
                  </a:lnTo>
                  <a:lnTo>
                    <a:pt x="248" y="194"/>
                  </a:lnTo>
                  <a:lnTo>
                    <a:pt x="266" y="194"/>
                  </a:lnTo>
                  <a:lnTo>
                    <a:pt x="282" y="190"/>
                  </a:lnTo>
                  <a:lnTo>
                    <a:pt x="298" y="184"/>
                  </a:lnTo>
                  <a:lnTo>
                    <a:pt x="306" y="180"/>
                  </a:lnTo>
                  <a:lnTo>
                    <a:pt x="312" y="174"/>
                  </a:lnTo>
                  <a:lnTo>
                    <a:pt x="318" y="168"/>
                  </a:lnTo>
                  <a:lnTo>
                    <a:pt x="322" y="160"/>
                  </a:lnTo>
                  <a:lnTo>
                    <a:pt x="334" y="132"/>
                  </a:lnTo>
                  <a:lnTo>
                    <a:pt x="348" y="132"/>
                  </a:lnTo>
                  <a:lnTo>
                    <a:pt x="350" y="134"/>
                  </a:lnTo>
                  <a:lnTo>
                    <a:pt x="302" y="300"/>
                  </a:lnTo>
                  <a:lnTo>
                    <a:pt x="302" y="300"/>
                  </a:lnTo>
                  <a:lnTo>
                    <a:pt x="294" y="300"/>
                  </a:lnTo>
                  <a:lnTo>
                    <a:pt x="290" y="300"/>
                  </a:lnTo>
                  <a:lnTo>
                    <a:pt x="288" y="300"/>
                  </a:lnTo>
                  <a:lnTo>
                    <a:pt x="288" y="300"/>
                  </a:lnTo>
                  <a:lnTo>
                    <a:pt x="290" y="282"/>
                  </a:lnTo>
                  <a:lnTo>
                    <a:pt x="294" y="264"/>
                  </a:lnTo>
                  <a:lnTo>
                    <a:pt x="292" y="254"/>
                  </a:lnTo>
                  <a:lnTo>
                    <a:pt x="292" y="246"/>
                  </a:lnTo>
                  <a:lnTo>
                    <a:pt x="288" y="236"/>
                  </a:lnTo>
                  <a:lnTo>
                    <a:pt x="284" y="230"/>
                  </a:lnTo>
                  <a:lnTo>
                    <a:pt x="284" y="230"/>
                  </a:lnTo>
                  <a:lnTo>
                    <a:pt x="274" y="222"/>
                  </a:lnTo>
                  <a:lnTo>
                    <a:pt x="262" y="218"/>
                  </a:lnTo>
                  <a:lnTo>
                    <a:pt x="250" y="216"/>
                  </a:lnTo>
                  <a:lnTo>
                    <a:pt x="238" y="214"/>
                  </a:lnTo>
                  <a:lnTo>
                    <a:pt x="212" y="214"/>
                  </a:lnTo>
                  <a:lnTo>
                    <a:pt x="188" y="214"/>
                  </a:lnTo>
                  <a:lnTo>
                    <a:pt x="128" y="426"/>
                  </a:lnTo>
                  <a:lnTo>
                    <a:pt x="128" y="428"/>
                  </a:lnTo>
                  <a:lnTo>
                    <a:pt x="128" y="428"/>
                  </a:lnTo>
                  <a:lnTo>
                    <a:pt x="194" y="430"/>
                  </a:lnTo>
                  <a:lnTo>
                    <a:pt x="228" y="428"/>
                  </a:lnTo>
                  <a:lnTo>
                    <a:pt x="262" y="424"/>
                  </a:lnTo>
                  <a:lnTo>
                    <a:pt x="278" y="422"/>
                  </a:lnTo>
                  <a:lnTo>
                    <a:pt x="292" y="416"/>
                  </a:lnTo>
                  <a:lnTo>
                    <a:pt x="308" y="410"/>
                  </a:lnTo>
                  <a:lnTo>
                    <a:pt x="320" y="402"/>
                  </a:lnTo>
                  <a:lnTo>
                    <a:pt x="332" y="394"/>
                  </a:lnTo>
                  <a:lnTo>
                    <a:pt x="344" y="382"/>
                  </a:lnTo>
                  <a:lnTo>
                    <a:pt x="354" y="368"/>
                  </a:lnTo>
                  <a:lnTo>
                    <a:pt x="362" y="352"/>
                  </a:lnTo>
                  <a:lnTo>
                    <a:pt x="362" y="352"/>
                  </a:lnTo>
                  <a:lnTo>
                    <a:pt x="370" y="330"/>
                  </a:lnTo>
                  <a:lnTo>
                    <a:pt x="376" y="308"/>
                  </a:lnTo>
                  <a:lnTo>
                    <a:pt x="376" y="308"/>
                  </a:lnTo>
                  <a:lnTo>
                    <a:pt x="384" y="308"/>
                  </a:lnTo>
                  <a:lnTo>
                    <a:pt x="394" y="308"/>
                  </a:lnTo>
                  <a:lnTo>
                    <a:pt x="356" y="446"/>
                  </a:lnTo>
                  <a:lnTo>
                    <a:pt x="332" y="448"/>
                  </a:lnTo>
                  <a:lnTo>
                    <a:pt x="0" y="448"/>
                  </a:lnTo>
                  <a:lnTo>
                    <a:pt x="0" y="448"/>
                  </a:lnTo>
                  <a:lnTo>
                    <a:pt x="2" y="440"/>
                  </a:lnTo>
                  <a:lnTo>
                    <a:pt x="4" y="430"/>
                  </a:lnTo>
                  <a:lnTo>
                    <a:pt x="4" y="430"/>
                  </a:lnTo>
                  <a:lnTo>
                    <a:pt x="10" y="430"/>
                  </a:lnTo>
                  <a:lnTo>
                    <a:pt x="18" y="428"/>
                  </a:lnTo>
                  <a:lnTo>
                    <a:pt x="36" y="430"/>
                  </a:lnTo>
                  <a:lnTo>
                    <a:pt x="44" y="428"/>
                  </a:lnTo>
                  <a:lnTo>
                    <a:pt x="50" y="426"/>
                  </a:lnTo>
                  <a:lnTo>
                    <a:pt x="56" y="420"/>
                  </a:lnTo>
                  <a:lnTo>
                    <a:pt x="58" y="412"/>
                  </a:lnTo>
                  <a:lnTo>
                    <a:pt x="164" y="32"/>
                  </a:lnTo>
                  <a:lnTo>
                    <a:pt x="164" y="32"/>
                  </a:lnTo>
                  <a:lnTo>
                    <a:pt x="164" y="24"/>
                  </a:lnTo>
                  <a:lnTo>
                    <a:pt x="162" y="22"/>
                  </a:lnTo>
                  <a:lnTo>
                    <a:pt x="158" y="20"/>
                  </a:lnTo>
                  <a:lnTo>
                    <a:pt x="158" y="20"/>
                  </a:lnTo>
                  <a:lnTo>
                    <a:pt x="148" y="20"/>
                  </a:lnTo>
                  <a:lnTo>
                    <a:pt x="136" y="20"/>
                  </a:lnTo>
                  <a:lnTo>
                    <a:pt x="124" y="20"/>
                  </a:lnTo>
                  <a:lnTo>
                    <a:pt x="112" y="18"/>
                  </a:lnTo>
                  <a:lnTo>
                    <a:pt x="116" y="2"/>
                  </a:lnTo>
                  <a:lnTo>
                    <a:pt x="116" y="2"/>
                  </a:lnTo>
                  <a:lnTo>
                    <a:pt x="284" y="0"/>
                  </a:lnTo>
                  <a:lnTo>
                    <a:pt x="458" y="2"/>
                  </a:lnTo>
                  <a:lnTo>
                    <a:pt x="426" y="124"/>
                  </a:lnTo>
                  <a:lnTo>
                    <a:pt x="426" y="124"/>
                  </a:lnTo>
                  <a:close/>
                </a:path>
              </a:pathLst>
            </a:custGeom>
            <a:solidFill>
              <a:srgbClr val="000000"/>
            </a:solidFill>
            <a:ln w="9525">
              <a:noFill/>
              <a:round/>
              <a:headEnd/>
              <a:tailEnd/>
            </a:ln>
          </p:spPr>
          <p:txBody>
            <a:bodyPr/>
            <a:lstStyle/>
            <a:p>
              <a:endParaRPr lang="en-US"/>
            </a:p>
          </p:txBody>
        </p:sp>
        <p:sp>
          <p:nvSpPr>
            <p:cNvPr id="9" name="Freeform 26"/>
            <p:cNvSpPr>
              <a:spLocks/>
            </p:cNvSpPr>
            <p:nvPr/>
          </p:nvSpPr>
          <p:spPr bwMode="auto">
            <a:xfrm>
              <a:off x="2310" y="1580"/>
              <a:ext cx="172" cy="404"/>
            </a:xfrm>
            <a:custGeom>
              <a:avLst/>
              <a:gdLst/>
              <a:ahLst/>
              <a:cxnLst>
                <a:cxn ang="0">
                  <a:pos x="154" y="0"/>
                </a:cxn>
                <a:cxn ang="0">
                  <a:pos x="124" y="110"/>
                </a:cxn>
                <a:cxn ang="0">
                  <a:pos x="172" y="112"/>
                </a:cxn>
                <a:cxn ang="0">
                  <a:pos x="168" y="128"/>
                </a:cxn>
                <a:cxn ang="0">
                  <a:pos x="118" y="130"/>
                </a:cxn>
                <a:cxn ang="0">
                  <a:pos x="86" y="244"/>
                </a:cxn>
                <a:cxn ang="0">
                  <a:pos x="54" y="358"/>
                </a:cxn>
                <a:cxn ang="0">
                  <a:pos x="54" y="374"/>
                </a:cxn>
                <a:cxn ang="0">
                  <a:pos x="58" y="378"/>
                </a:cxn>
                <a:cxn ang="0">
                  <a:pos x="66" y="382"/>
                </a:cxn>
                <a:cxn ang="0">
                  <a:pos x="94" y="372"/>
                </a:cxn>
                <a:cxn ang="0">
                  <a:pos x="108" y="362"/>
                </a:cxn>
                <a:cxn ang="0">
                  <a:pos x="120" y="352"/>
                </a:cxn>
                <a:cxn ang="0">
                  <a:pos x="130" y="360"/>
                </a:cxn>
                <a:cxn ang="0">
                  <a:pos x="132" y="362"/>
                </a:cxn>
                <a:cxn ang="0">
                  <a:pos x="100" y="388"/>
                </a:cxn>
                <a:cxn ang="0">
                  <a:pos x="76" y="400"/>
                </a:cxn>
                <a:cxn ang="0">
                  <a:pos x="50" y="404"/>
                </a:cxn>
                <a:cxn ang="0">
                  <a:pos x="36" y="402"/>
                </a:cxn>
                <a:cxn ang="0">
                  <a:pos x="18" y="394"/>
                </a:cxn>
                <a:cxn ang="0">
                  <a:pos x="6" y="378"/>
                </a:cxn>
                <a:cxn ang="0">
                  <a:pos x="2" y="364"/>
                </a:cxn>
                <a:cxn ang="0">
                  <a:pos x="2" y="336"/>
                </a:cxn>
                <a:cxn ang="0">
                  <a:pos x="12" y="296"/>
                </a:cxn>
                <a:cxn ang="0">
                  <a:pos x="54" y="142"/>
                </a:cxn>
                <a:cxn ang="0">
                  <a:pos x="54" y="138"/>
                </a:cxn>
                <a:cxn ang="0">
                  <a:pos x="50" y="132"/>
                </a:cxn>
                <a:cxn ang="0">
                  <a:pos x="46" y="130"/>
                </a:cxn>
                <a:cxn ang="0">
                  <a:pos x="10" y="130"/>
                </a:cxn>
                <a:cxn ang="0">
                  <a:pos x="10" y="122"/>
                </a:cxn>
                <a:cxn ang="0">
                  <a:pos x="62" y="112"/>
                </a:cxn>
                <a:cxn ang="0">
                  <a:pos x="76" y="64"/>
                </a:cxn>
                <a:cxn ang="0">
                  <a:pos x="92" y="14"/>
                </a:cxn>
                <a:cxn ang="0">
                  <a:pos x="140" y="6"/>
                </a:cxn>
                <a:cxn ang="0">
                  <a:pos x="154" y="0"/>
                </a:cxn>
              </a:cxnLst>
              <a:rect l="0" t="0" r="r" b="b"/>
              <a:pathLst>
                <a:path w="172" h="404">
                  <a:moveTo>
                    <a:pt x="154" y="0"/>
                  </a:moveTo>
                  <a:lnTo>
                    <a:pt x="154" y="0"/>
                  </a:lnTo>
                  <a:lnTo>
                    <a:pt x="138" y="56"/>
                  </a:lnTo>
                  <a:lnTo>
                    <a:pt x="124" y="110"/>
                  </a:lnTo>
                  <a:lnTo>
                    <a:pt x="172" y="112"/>
                  </a:lnTo>
                  <a:lnTo>
                    <a:pt x="172" y="112"/>
                  </a:lnTo>
                  <a:lnTo>
                    <a:pt x="170" y="124"/>
                  </a:lnTo>
                  <a:lnTo>
                    <a:pt x="168" y="128"/>
                  </a:lnTo>
                  <a:lnTo>
                    <a:pt x="164" y="130"/>
                  </a:lnTo>
                  <a:lnTo>
                    <a:pt x="118" y="130"/>
                  </a:lnTo>
                  <a:lnTo>
                    <a:pt x="118" y="130"/>
                  </a:lnTo>
                  <a:lnTo>
                    <a:pt x="86" y="244"/>
                  </a:lnTo>
                  <a:lnTo>
                    <a:pt x="54" y="358"/>
                  </a:lnTo>
                  <a:lnTo>
                    <a:pt x="54" y="358"/>
                  </a:lnTo>
                  <a:lnTo>
                    <a:pt x="54" y="368"/>
                  </a:lnTo>
                  <a:lnTo>
                    <a:pt x="54" y="374"/>
                  </a:lnTo>
                  <a:lnTo>
                    <a:pt x="58" y="378"/>
                  </a:lnTo>
                  <a:lnTo>
                    <a:pt x="58" y="378"/>
                  </a:lnTo>
                  <a:lnTo>
                    <a:pt x="62" y="380"/>
                  </a:lnTo>
                  <a:lnTo>
                    <a:pt x="66" y="382"/>
                  </a:lnTo>
                  <a:lnTo>
                    <a:pt x="76" y="380"/>
                  </a:lnTo>
                  <a:lnTo>
                    <a:pt x="94" y="372"/>
                  </a:lnTo>
                  <a:lnTo>
                    <a:pt x="94" y="372"/>
                  </a:lnTo>
                  <a:lnTo>
                    <a:pt x="108" y="362"/>
                  </a:lnTo>
                  <a:lnTo>
                    <a:pt x="120" y="352"/>
                  </a:lnTo>
                  <a:lnTo>
                    <a:pt x="120" y="352"/>
                  </a:lnTo>
                  <a:lnTo>
                    <a:pt x="128" y="356"/>
                  </a:lnTo>
                  <a:lnTo>
                    <a:pt x="130" y="360"/>
                  </a:lnTo>
                  <a:lnTo>
                    <a:pt x="132" y="362"/>
                  </a:lnTo>
                  <a:lnTo>
                    <a:pt x="132" y="362"/>
                  </a:lnTo>
                  <a:lnTo>
                    <a:pt x="110" y="380"/>
                  </a:lnTo>
                  <a:lnTo>
                    <a:pt x="100" y="388"/>
                  </a:lnTo>
                  <a:lnTo>
                    <a:pt x="88" y="394"/>
                  </a:lnTo>
                  <a:lnTo>
                    <a:pt x="76" y="400"/>
                  </a:lnTo>
                  <a:lnTo>
                    <a:pt x="64" y="402"/>
                  </a:lnTo>
                  <a:lnTo>
                    <a:pt x="50" y="404"/>
                  </a:lnTo>
                  <a:lnTo>
                    <a:pt x="36" y="402"/>
                  </a:lnTo>
                  <a:lnTo>
                    <a:pt x="36" y="402"/>
                  </a:lnTo>
                  <a:lnTo>
                    <a:pt x="28" y="398"/>
                  </a:lnTo>
                  <a:lnTo>
                    <a:pt x="18" y="394"/>
                  </a:lnTo>
                  <a:lnTo>
                    <a:pt x="10" y="386"/>
                  </a:lnTo>
                  <a:lnTo>
                    <a:pt x="6" y="378"/>
                  </a:lnTo>
                  <a:lnTo>
                    <a:pt x="6" y="378"/>
                  </a:lnTo>
                  <a:lnTo>
                    <a:pt x="2" y="364"/>
                  </a:lnTo>
                  <a:lnTo>
                    <a:pt x="0" y="350"/>
                  </a:lnTo>
                  <a:lnTo>
                    <a:pt x="2" y="336"/>
                  </a:lnTo>
                  <a:lnTo>
                    <a:pt x="4" y="322"/>
                  </a:lnTo>
                  <a:lnTo>
                    <a:pt x="12" y="296"/>
                  </a:lnTo>
                  <a:lnTo>
                    <a:pt x="18" y="268"/>
                  </a:lnTo>
                  <a:lnTo>
                    <a:pt x="54" y="142"/>
                  </a:lnTo>
                  <a:lnTo>
                    <a:pt x="54" y="142"/>
                  </a:lnTo>
                  <a:lnTo>
                    <a:pt x="54" y="138"/>
                  </a:lnTo>
                  <a:lnTo>
                    <a:pt x="52" y="136"/>
                  </a:lnTo>
                  <a:lnTo>
                    <a:pt x="50" y="132"/>
                  </a:lnTo>
                  <a:lnTo>
                    <a:pt x="46" y="130"/>
                  </a:lnTo>
                  <a:lnTo>
                    <a:pt x="46" y="130"/>
                  </a:lnTo>
                  <a:lnTo>
                    <a:pt x="28" y="130"/>
                  </a:lnTo>
                  <a:lnTo>
                    <a:pt x="10" y="130"/>
                  </a:lnTo>
                  <a:lnTo>
                    <a:pt x="10" y="130"/>
                  </a:lnTo>
                  <a:lnTo>
                    <a:pt x="10" y="122"/>
                  </a:lnTo>
                  <a:lnTo>
                    <a:pt x="14" y="112"/>
                  </a:lnTo>
                  <a:lnTo>
                    <a:pt x="62" y="112"/>
                  </a:lnTo>
                  <a:lnTo>
                    <a:pt x="62" y="112"/>
                  </a:lnTo>
                  <a:lnTo>
                    <a:pt x="76" y="64"/>
                  </a:lnTo>
                  <a:lnTo>
                    <a:pt x="92" y="14"/>
                  </a:lnTo>
                  <a:lnTo>
                    <a:pt x="92" y="14"/>
                  </a:lnTo>
                  <a:lnTo>
                    <a:pt x="124" y="8"/>
                  </a:lnTo>
                  <a:lnTo>
                    <a:pt x="140" y="6"/>
                  </a:lnTo>
                  <a:lnTo>
                    <a:pt x="154" y="0"/>
                  </a:lnTo>
                  <a:lnTo>
                    <a:pt x="154" y="0"/>
                  </a:lnTo>
                  <a:close/>
                </a:path>
              </a:pathLst>
            </a:custGeom>
            <a:solidFill>
              <a:srgbClr val="000000"/>
            </a:solidFill>
            <a:ln w="9525">
              <a:noFill/>
              <a:round/>
              <a:headEnd/>
              <a:tailEnd/>
            </a:ln>
          </p:spPr>
          <p:txBody>
            <a:bodyPr/>
            <a:lstStyle/>
            <a:p>
              <a:endParaRPr lang="en-US"/>
            </a:p>
          </p:txBody>
        </p:sp>
        <p:sp>
          <p:nvSpPr>
            <p:cNvPr id="10" name="Freeform 27"/>
            <p:cNvSpPr>
              <a:spLocks/>
            </p:cNvSpPr>
            <p:nvPr/>
          </p:nvSpPr>
          <p:spPr bwMode="auto">
            <a:xfrm>
              <a:off x="1972" y="1682"/>
              <a:ext cx="300" cy="302"/>
            </a:xfrm>
            <a:custGeom>
              <a:avLst/>
              <a:gdLst/>
              <a:ahLst/>
              <a:cxnLst>
                <a:cxn ang="0">
                  <a:pos x="292" y="30"/>
                </a:cxn>
                <a:cxn ang="0">
                  <a:pos x="296" y="52"/>
                </a:cxn>
                <a:cxn ang="0">
                  <a:pos x="294" y="76"/>
                </a:cxn>
                <a:cxn ang="0">
                  <a:pos x="240" y="254"/>
                </a:cxn>
                <a:cxn ang="0">
                  <a:pos x="240" y="266"/>
                </a:cxn>
                <a:cxn ang="0">
                  <a:pos x="242" y="276"/>
                </a:cxn>
                <a:cxn ang="0">
                  <a:pos x="244" y="278"/>
                </a:cxn>
                <a:cxn ang="0">
                  <a:pos x="256" y="280"/>
                </a:cxn>
                <a:cxn ang="0">
                  <a:pos x="266" y="274"/>
                </a:cxn>
                <a:cxn ang="0">
                  <a:pos x="290" y="250"/>
                </a:cxn>
                <a:cxn ang="0">
                  <a:pos x="300" y="258"/>
                </a:cxn>
                <a:cxn ang="0">
                  <a:pos x="274" y="286"/>
                </a:cxn>
                <a:cxn ang="0">
                  <a:pos x="248" y="300"/>
                </a:cxn>
                <a:cxn ang="0">
                  <a:pos x="240" y="302"/>
                </a:cxn>
                <a:cxn ang="0">
                  <a:pos x="212" y="300"/>
                </a:cxn>
                <a:cxn ang="0">
                  <a:pos x="204" y="294"/>
                </a:cxn>
                <a:cxn ang="0">
                  <a:pos x="192" y="282"/>
                </a:cxn>
                <a:cxn ang="0">
                  <a:pos x="186" y="266"/>
                </a:cxn>
                <a:cxn ang="0">
                  <a:pos x="186" y="234"/>
                </a:cxn>
                <a:cxn ang="0">
                  <a:pos x="196" y="202"/>
                </a:cxn>
                <a:cxn ang="0">
                  <a:pos x="204" y="172"/>
                </a:cxn>
                <a:cxn ang="0">
                  <a:pos x="226" y="108"/>
                </a:cxn>
                <a:cxn ang="0">
                  <a:pos x="242" y="44"/>
                </a:cxn>
                <a:cxn ang="0">
                  <a:pos x="242" y="34"/>
                </a:cxn>
                <a:cxn ang="0">
                  <a:pos x="238" y="24"/>
                </a:cxn>
                <a:cxn ang="0">
                  <a:pos x="232" y="20"/>
                </a:cxn>
                <a:cxn ang="0">
                  <a:pos x="220" y="20"/>
                </a:cxn>
                <a:cxn ang="0">
                  <a:pos x="200" y="26"/>
                </a:cxn>
                <a:cxn ang="0">
                  <a:pos x="188" y="32"/>
                </a:cxn>
                <a:cxn ang="0">
                  <a:pos x="160" y="54"/>
                </a:cxn>
                <a:cxn ang="0">
                  <a:pos x="136" y="80"/>
                </a:cxn>
                <a:cxn ang="0">
                  <a:pos x="116" y="110"/>
                </a:cxn>
                <a:cxn ang="0">
                  <a:pos x="102" y="140"/>
                </a:cxn>
                <a:cxn ang="0">
                  <a:pos x="58" y="296"/>
                </a:cxn>
                <a:cxn ang="0">
                  <a:pos x="0" y="298"/>
                </a:cxn>
                <a:cxn ang="0">
                  <a:pos x="70" y="36"/>
                </a:cxn>
                <a:cxn ang="0">
                  <a:pos x="70" y="32"/>
                </a:cxn>
                <a:cxn ang="0">
                  <a:pos x="28" y="26"/>
                </a:cxn>
                <a:cxn ang="0">
                  <a:pos x="30" y="18"/>
                </a:cxn>
                <a:cxn ang="0">
                  <a:pos x="136" y="10"/>
                </a:cxn>
                <a:cxn ang="0">
                  <a:pos x="138" y="12"/>
                </a:cxn>
                <a:cxn ang="0">
                  <a:pos x="124" y="62"/>
                </a:cxn>
                <a:cxn ang="0">
                  <a:pos x="140" y="48"/>
                </a:cxn>
                <a:cxn ang="0">
                  <a:pos x="172" y="20"/>
                </a:cxn>
                <a:cxn ang="0">
                  <a:pos x="210" y="4"/>
                </a:cxn>
                <a:cxn ang="0">
                  <a:pos x="250" y="2"/>
                </a:cxn>
                <a:cxn ang="0">
                  <a:pos x="270" y="6"/>
                </a:cxn>
                <a:cxn ang="0">
                  <a:pos x="278" y="10"/>
                </a:cxn>
                <a:cxn ang="0">
                  <a:pos x="288" y="22"/>
                </a:cxn>
                <a:cxn ang="0">
                  <a:pos x="292" y="30"/>
                </a:cxn>
              </a:cxnLst>
              <a:rect l="0" t="0" r="r" b="b"/>
              <a:pathLst>
                <a:path w="300" h="302">
                  <a:moveTo>
                    <a:pt x="292" y="30"/>
                  </a:moveTo>
                  <a:lnTo>
                    <a:pt x="292" y="30"/>
                  </a:lnTo>
                  <a:lnTo>
                    <a:pt x="294" y="40"/>
                  </a:lnTo>
                  <a:lnTo>
                    <a:pt x="296" y="52"/>
                  </a:lnTo>
                  <a:lnTo>
                    <a:pt x="294" y="64"/>
                  </a:lnTo>
                  <a:lnTo>
                    <a:pt x="294" y="76"/>
                  </a:lnTo>
                  <a:lnTo>
                    <a:pt x="282" y="120"/>
                  </a:lnTo>
                  <a:lnTo>
                    <a:pt x="240" y="254"/>
                  </a:lnTo>
                  <a:lnTo>
                    <a:pt x="240" y="254"/>
                  </a:lnTo>
                  <a:lnTo>
                    <a:pt x="240" y="266"/>
                  </a:lnTo>
                  <a:lnTo>
                    <a:pt x="240" y="270"/>
                  </a:lnTo>
                  <a:lnTo>
                    <a:pt x="242" y="276"/>
                  </a:lnTo>
                  <a:lnTo>
                    <a:pt x="242" y="276"/>
                  </a:lnTo>
                  <a:lnTo>
                    <a:pt x="244" y="278"/>
                  </a:lnTo>
                  <a:lnTo>
                    <a:pt x="248" y="280"/>
                  </a:lnTo>
                  <a:lnTo>
                    <a:pt x="256" y="280"/>
                  </a:lnTo>
                  <a:lnTo>
                    <a:pt x="256" y="280"/>
                  </a:lnTo>
                  <a:lnTo>
                    <a:pt x="266" y="274"/>
                  </a:lnTo>
                  <a:lnTo>
                    <a:pt x="274" y="266"/>
                  </a:lnTo>
                  <a:lnTo>
                    <a:pt x="290" y="250"/>
                  </a:lnTo>
                  <a:lnTo>
                    <a:pt x="300" y="258"/>
                  </a:lnTo>
                  <a:lnTo>
                    <a:pt x="300" y="258"/>
                  </a:lnTo>
                  <a:lnTo>
                    <a:pt x="288" y="274"/>
                  </a:lnTo>
                  <a:lnTo>
                    <a:pt x="274" y="286"/>
                  </a:lnTo>
                  <a:lnTo>
                    <a:pt x="258" y="296"/>
                  </a:lnTo>
                  <a:lnTo>
                    <a:pt x="248" y="300"/>
                  </a:lnTo>
                  <a:lnTo>
                    <a:pt x="240" y="302"/>
                  </a:lnTo>
                  <a:lnTo>
                    <a:pt x="240" y="302"/>
                  </a:lnTo>
                  <a:lnTo>
                    <a:pt x="220" y="302"/>
                  </a:lnTo>
                  <a:lnTo>
                    <a:pt x="212" y="300"/>
                  </a:lnTo>
                  <a:lnTo>
                    <a:pt x="204" y="294"/>
                  </a:lnTo>
                  <a:lnTo>
                    <a:pt x="204" y="294"/>
                  </a:lnTo>
                  <a:lnTo>
                    <a:pt x="196" y="288"/>
                  </a:lnTo>
                  <a:lnTo>
                    <a:pt x="192" y="282"/>
                  </a:lnTo>
                  <a:lnTo>
                    <a:pt x="188" y="274"/>
                  </a:lnTo>
                  <a:lnTo>
                    <a:pt x="186" y="266"/>
                  </a:lnTo>
                  <a:lnTo>
                    <a:pt x="186" y="250"/>
                  </a:lnTo>
                  <a:lnTo>
                    <a:pt x="186" y="234"/>
                  </a:lnTo>
                  <a:lnTo>
                    <a:pt x="190" y="218"/>
                  </a:lnTo>
                  <a:lnTo>
                    <a:pt x="196" y="202"/>
                  </a:lnTo>
                  <a:lnTo>
                    <a:pt x="204" y="172"/>
                  </a:lnTo>
                  <a:lnTo>
                    <a:pt x="204" y="172"/>
                  </a:lnTo>
                  <a:lnTo>
                    <a:pt x="214" y="140"/>
                  </a:lnTo>
                  <a:lnTo>
                    <a:pt x="226" y="108"/>
                  </a:lnTo>
                  <a:lnTo>
                    <a:pt x="236" y="78"/>
                  </a:lnTo>
                  <a:lnTo>
                    <a:pt x="242" y="44"/>
                  </a:lnTo>
                  <a:lnTo>
                    <a:pt x="242" y="44"/>
                  </a:lnTo>
                  <a:lnTo>
                    <a:pt x="242" y="34"/>
                  </a:lnTo>
                  <a:lnTo>
                    <a:pt x="242" y="28"/>
                  </a:lnTo>
                  <a:lnTo>
                    <a:pt x="238" y="24"/>
                  </a:lnTo>
                  <a:lnTo>
                    <a:pt x="238" y="24"/>
                  </a:lnTo>
                  <a:lnTo>
                    <a:pt x="232" y="20"/>
                  </a:lnTo>
                  <a:lnTo>
                    <a:pt x="226" y="18"/>
                  </a:lnTo>
                  <a:lnTo>
                    <a:pt x="220" y="20"/>
                  </a:lnTo>
                  <a:lnTo>
                    <a:pt x="214" y="20"/>
                  </a:lnTo>
                  <a:lnTo>
                    <a:pt x="200" y="26"/>
                  </a:lnTo>
                  <a:lnTo>
                    <a:pt x="188" y="32"/>
                  </a:lnTo>
                  <a:lnTo>
                    <a:pt x="188" y="32"/>
                  </a:lnTo>
                  <a:lnTo>
                    <a:pt x="174" y="42"/>
                  </a:lnTo>
                  <a:lnTo>
                    <a:pt x="160" y="54"/>
                  </a:lnTo>
                  <a:lnTo>
                    <a:pt x="146" y="66"/>
                  </a:lnTo>
                  <a:lnTo>
                    <a:pt x="136" y="80"/>
                  </a:lnTo>
                  <a:lnTo>
                    <a:pt x="126" y="94"/>
                  </a:lnTo>
                  <a:lnTo>
                    <a:pt x="116" y="110"/>
                  </a:lnTo>
                  <a:lnTo>
                    <a:pt x="108" y="124"/>
                  </a:lnTo>
                  <a:lnTo>
                    <a:pt x="102" y="140"/>
                  </a:lnTo>
                  <a:lnTo>
                    <a:pt x="58" y="296"/>
                  </a:lnTo>
                  <a:lnTo>
                    <a:pt x="58" y="296"/>
                  </a:lnTo>
                  <a:lnTo>
                    <a:pt x="28" y="298"/>
                  </a:lnTo>
                  <a:lnTo>
                    <a:pt x="0" y="298"/>
                  </a:lnTo>
                  <a:lnTo>
                    <a:pt x="70" y="36"/>
                  </a:lnTo>
                  <a:lnTo>
                    <a:pt x="70" y="36"/>
                  </a:lnTo>
                  <a:lnTo>
                    <a:pt x="72" y="34"/>
                  </a:lnTo>
                  <a:lnTo>
                    <a:pt x="70" y="32"/>
                  </a:lnTo>
                  <a:lnTo>
                    <a:pt x="64" y="28"/>
                  </a:lnTo>
                  <a:lnTo>
                    <a:pt x="28" y="26"/>
                  </a:lnTo>
                  <a:lnTo>
                    <a:pt x="28" y="26"/>
                  </a:lnTo>
                  <a:lnTo>
                    <a:pt x="30" y="18"/>
                  </a:lnTo>
                  <a:lnTo>
                    <a:pt x="32" y="10"/>
                  </a:lnTo>
                  <a:lnTo>
                    <a:pt x="136" y="10"/>
                  </a:lnTo>
                  <a:lnTo>
                    <a:pt x="138" y="12"/>
                  </a:lnTo>
                  <a:lnTo>
                    <a:pt x="138" y="12"/>
                  </a:lnTo>
                  <a:lnTo>
                    <a:pt x="130" y="38"/>
                  </a:lnTo>
                  <a:lnTo>
                    <a:pt x="124" y="62"/>
                  </a:lnTo>
                  <a:lnTo>
                    <a:pt x="124" y="62"/>
                  </a:lnTo>
                  <a:lnTo>
                    <a:pt x="140" y="48"/>
                  </a:lnTo>
                  <a:lnTo>
                    <a:pt x="156" y="34"/>
                  </a:lnTo>
                  <a:lnTo>
                    <a:pt x="172" y="20"/>
                  </a:lnTo>
                  <a:lnTo>
                    <a:pt x="190" y="10"/>
                  </a:lnTo>
                  <a:lnTo>
                    <a:pt x="210" y="4"/>
                  </a:lnTo>
                  <a:lnTo>
                    <a:pt x="230" y="0"/>
                  </a:lnTo>
                  <a:lnTo>
                    <a:pt x="250" y="2"/>
                  </a:lnTo>
                  <a:lnTo>
                    <a:pt x="260" y="4"/>
                  </a:lnTo>
                  <a:lnTo>
                    <a:pt x="270" y="6"/>
                  </a:lnTo>
                  <a:lnTo>
                    <a:pt x="270" y="6"/>
                  </a:lnTo>
                  <a:lnTo>
                    <a:pt x="278" y="10"/>
                  </a:lnTo>
                  <a:lnTo>
                    <a:pt x="284" y="16"/>
                  </a:lnTo>
                  <a:lnTo>
                    <a:pt x="288" y="22"/>
                  </a:lnTo>
                  <a:lnTo>
                    <a:pt x="292" y="30"/>
                  </a:lnTo>
                  <a:lnTo>
                    <a:pt x="292" y="30"/>
                  </a:lnTo>
                  <a:close/>
                </a:path>
              </a:pathLst>
            </a:custGeom>
            <a:solidFill>
              <a:srgbClr val="000000"/>
            </a:solidFill>
            <a:ln w="9525">
              <a:noFill/>
              <a:round/>
              <a:headEnd/>
              <a:tailEnd/>
            </a:ln>
          </p:spPr>
          <p:txBody>
            <a:bodyPr/>
            <a:lstStyle/>
            <a:p>
              <a:endParaRPr lang="en-US"/>
            </a:p>
          </p:txBody>
        </p:sp>
        <p:sp>
          <p:nvSpPr>
            <p:cNvPr id="11" name="Freeform 28"/>
            <p:cNvSpPr>
              <a:spLocks noEditPoints="1"/>
            </p:cNvSpPr>
            <p:nvPr/>
          </p:nvSpPr>
          <p:spPr bwMode="auto">
            <a:xfrm>
              <a:off x="2470" y="1676"/>
              <a:ext cx="492" cy="308"/>
            </a:xfrm>
            <a:custGeom>
              <a:avLst/>
              <a:gdLst/>
              <a:ahLst/>
              <a:cxnLst>
                <a:cxn ang="0">
                  <a:pos x="254" y="50"/>
                </a:cxn>
                <a:cxn ang="0">
                  <a:pos x="254" y="80"/>
                </a:cxn>
                <a:cxn ang="0">
                  <a:pos x="234" y="116"/>
                </a:cxn>
                <a:cxn ang="0">
                  <a:pos x="214" y="134"/>
                </a:cxn>
                <a:cxn ang="0">
                  <a:pos x="210" y="140"/>
                </a:cxn>
                <a:cxn ang="0">
                  <a:pos x="292" y="100"/>
                </a:cxn>
                <a:cxn ang="0">
                  <a:pos x="324" y="62"/>
                </a:cxn>
                <a:cxn ang="0">
                  <a:pos x="326" y="38"/>
                </a:cxn>
                <a:cxn ang="0">
                  <a:pos x="304" y="34"/>
                </a:cxn>
                <a:cxn ang="0">
                  <a:pos x="300" y="16"/>
                </a:cxn>
                <a:cxn ang="0">
                  <a:pos x="392" y="32"/>
                </a:cxn>
                <a:cxn ang="0">
                  <a:pos x="390" y="48"/>
                </a:cxn>
                <a:cxn ang="0">
                  <a:pos x="452" y="20"/>
                </a:cxn>
                <a:cxn ang="0">
                  <a:pos x="492" y="14"/>
                </a:cxn>
                <a:cxn ang="0">
                  <a:pos x="474" y="72"/>
                </a:cxn>
                <a:cxn ang="0">
                  <a:pos x="448" y="66"/>
                </a:cxn>
                <a:cxn ang="0">
                  <a:pos x="400" y="76"/>
                </a:cxn>
                <a:cxn ang="0">
                  <a:pos x="316" y="304"/>
                </a:cxn>
                <a:cxn ang="0">
                  <a:pos x="306" y="120"/>
                </a:cxn>
                <a:cxn ang="0">
                  <a:pos x="250" y="144"/>
                </a:cxn>
                <a:cxn ang="0">
                  <a:pos x="160" y="164"/>
                </a:cxn>
                <a:cxn ang="0">
                  <a:pos x="64" y="166"/>
                </a:cxn>
                <a:cxn ang="0">
                  <a:pos x="58" y="210"/>
                </a:cxn>
                <a:cxn ang="0">
                  <a:pos x="62" y="254"/>
                </a:cxn>
                <a:cxn ang="0">
                  <a:pos x="78" y="280"/>
                </a:cxn>
                <a:cxn ang="0">
                  <a:pos x="102" y="290"/>
                </a:cxn>
                <a:cxn ang="0">
                  <a:pos x="146" y="284"/>
                </a:cxn>
                <a:cxn ang="0">
                  <a:pos x="172" y="270"/>
                </a:cxn>
                <a:cxn ang="0">
                  <a:pos x="204" y="258"/>
                </a:cxn>
                <a:cxn ang="0">
                  <a:pos x="178" y="284"/>
                </a:cxn>
                <a:cxn ang="0">
                  <a:pos x="130" y="306"/>
                </a:cxn>
                <a:cxn ang="0">
                  <a:pos x="76" y="306"/>
                </a:cxn>
                <a:cxn ang="0">
                  <a:pos x="54" y="298"/>
                </a:cxn>
                <a:cxn ang="0">
                  <a:pos x="28" y="278"/>
                </a:cxn>
                <a:cxn ang="0">
                  <a:pos x="10" y="250"/>
                </a:cxn>
                <a:cxn ang="0">
                  <a:pos x="2" y="220"/>
                </a:cxn>
                <a:cxn ang="0">
                  <a:pos x="8" y="136"/>
                </a:cxn>
                <a:cxn ang="0">
                  <a:pos x="52" y="60"/>
                </a:cxn>
                <a:cxn ang="0">
                  <a:pos x="90" y="26"/>
                </a:cxn>
                <a:cxn ang="0">
                  <a:pos x="148" y="2"/>
                </a:cxn>
                <a:cxn ang="0">
                  <a:pos x="212" y="6"/>
                </a:cxn>
                <a:cxn ang="0">
                  <a:pos x="240" y="20"/>
                </a:cxn>
                <a:cxn ang="0">
                  <a:pos x="252" y="38"/>
                </a:cxn>
                <a:cxn ang="0">
                  <a:pos x="172" y="18"/>
                </a:cxn>
                <a:cxn ang="0">
                  <a:pos x="148" y="20"/>
                </a:cxn>
                <a:cxn ang="0">
                  <a:pos x="120" y="38"/>
                </a:cxn>
                <a:cxn ang="0">
                  <a:pos x="86" y="92"/>
                </a:cxn>
                <a:cxn ang="0">
                  <a:pos x="68" y="152"/>
                </a:cxn>
                <a:cxn ang="0">
                  <a:pos x="128" y="148"/>
                </a:cxn>
                <a:cxn ang="0">
                  <a:pos x="168" y="132"/>
                </a:cxn>
                <a:cxn ang="0">
                  <a:pos x="186" y="112"/>
                </a:cxn>
                <a:cxn ang="0">
                  <a:pos x="200" y="84"/>
                </a:cxn>
                <a:cxn ang="0">
                  <a:pos x="202" y="52"/>
                </a:cxn>
                <a:cxn ang="0">
                  <a:pos x="196" y="34"/>
                </a:cxn>
                <a:cxn ang="0">
                  <a:pos x="180" y="20"/>
                </a:cxn>
              </a:cxnLst>
              <a:rect l="0" t="0" r="r" b="b"/>
              <a:pathLst>
                <a:path w="492" h="308">
                  <a:moveTo>
                    <a:pt x="252" y="38"/>
                  </a:moveTo>
                  <a:lnTo>
                    <a:pt x="252" y="38"/>
                  </a:lnTo>
                  <a:lnTo>
                    <a:pt x="254" y="50"/>
                  </a:lnTo>
                  <a:lnTo>
                    <a:pt x="256" y="60"/>
                  </a:lnTo>
                  <a:lnTo>
                    <a:pt x="256" y="70"/>
                  </a:lnTo>
                  <a:lnTo>
                    <a:pt x="254" y="80"/>
                  </a:lnTo>
                  <a:lnTo>
                    <a:pt x="250" y="90"/>
                  </a:lnTo>
                  <a:lnTo>
                    <a:pt x="246" y="98"/>
                  </a:lnTo>
                  <a:lnTo>
                    <a:pt x="234" y="116"/>
                  </a:lnTo>
                  <a:lnTo>
                    <a:pt x="234" y="116"/>
                  </a:lnTo>
                  <a:lnTo>
                    <a:pt x="222" y="128"/>
                  </a:lnTo>
                  <a:lnTo>
                    <a:pt x="214" y="134"/>
                  </a:lnTo>
                  <a:lnTo>
                    <a:pt x="208" y="140"/>
                  </a:lnTo>
                  <a:lnTo>
                    <a:pt x="210" y="140"/>
                  </a:lnTo>
                  <a:lnTo>
                    <a:pt x="210" y="140"/>
                  </a:lnTo>
                  <a:lnTo>
                    <a:pt x="238" y="128"/>
                  </a:lnTo>
                  <a:lnTo>
                    <a:pt x="266" y="116"/>
                  </a:lnTo>
                  <a:lnTo>
                    <a:pt x="292" y="100"/>
                  </a:lnTo>
                  <a:lnTo>
                    <a:pt x="316" y="84"/>
                  </a:lnTo>
                  <a:lnTo>
                    <a:pt x="316" y="84"/>
                  </a:lnTo>
                  <a:lnTo>
                    <a:pt x="324" y="62"/>
                  </a:lnTo>
                  <a:lnTo>
                    <a:pt x="328" y="40"/>
                  </a:lnTo>
                  <a:lnTo>
                    <a:pt x="328" y="40"/>
                  </a:lnTo>
                  <a:lnTo>
                    <a:pt x="326" y="38"/>
                  </a:lnTo>
                  <a:lnTo>
                    <a:pt x="322" y="36"/>
                  </a:lnTo>
                  <a:lnTo>
                    <a:pt x="314" y="34"/>
                  </a:lnTo>
                  <a:lnTo>
                    <a:pt x="304" y="34"/>
                  </a:lnTo>
                  <a:lnTo>
                    <a:pt x="296" y="32"/>
                  </a:lnTo>
                  <a:lnTo>
                    <a:pt x="300" y="16"/>
                  </a:lnTo>
                  <a:lnTo>
                    <a:pt x="300" y="16"/>
                  </a:lnTo>
                  <a:lnTo>
                    <a:pt x="396" y="16"/>
                  </a:lnTo>
                  <a:lnTo>
                    <a:pt x="396" y="16"/>
                  </a:lnTo>
                  <a:lnTo>
                    <a:pt x="392" y="32"/>
                  </a:lnTo>
                  <a:lnTo>
                    <a:pt x="390" y="40"/>
                  </a:lnTo>
                  <a:lnTo>
                    <a:pt x="390" y="48"/>
                  </a:lnTo>
                  <a:lnTo>
                    <a:pt x="390" y="48"/>
                  </a:lnTo>
                  <a:lnTo>
                    <a:pt x="414" y="36"/>
                  </a:lnTo>
                  <a:lnTo>
                    <a:pt x="438" y="24"/>
                  </a:lnTo>
                  <a:lnTo>
                    <a:pt x="452" y="20"/>
                  </a:lnTo>
                  <a:lnTo>
                    <a:pt x="464" y="16"/>
                  </a:lnTo>
                  <a:lnTo>
                    <a:pt x="478" y="14"/>
                  </a:lnTo>
                  <a:lnTo>
                    <a:pt x="492" y="14"/>
                  </a:lnTo>
                  <a:lnTo>
                    <a:pt x="492" y="14"/>
                  </a:lnTo>
                  <a:lnTo>
                    <a:pt x="484" y="42"/>
                  </a:lnTo>
                  <a:lnTo>
                    <a:pt x="474" y="72"/>
                  </a:lnTo>
                  <a:lnTo>
                    <a:pt x="474" y="72"/>
                  </a:lnTo>
                  <a:lnTo>
                    <a:pt x="460" y="68"/>
                  </a:lnTo>
                  <a:lnTo>
                    <a:pt x="448" y="66"/>
                  </a:lnTo>
                  <a:lnTo>
                    <a:pt x="436" y="68"/>
                  </a:lnTo>
                  <a:lnTo>
                    <a:pt x="424" y="70"/>
                  </a:lnTo>
                  <a:lnTo>
                    <a:pt x="400" y="76"/>
                  </a:lnTo>
                  <a:lnTo>
                    <a:pt x="378" y="86"/>
                  </a:lnTo>
                  <a:lnTo>
                    <a:pt x="374" y="92"/>
                  </a:lnTo>
                  <a:lnTo>
                    <a:pt x="316" y="304"/>
                  </a:lnTo>
                  <a:lnTo>
                    <a:pt x="258" y="304"/>
                  </a:lnTo>
                  <a:lnTo>
                    <a:pt x="308" y="120"/>
                  </a:lnTo>
                  <a:lnTo>
                    <a:pt x="306" y="120"/>
                  </a:lnTo>
                  <a:lnTo>
                    <a:pt x="306" y="120"/>
                  </a:lnTo>
                  <a:lnTo>
                    <a:pt x="278" y="132"/>
                  </a:lnTo>
                  <a:lnTo>
                    <a:pt x="250" y="144"/>
                  </a:lnTo>
                  <a:lnTo>
                    <a:pt x="220" y="152"/>
                  </a:lnTo>
                  <a:lnTo>
                    <a:pt x="190" y="160"/>
                  </a:lnTo>
                  <a:lnTo>
                    <a:pt x="160" y="164"/>
                  </a:lnTo>
                  <a:lnTo>
                    <a:pt x="128" y="168"/>
                  </a:lnTo>
                  <a:lnTo>
                    <a:pt x="96" y="168"/>
                  </a:lnTo>
                  <a:lnTo>
                    <a:pt x="64" y="166"/>
                  </a:lnTo>
                  <a:lnTo>
                    <a:pt x="64" y="166"/>
                  </a:lnTo>
                  <a:lnTo>
                    <a:pt x="60" y="194"/>
                  </a:lnTo>
                  <a:lnTo>
                    <a:pt x="58" y="210"/>
                  </a:lnTo>
                  <a:lnTo>
                    <a:pt x="58" y="226"/>
                  </a:lnTo>
                  <a:lnTo>
                    <a:pt x="60" y="240"/>
                  </a:lnTo>
                  <a:lnTo>
                    <a:pt x="62" y="254"/>
                  </a:lnTo>
                  <a:lnTo>
                    <a:pt x="70" y="268"/>
                  </a:lnTo>
                  <a:lnTo>
                    <a:pt x="78" y="280"/>
                  </a:lnTo>
                  <a:lnTo>
                    <a:pt x="78" y="280"/>
                  </a:lnTo>
                  <a:lnTo>
                    <a:pt x="86" y="284"/>
                  </a:lnTo>
                  <a:lnTo>
                    <a:pt x="94" y="288"/>
                  </a:lnTo>
                  <a:lnTo>
                    <a:pt x="102" y="290"/>
                  </a:lnTo>
                  <a:lnTo>
                    <a:pt x="112" y="290"/>
                  </a:lnTo>
                  <a:lnTo>
                    <a:pt x="130" y="290"/>
                  </a:lnTo>
                  <a:lnTo>
                    <a:pt x="146" y="284"/>
                  </a:lnTo>
                  <a:lnTo>
                    <a:pt x="146" y="284"/>
                  </a:lnTo>
                  <a:lnTo>
                    <a:pt x="160" y="278"/>
                  </a:lnTo>
                  <a:lnTo>
                    <a:pt x="172" y="270"/>
                  </a:lnTo>
                  <a:lnTo>
                    <a:pt x="182" y="260"/>
                  </a:lnTo>
                  <a:lnTo>
                    <a:pt x="194" y="248"/>
                  </a:lnTo>
                  <a:lnTo>
                    <a:pt x="204" y="258"/>
                  </a:lnTo>
                  <a:lnTo>
                    <a:pt x="204" y="258"/>
                  </a:lnTo>
                  <a:lnTo>
                    <a:pt x="192" y="272"/>
                  </a:lnTo>
                  <a:lnTo>
                    <a:pt x="178" y="284"/>
                  </a:lnTo>
                  <a:lnTo>
                    <a:pt x="164" y="294"/>
                  </a:lnTo>
                  <a:lnTo>
                    <a:pt x="148" y="300"/>
                  </a:lnTo>
                  <a:lnTo>
                    <a:pt x="130" y="306"/>
                  </a:lnTo>
                  <a:lnTo>
                    <a:pt x="112" y="308"/>
                  </a:lnTo>
                  <a:lnTo>
                    <a:pt x="94" y="308"/>
                  </a:lnTo>
                  <a:lnTo>
                    <a:pt x="76" y="306"/>
                  </a:lnTo>
                  <a:lnTo>
                    <a:pt x="76" y="306"/>
                  </a:lnTo>
                  <a:lnTo>
                    <a:pt x="64" y="304"/>
                  </a:lnTo>
                  <a:lnTo>
                    <a:pt x="54" y="298"/>
                  </a:lnTo>
                  <a:lnTo>
                    <a:pt x="44" y="294"/>
                  </a:lnTo>
                  <a:lnTo>
                    <a:pt x="36" y="286"/>
                  </a:lnTo>
                  <a:lnTo>
                    <a:pt x="28" y="278"/>
                  </a:lnTo>
                  <a:lnTo>
                    <a:pt x="20" y="270"/>
                  </a:lnTo>
                  <a:lnTo>
                    <a:pt x="14" y="260"/>
                  </a:lnTo>
                  <a:lnTo>
                    <a:pt x="10" y="250"/>
                  </a:lnTo>
                  <a:lnTo>
                    <a:pt x="10" y="250"/>
                  </a:lnTo>
                  <a:lnTo>
                    <a:pt x="6" y="236"/>
                  </a:lnTo>
                  <a:lnTo>
                    <a:pt x="2" y="220"/>
                  </a:lnTo>
                  <a:lnTo>
                    <a:pt x="0" y="192"/>
                  </a:lnTo>
                  <a:lnTo>
                    <a:pt x="2" y="164"/>
                  </a:lnTo>
                  <a:lnTo>
                    <a:pt x="8" y="136"/>
                  </a:lnTo>
                  <a:lnTo>
                    <a:pt x="18" y="108"/>
                  </a:lnTo>
                  <a:lnTo>
                    <a:pt x="34" y="84"/>
                  </a:lnTo>
                  <a:lnTo>
                    <a:pt x="52" y="60"/>
                  </a:lnTo>
                  <a:lnTo>
                    <a:pt x="72" y="40"/>
                  </a:lnTo>
                  <a:lnTo>
                    <a:pt x="72" y="40"/>
                  </a:lnTo>
                  <a:lnTo>
                    <a:pt x="90" y="26"/>
                  </a:lnTo>
                  <a:lnTo>
                    <a:pt x="108" y="16"/>
                  </a:lnTo>
                  <a:lnTo>
                    <a:pt x="128" y="8"/>
                  </a:lnTo>
                  <a:lnTo>
                    <a:pt x="148" y="2"/>
                  </a:lnTo>
                  <a:lnTo>
                    <a:pt x="170" y="0"/>
                  </a:lnTo>
                  <a:lnTo>
                    <a:pt x="192" y="2"/>
                  </a:lnTo>
                  <a:lnTo>
                    <a:pt x="212" y="6"/>
                  </a:lnTo>
                  <a:lnTo>
                    <a:pt x="234" y="14"/>
                  </a:lnTo>
                  <a:lnTo>
                    <a:pt x="234" y="14"/>
                  </a:lnTo>
                  <a:lnTo>
                    <a:pt x="240" y="20"/>
                  </a:lnTo>
                  <a:lnTo>
                    <a:pt x="244" y="26"/>
                  </a:lnTo>
                  <a:lnTo>
                    <a:pt x="252" y="38"/>
                  </a:lnTo>
                  <a:lnTo>
                    <a:pt x="252" y="38"/>
                  </a:lnTo>
                  <a:close/>
                  <a:moveTo>
                    <a:pt x="180" y="20"/>
                  </a:moveTo>
                  <a:lnTo>
                    <a:pt x="180" y="20"/>
                  </a:lnTo>
                  <a:lnTo>
                    <a:pt x="172" y="18"/>
                  </a:lnTo>
                  <a:lnTo>
                    <a:pt x="164" y="16"/>
                  </a:lnTo>
                  <a:lnTo>
                    <a:pt x="156" y="18"/>
                  </a:lnTo>
                  <a:lnTo>
                    <a:pt x="148" y="20"/>
                  </a:lnTo>
                  <a:lnTo>
                    <a:pt x="132" y="28"/>
                  </a:lnTo>
                  <a:lnTo>
                    <a:pt x="120" y="38"/>
                  </a:lnTo>
                  <a:lnTo>
                    <a:pt x="120" y="38"/>
                  </a:lnTo>
                  <a:lnTo>
                    <a:pt x="110" y="52"/>
                  </a:lnTo>
                  <a:lnTo>
                    <a:pt x="102" y="64"/>
                  </a:lnTo>
                  <a:lnTo>
                    <a:pt x="86" y="92"/>
                  </a:lnTo>
                  <a:lnTo>
                    <a:pt x="76" y="122"/>
                  </a:lnTo>
                  <a:lnTo>
                    <a:pt x="68" y="152"/>
                  </a:lnTo>
                  <a:lnTo>
                    <a:pt x="68" y="152"/>
                  </a:lnTo>
                  <a:lnTo>
                    <a:pt x="98" y="152"/>
                  </a:lnTo>
                  <a:lnTo>
                    <a:pt x="112" y="152"/>
                  </a:lnTo>
                  <a:lnTo>
                    <a:pt x="128" y="148"/>
                  </a:lnTo>
                  <a:lnTo>
                    <a:pt x="142" y="144"/>
                  </a:lnTo>
                  <a:lnTo>
                    <a:pt x="156" y="140"/>
                  </a:lnTo>
                  <a:lnTo>
                    <a:pt x="168" y="132"/>
                  </a:lnTo>
                  <a:lnTo>
                    <a:pt x="180" y="122"/>
                  </a:lnTo>
                  <a:lnTo>
                    <a:pt x="180" y="122"/>
                  </a:lnTo>
                  <a:lnTo>
                    <a:pt x="186" y="112"/>
                  </a:lnTo>
                  <a:lnTo>
                    <a:pt x="192" y="104"/>
                  </a:lnTo>
                  <a:lnTo>
                    <a:pt x="198" y="94"/>
                  </a:lnTo>
                  <a:lnTo>
                    <a:pt x="200" y="84"/>
                  </a:lnTo>
                  <a:lnTo>
                    <a:pt x="202" y="72"/>
                  </a:lnTo>
                  <a:lnTo>
                    <a:pt x="204" y="62"/>
                  </a:lnTo>
                  <a:lnTo>
                    <a:pt x="202" y="52"/>
                  </a:lnTo>
                  <a:lnTo>
                    <a:pt x="200" y="40"/>
                  </a:lnTo>
                  <a:lnTo>
                    <a:pt x="200" y="40"/>
                  </a:lnTo>
                  <a:lnTo>
                    <a:pt x="196" y="34"/>
                  </a:lnTo>
                  <a:lnTo>
                    <a:pt x="192" y="28"/>
                  </a:lnTo>
                  <a:lnTo>
                    <a:pt x="180" y="20"/>
                  </a:lnTo>
                  <a:lnTo>
                    <a:pt x="180" y="20"/>
                  </a:lnTo>
                  <a:close/>
                </a:path>
              </a:pathLst>
            </a:custGeom>
            <a:solidFill>
              <a:srgbClr val="000000"/>
            </a:solidFill>
            <a:ln w="9525">
              <a:noFill/>
              <a:round/>
              <a:headEnd/>
              <a:tailEnd/>
            </a:ln>
          </p:spPr>
          <p:txBody>
            <a:bodyPr/>
            <a:lstStyle/>
            <a:p>
              <a:endParaRPr lang="en-US"/>
            </a:p>
          </p:txBody>
        </p:sp>
        <p:sp>
          <p:nvSpPr>
            <p:cNvPr id="12" name="Freeform 29"/>
            <p:cNvSpPr>
              <a:spLocks noEditPoints="1"/>
            </p:cNvSpPr>
            <p:nvPr/>
          </p:nvSpPr>
          <p:spPr bwMode="auto">
            <a:xfrm>
              <a:off x="2866" y="1676"/>
              <a:ext cx="646" cy="460"/>
            </a:xfrm>
            <a:custGeom>
              <a:avLst/>
              <a:gdLst/>
              <a:ahLst/>
              <a:cxnLst>
                <a:cxn ang="0">
                  <a:pos x="464" y="230"/>
                </a:cxn>
                <a:cxn ang="0">
                  <a:pos x="576" y="16"/>
                </a:cxn>
                <a:cxn ang="0">
                  <a:pos x="638" y="24"/>
                </a:cxn>
                <a:cxn ang="0">
                  <a:pos x="604" y="64"/>
                </a:cxn>
                <a:cxn ang="0">
                  <a:pos x="434" y="366"/>
                </a:cxn>
                <a:cxn ang="0">
                  <a:pos x="366" y="430"/>
                </a:cxn>
                <a:cxn ang="0">
                  <a:pos x="264" y="446"/>
                </a:cxn>
                <a:cxn ang="0">
                  <a:pos x="322" y="424"/>
                </a:cxn>
                <a:cxn ang="0">
                  <a:pos x="402" y="342"/>
                </a:cxn>
                <a:cxn ang="0">
                  <a:pos x="356" y="46"/>
                </a:cxn>
                <a:cxn ang="0">
                  <a:pos x="320" y="34"/>
                </a:cxn>
                <a:cxn ang="0">
                  <a:pos x="308" y="74"/>
                </a:cxn>
                <a:cxn ang="0">
                  <a:pos x="300" y="144"/>
                </a:cxn>
                <a:cxn ang="0">
                  <a:pos x="252" y="198"/>
                </a:cxn>
                <a:cxn ang="0">
                  <a:pos x="186" y="218"/>
                </a:cxn>
                <a:cxn ang="0">
                  <a:pos x="132" y="208"/>
                </a:cxn>
                <a:cxn ang="0">
                  <a:pos x="84" y="240"/>
                </a:cxn>
                <a:cxn ang="0">
                  <a:pos x="96" y="260"/>
                </a:cxn>
                <a:cxn ang="0">
                  <a:pos x="216" y="268"/>
                </a:cxn>
                <a:cxn ang="0">
                  <a:pos x="270" y="292"/>
                </a:cxn>
                <a:cxn ang="0">
                  <a:pos x="282" y="354"/>
                </a:cxn>
                <a:cxn ang="0">
                  <a:pos x="240" y="426"/>
                </a:cxn>
                <a:cxn ang="0">
                  <a:pos x="162" y="458"/>
                </a:cxn>
                <a:cxn ang="0">
                  <a:pos x="52" y="446"/>
                </a:cxn>
                <a:cxn ang="0">
                  <a:pos x="10" y="418"/>
                </a:cxn>
                <a:cxn ang="0">
                  <a:pos x="0" y="372"/>
                </a:cxn>
                <a:cxn ang="0">
                  <a:pos x="26" y="324"/>
                </a:cxn>
                <a:cxn ang="0">
                  <a:pos x="48" y="286"/>
                </a:cxn>
                <a:cxn ang="0">
                  <a:pos x="48" y="248"/>
                </a:cxn>
                <a:cxn ang="0">
                  <a:pos x="116" y="198"/>
                </a:cxn>
                <a:cxn ang="0">
                  <a:pos x="86" y="148"/>
                </a:cxn>
                <a:cxn ang="0">
                  <a:pos x="88" y="92"/>
                </a:cxn>
                <a:cxn ang="0">
                  <a:pos x="140" y="22"/>
                </a:cxn>
                <a:cxn ang="0">
                  <a:pos x="214" y="0"/>
                </a:cxn>
                <a:cxn ang="0">
                  <a:pos x="214" y="16"/>
                </a:cxn>
                <a:cxn ang="0">
                  <a:pos x="172" y="42"/>
                </a:cxn>
                <a:cxn ang="0">
                  <a:pos x="142" y="114"/>
                </a:cxn>
                <a:cxn ang="0">
                  <a:pos x="148" y="192"/>
                </a:cxn>
                <a:cxn ang="0">
                  <a:pos x="182" y="202"/>
                </a:cxn>
                <a:cxn ang="0">
                  <a:pos x="222" y="172"/>
                </a:cxn>
                <a:cxn ang="0">
                  <a:pos x="250" y="100"/>
                </a:cxn>
                <a:cxn ang="0">
                  <a:pos x="246" y="28"/>
                </a:cxn>
                <a:cxn ang="0">
                  <a:pos x="214" y="16"/>
                </a:cxn>
                <a:cxn ang="0">
                  <a:pos x="78" y="314"/>
                </a:cxn>
                <a:cxn ang="0">
                  <a:pos x="54" y="334"/>
                </a:cxn>
                <a:cxn ang="0">
                  <a:pos x="48" y="402"/>
                </a:cxn>
                <a:cxn ang="0">
                  <a:pos x="82" y="434"/>
                </a:cxn>
                <a:cxn ang="0">
                  <a:pos x="178" y="438"/>
                </a:cxn>
                <a:cxn ang="0">
                  <a:pos x="242" y="396"/>
                </a:cxn>
                <a:cxn ang="0">
                  <a:pos x="244" y="350"/>
                </a:cxn>
                <a:cxn ang="0">
                  <a:pos x="218" y="328"/>
                </a:cxn>
              </a:cxnLst>
              <a:rect l="0" t="0" r="r" b="b"/>
              <a:pathLst>
                <a:path w="646" h="460">
                  <a:moveTo>
                    <a:pt x="278" y="16"/>
                  </a:moveTo>
                  <a:lnTo>
                    <a:pt x="412" y="16"/>
                  </a:lnTo>
                  <a:lnTo>
                    <a:pt x="416" y="20"/>
                  </a:lnTo>
                  <a:lnTo>
                    <a:pt x="462" y="228"/>
                  </a:lnTo>
                  <a:lnTo>
                    <a:pt x="464" y="230"/>
                  </a:lnTo>
                  <a:lnTo>
                    <a:pt x="468" y="226"/>
                  </a:lnTo>
                  <a:lnTo>
                    <a:pt x="570" y="24"/>
                  </a:lnTo>
                  <a:lnTo>
                    <a:pt x="570" y="24"/>
                  </a:lnTo>
                  <a:lnTo>
                    <a:pt x="572" y="18"/>
                  </a:lnTo>
                  <a:lnTo>
                    <a:pt x="576" y="16"/>
                  </a:lnTo>
                  <a:lnTo>
                    <a:pt x="584" y="16"/>
                  </a:lnTo>
                  <a:lnTo>
                    <a:pt x="646" y="16"/>
                  </a:lnTo>
                  <a:lnTo>
                    <a:pt x="646" y="16"/>
                  </a:lnTo>
                  <a:lnTo>
                    <a:pt x="642" y="20"/>
                  </a:lnTo>
                  <a:lnTo>
                    <a:pt x="638" y="24"/>
                  </a:lnTo>
                  <a:lnTo>
                    <a:pt x="634" y="28"/>
                  </a:lnTo>
                  <a:lnTo>
                    <a:pt x="630" y="32"/>
                  </a:lnTo>
                  <a:lnTo>
                    <a:pt x="630" y="32"/>
                  </a:lnTo>
                  <a:lnTo>
                    <a:pt x="616" y="48"/>
                  </a:lnTo>
                  <a:lnTo>
                    <a:pt x="604" y="64"/>
                  </a:lnTo>
                  <a:lnTo>
                    <a:pt x="582" y="100"/>
                  </a:lnTo>
                  <a:lnTo>
                    <a:pt x="464" y="316"/>
                  </a:lnTo>
                  <a:lnTo>
                    <a:pt x="464" y="316"/>
                  </a:lnTo>
                  <a:lnTo>
                    <a:pt x="446" y="350"/>
                  </a:lnTo>
                  <a:lnTo>
                    <a:pt x="434" y="366"/>
                  </a:lnTo>
                  <a:lnTo>
                    <a:pt x="424" y="382"/>
                  </a:lnTo>
                  <a:lnTo>
                    <a:pt x="412" y="396"/>
                  </a:lnTo>
                  <a:lnTo>
                    <a:pt x="398" y="410"/>
                  </a:lnTo>
                  <a:lnTo>
                    <a:pt x="382" y="420"/>
                  </a:lnTo>
                  <a:lnTo>
                    <a:pt x="366" y="430"/>
                  </a:lnTo>
                  <a:lnTo>
                    <a:pt x="366" y="430"/>
                  </a:lnTo>
                  <a:lnTo>
                    <a:pt x="342" y="438"/>
                  </a:lnTo>
                  <a:lnTo>
                    <a:pt x="316" y="444"/>
                  </a:lnTo>
                  <a:lnTo>
                    <a:pt x="290" y="446"/>
                  </a:lnTo>
                  <a:lnTo>
                    <a:pt x="264" y="446"/>
                  </a:lnTo>
                  <a:lnTo>
                    <a:pt x="264" y="446"/>
                  </a:lnTo>
                  <a:lnTo>
                    <a:pt x="282" y="440"/>
                  </a:lnTo>
                  <a:lnTo>
                    <a:pt x="300" y="434"/>
                  </a:lnTo>
                  <a:lnTo>
                    <a:pt x="300" y="434"/>
                  </a:lnTo>
                  <a:lnTo>
                    <a:pt x="322" y="424"/>
                  </a:lnTo>
                  <a:lnTo>
                    <a:pt x="340" y="412"/>
                  </a:lnTo>
                  <a:lnTo>
                    <a:pt x="358" y="396"/>
                  </a:lnTo>
                  <a:lnTo>
                    <a:pt x="374" y="380"/>
                  </a:lnTo>
                  <a:lnTo>
                    <a:pt x="388" y="360"/>
                  </a:lnTo>
                  <a:lnTo>
                    <a:pt x="402" y="342"/>
                  </a:lnTo>
                  <a:lnTo>
                    <a:pt x="412" y="322"/>
                  </a:lnTo>
                  <a:lnTo>
                    <a:pt x="422" y="302"/>
                  </a:lnTo>
                  <a:lnTo>
                    <a:pt x="358" y="50"/>
                  </a:lnTo>
                  <a:lnTo>
                    <a:pt x="358" y="50"/>
                  </a:lnTo>
                  <a:lnTo>
                    <a:pt x="356" y="46"/>
                  </a:lnTo>
                  <a:lnTo>
                    <a:pt x="352" y="42"/>
                  </a:lnTo>
                  <a:lnTo>
                    <a:pt x="348" y="38"/>
                  </a:lnTo>
                  <a:lnTo>
                    <a:pt x="344" y="36"/>
                  </a:lnTo>
                  <a:lnTo>
                    <a:pt x="344" y="36"/>
                  </a:lnTo>
                  <a:lnTo>
                    <a:pt x="320" y="34"/>
                  </a:lnTo>
                  <a:lnTo>
                    <a:pt x="294" y="34"/>
                  </a:lnTo>
                  <a:lnTo>
                    <a:pt x="294" y="34"/>
                  </a:lnTo>
                  <a:lnTo>
                    <a:pt x="300" y="46"/>
                  </a:lnTo>
                  <a:lnTo>
                    <a:pt x="306" y="60"/>
                  </a:lnTo>
                  <a:lnTo>
                    <a:pt x="308" y="74"/>
                  </a:lnTo>
                  <a:lnTo>
                    <a:pt x="310" y="88"/>
                  </a:lnTo>
                  <a:lnTo>
                    <a:pt x="310" y="102"/>
                  </a:lnTo>
                  <a:lnTo>
                    <a:pt x="308" y="116"/>
                  </a:lnTo>
                  <a:lnTo>
                    <a:pt x="304" y="130"/>
                  </a:lnTo>
                  <a:lnTo>
                    <a:pt x="300" y="144"/>
                  </a:lnTo>
                  <a:lnTo>
                    <a:pt x="300" y="144"/>
                  </a:lnTo>
                  <a:lnTo>
                    <a:pt x="290" y="160"/>
                  </a:lnTo>
                  <a:lnTo>
                    <a:pt x="280" y="174"/>
                  </a:lnTo>
                  <a:lnTo>
                    <a:pt x="268" y="186"/>
                  </a:lnTo>
                  <a:lnTo>
                    <a:pt x="252" y="198"/>
                  </a:lnTo>
                  <a:lnTo>
                    <a:pt x="238" y="206"/>
                  </a:lnTo>
                  <a:lnTo>
                    <a:pt x="220" y="212"/>
                  </a:lnTo>
                  <a:lnTo>
                    <a:pt x="204" y="216"/>
                  </a:lnTo>
                  <a:lnTo>
                    <a:pt x="186" y="218"/>
                  </a:lnTo>
                  <a:lnTo>
                    <a:pt x="186" y="218"/>
                  </a:lnTo>
                  <a:lnTo>
                    <a:pt x="172" y="218"/>
                  </a:lnTo>
                  <a:lnTo>
                    <a:pt x="158" y="216"/>
                  </a:lnTo>
                  <a:lnTo>
                    <a:pt x="144" y="212"/>
                  </a:lnTo>
                  <a:lnTo>
                    <a:pt x="132" y="208"/>
                  </a:lnTo>
                  <a:lnTo>
                    <a:pt x="132" y="208"/>
                  </a:lnTo>
                  <a:lnTo>
                    <a:pt x="116" y="214"/>
                  </a:lnTo>
                  <a:lnTo>
                    <a:pt x="100" y="220"/>
                  </a:lnTo>
                  <a:lnTo>
                    <a:pt x="94" y="226"/>
                  </a:lnTo>
                  <a:lnTo>
                    <a:pt x="88" y="232"/>
                  </a:lnTo>
                  <a:lnTo>
                    <a:pt x="84" y="240"/>
                  </a:lnTo>
                  <a:lnTo>
                    <a:pt x="82" y="248"/>
                  </a:lnTo>
                  <a:lnTo>
                    <a:pt x="82" y="248"/>
                  </a:lnTo>
                  <a:lnTo>
                    <a:pt x="84" y="254"/>
                  </a:lnTo>
                  <a:lnTo>
                    <a:pt x="88" y="256"/>
                  </a:lnTo>
                  <a:lnTo>
                    <a:pt x="96" y="260"/>
                  </a:lnTo>
                  <a:lnTo>
                    <a:pt x="116" y="262"/>
                  </a:lnTo>
                  <a:lnTo>
                    <a:pt x="116" y="262"/>
                  </a:lnTo>
                  <a:lnTo>
                    <a:pt x="150" y="264"/>
                  </a:lnTo>
                  <a:lnTo>
                    <a:pt x="184" y="264"/>
                  </a:lnTo>
                  <a:lnTo>
                    <a:pt x="216" y="268"/>
                  </a:lnTo>
                  <a:lnTo>
                    <a:pt x="232" y="270"/>
                  </a:lnTo>
                  <a:lnTo>
                    <a:pt x="248" y="276"/>
                  </a:lnTo>
                  <a:lnTo>
                    <a:pt x="248" y="276"/>
                  </a:lnTo>
                  <a:lnTo>
                    <a:pt x="260" y="282"/>
                  </a:lnTo>
                  <a:lnTo>
                    <a:pt x="270" y="292"/>
                  </a:lnTo>
                  <a:lnTo>
                    <a:pt x="278" y="306"/>
                  </a:lnTo>
                  <a:lnTo>
                    <a:pt x="282" y="318"/>
                  </a:lnTo>
                  <a:lnTo>
                    <a:pt x="282" y="318"/>
                  </a:lnTo>
                  <a:lnTo>
                    <a:pt x="282" y="336"/>
                  </a:lnTo>
                  <a:lnTo>
                    <a:pt x="282" y="354"/>
                  </a:lnTo>
                  <a:lnTo>
                    <a:pt x="278" y="370"/>
                  </a:lnTo>
                  <a:lnTo>
                    <a:pt x="272" y="386"/>
                  </a:lnTo>
                  <a:lnTo>
                    <a:pt x="264" y="400"/>
                  </a:lnTo>
                  <a:lnTo>
                    <a:pt x="252" y="414"/>
                  </a:lnTo>
                  <a:lnTo>
                    <a:pt x="240" y="426"/>
                  </a:lnTo>
                  <a:lnTo>
                    <a:pt x="226" y="436"/>
                  </a:lnTo>
                  <a:lnTo>
                    <a:pt x="226" y="436"/>
                  </a:lnTo>
                  <a:lnTo>
                    <a:pt x="206" y="446"/>
                  </a:lnTo>
                  <a:lnTo>
                    <a:pt x="184" y="452"/>
                  </a:lnTo>
                  <a:lnTo>
                    <a:pt x="162" y="458"/>
                  </a:lnTo>
                  <a:lnTo>
                    <a:pt x="140" y="460"/>
                  </a:lnTo>
                  <a:lnTo>
                    <a:pt x="118" y="458"/>
                  </a:lnTo>
                  <a:lnTo>
                    <a:pt x="94" y="456"/>
                  </a:lnTo>
                  <a:lnTo>
                    <a:pt x="72" y="452"/>
                  </a:lnTo>
                  <a:lnTo>
                    <a:pt x="52" y="446"/>
                  </a:lnTo>
                  <a:lnTo>
                    <a:pt x="52" y="446"/>
                  </a:lnTo>
                  <a:lnTo>
                    <a:pt x="34" y="438"/>
                  </a:lnTo>
                  <a:lnTo>
                    <a:pt x="26" y="432"/>
                  </a:lnTo>
                  <a:lnTo>
                    <a:pt x="18" y="426"/>
                  </a:lnTo>
                  <a:lnTo>
                    <a:pt x="10" y="418"/>
                  </a:lnTo>
                  <a:lnTo>
                    <a:pt x="6" y="410"/>
                  </a:lnTo>
                  <a:lnTo>
                    <a:pt x="2" y="400"/>
                  </a:lnTo>
                  <a:lnTo>
                    <a:pt x="0" y="392"/>
                  </a:lnTo>
                  <a:lnTo>
                    <a:pt x="0" y="392"/>
                  </a:lnTo>
                  <a:lnTo>
                    <a:pt x="0" y="372"/>
                  </a:lnTo>
                  <a:lnTo>
                    <a:pt x="4" y="354"/>
                  </a:lnTo>
                  <a:lnTo>
                    <a:pt x="14" y="338"/>
                  </a:lnTo>
                  <a:lnTo>
                    <a:pt x="18" y="330"/>
                  </a:lnTo>
                  <a:lnTo>
                    <a:pt x="26" y="324"/>
                  </a:lnTo>
                  <a:lnTo>
                    <a:pt x="26" y="324"/>
                  </a:lnTo>
                  <a:lnTo>
                    <a:pt x="42" y="312"/>
                  </a:lnTo>
                  <a:lnTo>
                    <a:pt x="58" y="304"/>
                  </a:lnTo>
                  <a:lnTo>
                    <a:pt x="58" y="304"/>
                  </a:lnTo>
                  <a:lnTo>
                    <a:pt x="52" y="296"/>
                  </a:lnTo>
                  <a:lnTo>
                    <a:pt x="48" y="286"/>
                  </a:lnTo>
                  <a:lnTo>
                    <a:pt x="44" y="276"/>
                  </a:lnTo>
                  <a:lnTo>
                    <a:pt x="44" y="266"/>
                  </a:lnTo>
                  <a:lnTo>
                    <a:pt x="44" y="266"/>
                  </a:lnTo>
                  <a:lnTo>
                    <a:pt x="44" y="256"/>
                  </a:lnTo>
                  <a:lnTo>
                    <a:pt x="48" y="248"/>
                  </a:lnTo>
                  <a:lnTo>
                    <a:pt x="52" y="240"/>
                  </a:lnTo>
                  <a:lnTo>
                    <a:pt x="56" y="232"/>
                  </a:lnTo>
                  <a:lnTo>
                    <a:pt x="70" y="220"/>
                  </a:lnTo>
                  <a:lnTo>
                    <a:pt x="86" y="210"/>
                  </a:lnTo>
                  <a:lnTo>
                    <a:pt x="116" y="198"/>
                  </a:lnTo>
                  <a:lnTo>
                    <a:pt x="116" y="198"/>
                  </a:lnTo>
                  <a:lnTo>
                    <a:pt x="106" y="188"/>
                  </a:lnTo>
                  <a:lnTo>
                    <a:pt x="98" y="176"/>
                  </a:lnTo>
                  <a:lnTo>
                    <a:pt x="92" y="162"/>
                  </a:lnTo>
                  <a:lnTo>
                    <a:pt x="86" y="148"/>
                  </a:lnTo>
                  <a:lnTo>
                    <a:pt x="84" y="134"/>
                  </a:lnTo>
                  <a:lnTo>
                    <a:pt x="82" y="120"/>
                  </a:lnTo>
                  <a:lnTo>
                    <a:pt x="84" y="106"/>
                  </a:lnTo>
                  <a:lnTo>
                    <a:pt x="88" y="92"/>
                  </a:lnTo>
                  <a:lnTo>
                    <a:pt x="88" y="92"/>
                  </a:lnTo>
                  <a:lnTo>
                    <a:pt x="94" y="74"/>
                  </a:lnTo>
                  <a:lnTo>
                    <a:pt x="102" y="60"/>
                  </a:lnTo>
                  <a:lnTo>
                    <a:pt x="114" y="44"/>
                  </a:lnTo>
                  <a:lnTo>
                    <a:pt x="126" y="32"/>
                  </a:lnTo>
                  <a:lnTo>
                    <a:pt x="140" y="22"/>
                  </a:lnTo>
                  <a:lnTo>
                    <a:pt x="156" y="12"/>
                  </a:lnTo>
                  <a:lnTo>
                    <a:pt x="174" y="6"/>
                  </a:lnTo>
                  <a:lnTo>
                    <a:pt x="190" y="2"/>
                  </a:lnTo>
                  <a:lnTo>
                    <a:pt x="190" y="2"/>
                  </a:lnTo>
                  <a:lnTo>
                    <a:pt x="214" y="0"/>
                  </a:lnTo>
                  <a:lnTo>
                    <a:pt x="236" y="2"/>
                  </a:lnTo>
                  <a:lnTo>
                    <a:pt x="258" y="8"/>
                  </a:lnTo>
                  <a:lnTo>
                    <a:pt x="278" y="16"/>
                  </a:lnTo>
                  <a:lnTo>
                    <a:pt x="278" y="16"/>
                  </a:lnTo>
                  <a:close/>
                  <a:moveTo>
                    <a:pt x="214" y="16"/>
                  </a:moveTo>
                  <a:lnTo>
                    <a:pt x="214" y="16"/>
                  </a:lnTo>
                  <a:lnTo>
                    <a:pt x="202" y="18"/>
                  </a:lnTo>
                  <a:lnTo>
                    <a:pt x="190" y="24"/>
                  </a:lnTo>
                  <a:lnTo>
                    <a:pt x="180" y="32"/>
                  </a:lnTo>
                  <a:lnTo>
                    <a:pt x="172" y="42"/>
                  </a:lnTo>
                  <a:lnTo>
                    <a:pt x="164" y="54"/>
                  </a:lnTo>
                  <a:lnTo>
                    <a:pt x="158" y="66"/>
                  </a:lnTo>
                  <a:lnTo>
                    <a:pt x="150" y="88"/>
                  </a:lnTo>
                  <a:lnTo>
                    <a:pt x="150" y="88"/>
                  </a:lnTo>
                  <a:lnTo>
                    <a:pt x="142" y="114"/>
                  </a:lnTo>
                  <a:lnTo>
                    <a:pt x="136" y="142"/>
                  </a:lnTo>
                  <a:lnTo>
                    <a:pt x="136" y="156"/>
                  </a:lnTo>
                  <a:lnTo>
                    <a:pt x="138" y="170"/>
                  </a:lnTo>
                  <a:lnTo>
                    <a:pt x="142" y="182"/>
                  </a:lnTo>
                  <a:lnTo>
                    <a:pt x="148" y="192"/>
                  </a:lnTo>
                  <a:lnTo>
                    <a:pt x="148" y="192"/>
                  </a:lnTo>
                  <a:lnTo>
                    <a:pt x="156" y="198"/>
                  </a:lnTo>
                  <a:lnTo>
                    <a:pt x="164" y="200"/>
                  </a:lnTo>
                  <a:lnTo>
                    <a:pt x="172" y="202"/>
                  </a:lnTo>
                  <a:lnTo>
                    <a:pt x="182" y="202"/>
                  </a:lnTo>
                  <a:lnTo>
                    <a:pt x="182" y="202"/>
                  </a:lnTo>
                  <a:lnTo>
                    <a:pt x="194" y="198"/>
                  </a:lnTo>
                  <a:lnTo>
                    <a:pt x="206" y="192"/>
                  </a:lnTo>
                  <a:lnTo>
                    <a:pt x="216" y="182"/>
                  </a:lnTo>
                  <a:lnTo>
                    <a:pt x="222" y="172"/>
                  </a:lnTo>
                  <a:lnTo>
                    <a:pt x="230" y="160"/>
                  </a:lnTo>
                  <a:lnTo>
                    <a:pt x="234" y="148"/>
                  </a:lnTo>
                  <a:lnTo>
                    <a:pt x="244" y="124"/>
                  </a:lnTo>
                  <a:lnTo>
                    <a:pt x="244" y="124"/>
                  </a:lnTo>
                  <a:lnTo>
                    <a:pt x="250" y="100"/>
                  </a:lnTo>
                  <a:lnTo>
                    <a:pt x="254" y="76"/>
                  </a:lnTo>
                  <a:lnTo>
                    <a:pt x="254" y="62"/>
                  </a:lnTo>
                  <a:lnTo>
                    <a:pt x="254" y="50"/>
                  </a:lnTo>
                  <a:lnTo>
                    <a:pt x="250" y="38"/>
                  </a:lnTo>
                  <a:lnTo>
                    <a:pt x="246" y="28"/>
                  </a:lnTo>
                  <a:lnTo>
                    <a:pt x="246" y="28"/>
                  </a:lnTo>
                  <a:lnTo>
                    <a:pt x="238" y="22"/>
                  </a:lnTo>
                  <a:lnTo>
                    <a:pt x="230" y="18"/>
                  </a:lnTo>
                  <a:lnTo>
                    <a:pt x="214" y="16"/>
                  </a:lnTo>
                  <a:lnTo>
                    <a:pt x="214" y="16"/>
                  </a:lnTo>
                  <a:close/>
                  <a:moveTo>
                    <a:pt x="112" y="320"/>
                  </a:moveTo>
                  <a:lnTo>
                    <a:pt x="112" y="320"/>
                  </a:lnTo>
                  <a:lnTo>
                    <a:pt x="100" y="318"/>
                  </a:lnTo>
                  <a:lnTo>
                    <a:pt x="84" y="316"/>
                  </a:lnTo>
                  <a:lnTo>
                    <a:pt x="78" y="314"/>
                  </a:lnTo>
                  <a:lnTo>
                    <a:pt x="72" y="316"/>
                  </a:lnTo>
                  <a:lnTo>
                    <a:pt x="66" y="320"/>
                  </a:lnTo>
                  <a:lnTo>
                    <a:pt x="62" y="326"/>
                  </a:lnTo>
                  <a:lnTo>
                    <a:pt x="62" y="326"/>
                  </a:lnTo>
                  <a:lnTo>
                    <a:pt x="54" y="334"/>
                  </a:lnTo>
                  <a:lnTo>
                    <a:pt x="50" y="344"/>
                  </a:lnTo>
                  <a:lnTo>
                    <a:pt x="46" y="352"/>
                  </a:lnTo>
                  <a:lnTo>
                    <a:pt x="44" y="362"/>
                  </a:lnTo>
                  <a:lnTo>
                    <a:pt x="44" y="382"/>
                  </a:lnTo>
                  <a:lnTo>
                    <a:pt x="48" y="402"/>
                  </a:lnTo>
                  <a:lnTo>
                    <a:pt x="48" y="402"/>
                  </a:lnTo>
                  <a:lnTo>
                    <a:pt x="52" y="410"/>
                  </a:lnTo>
                  <a:lnTo>
                    <a:pt x="56" y="416"/>
                  </a:lnTo>
                  <a:lnTo>
                    <a:pt x="68" y="426"/>
                  </a:lnTo>
                  <a:lnTo>
                    <a:pt x="82" y="434"/>
                  </a:lnTo>
                  <a:lnTo>
                    <a:pt x="98" y="438"/>
                  </a:lnTo>
                  <a:lnTo>
                    <a:pt x="98" y="438"/>
                  </a:lnTo>
                  <a:lnTo>
                    <a:pt x="138" y="442"/>
                  </a:lnTo>
                  <a:lnTo>
                    <a:pt x="158" y="440"/>
                  </a:lnTo>
                  <a:lnTo>
                    <a:pt x="178" y="438"/>
                  </a:lnTo>
                  <a:lnTo>
                    <a:pt x="196" y="434"/>
                  </a:lnTo>
                  <a:lnTo>
                    <a:pt x="214" y="426"/>
                  </a:lnTo>
                  <a:lnTo>
                    <a:pt x="230" y="414"/>
                  </a:lnTo>
                  <a:lnTo>
                    <a:pt x="236" y="406"/>
                  </a:lnTo>
                  <a:lnTo>
                    <a:pt x="242" y="396"/>
                  </a:lnTo>
                  <a:lnTo>
                    <a:pt x="242" y="396"/>
                  </a:lnTo>
                  <a:lnTo>
                    <a:pt x="246" y="384"/>
                  </a:lnTo>
                  <a:lnTo>
                    <a:pt x="248" y="370"/>
                  </a:lnTo>
                  <a:lnTo>
                    <a:pt x="248" y="356"/>
                  </a:lnTo>
                  <a:lnTo>
                    <a:pt x="244" y="350"/>
                  </a:lnTo>
                  <a:lnTo>
                    <a:pt x="242" y="344"/>
                  </a:lnTo>
                  <a:lnTo>
                    <a:pt x="242" y="344"/>
                  </a:lnTo>
                  <a:lnTo>
                    <a:pt x="234" y="336"/>
                  </a:lnTo>
                  <a:lnTo>
                    <a:pt x="226" y="332"/>
                  </a:lnTo>
                  <a:lnTo>
                    <a:pt x="218" y="328"/>
                  </a:lnTo>
                  <a:lnTo>
                    <a:pt x="208" y="326"/>
                  </a:lnTo>
                  <a:lnTo>
                    <a:pt x="112" y="320"/>
                  </a:lnTo>
                  <a:lnTo>
                    <a:pt x="112" y="320"/>
                  </a:lnTo>
                  <a:close/>
                </a:path>
              </a:pathLst>
            </a:custGeom>
            <a:solidFill>
              <a:srgbClr val="000000"/>
            </a:solidFill>
            <a:ln w="9525">
              <a:noFill/>
              <a:round/>
              <a:headEnd/>
              <a:tailEnd/>
            </a:ln>
          </p:spPr>
          <p:txBody>
            <a:bodyPr/>
            <a:lstStyle/>
            <a:p>
              <a:endParaRPr lang="en-US"/>
            </a:p>
          </p:txBody>
        </p:sp>
      </p:grpSp>
      <p:cxnSp>
        <p:nvCxnSpPr>
          <p:cNvPr id="13" name="Straight Connector 12"/>
          <p:cNvCxnSpPr/>
          <p:nvPr/>
        </p:nvCxnSpPr>
        <p:spPr>
          <a:xfrm>
            <a:off x="571500" y="2531619"/>
            <a:ext cx="8458200" cy="0"/>
          </a:xfrm>
          <a:prstGeom prst="line">
            <a:avLst/>
          </a:prstGeom>
          <a:ln w="4127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04800" y="2153342"/>
            <a:ext cx="8610600" cy="4472548"/>
            <a:chOff x="-814260" y="-428625"/>
            <a:chExt cx="10694521" cy="6739868"/>
          </a:xfrm>
        </p:grpSpPr>
        <p:pic>
          <p:nvPicPr>
            <p:cNvPr id="16" name="Picture 6" descr="http://www.acm.org/sigkdd/kdd2003/images/SalfordLogo.GIF"/>
            <p:cNvPicPr>
              <a:picLocks noChangeAspect="1" noChangeArrowheads="1"/>
            </p:cNvPicPr>
            <p:nvPr/>
          </p:nvPicPr>
          <p:blipFill>
            <a:blip r:embed="rId2" cstate="print"/>
            <a:srcRect/>
            <a:stretch>
              <a:fillRect/>
            </a:stretch>
          </p:blipFill>
          <p:spPr bwMode="auto">
            <a:xfrm>
              <a:off x="7419575" y="391181"/>
              <a:ext cx="2362200" cy="562430"/>
            </a:xfrm>
            <a:prstGeom prst="rect">
              <a:avLst/>
            </a:prstGeom>
            <a:noFill/>
          </p:spPr>
        </p:pic>
        <p:pic>
          <p:nvPicPr>
            <p:cNvPr id="17" name="Picture 9" descr="http://www.smpsdc.org/images/sponlogos/alpha.jpg"/>
            <p:cNvPicPr>
              <a:picLocks noChangeAspect="1" noChangeArrowheads="1"/>
            </p:cNvPicPr>
            <p:nvPr/>
          </p:nvPicPr>
          <p:blipFill>
            <a:blip r:embed="rId3" cstate="print"/>
            <a:srcRect/>
            <a:stretch>
              <a:fillRect/>
            </a:stretch>
          </p:blipFill>
          <p:spPr bwMode="auto">
            <a:xfrm>
              <a:off x="8271351" y="5168243"/>
              <a:ext cx="1142999" cy="1143000"/>
            </a:xfrm>
            <a:prstGeom prst="rect">
              <a:avLst/>
            </a:prstGeom>
            <a:noFill/>
          </p:spPr>
        </p:pic>
        <p:pic>
          <p:nvPicPr>
            <p:cNvPr id="18" name="Picture 11" descr="http://www.peralta.edu/pic/601/oracle_primavera_logo.gif"/>
            <p:cNvPicPr>
              <a:picLocks noChangeAspect="1" noChangeArrowheads="1"/>
            </p:cNvPicPr>
            <p:nvPr/>
          </p:nvPicPr>
          <p:blipFill>
            <a:blip r:embed="rId4" cstate="print"/>
            <a:srcRect b="56757"/>
            <a:stretch>
              <a:fillRect/>
            </a:stretch>
          </p:blipFill>
          <p:spPr bwMode="auto">
            <a:xfrm>
              <a:off x="1835709" y="494295"/>
              <a:ext cx="2819399" cy="332510"/>
            </a:xfrm>
            <a:prstGeom prst="rect">
              <a:avLst/>
            </a:prstGeom>
            <a:noFill/>
          </p:spPr>
        </p:pic>
        <p:pic>
          <p:nvPicPr>
            <p:cNvPr id="19" name="Picture 13" descr="SAIC logo">
              <a:hlinkClick r:id="rId5"/>
            </p:cNvPr>
            <p:cNvPicPr>
              <a:picLocks noChangeAspect="1" noChangeArrowheads="1"/>
            </p:cNvPicPr>
            <p:nvPr/>
          </p:nvPicPr>
          <p:blipFill>
            <a:blip r:embed="rId6" cstate="print"/>
            <a:srcRect/>
            <a:stretch>
              <a:fillRect/>
            </a:stretch>
          </p:blipFill>
          <p:spPr bwMode="auto">
            <a:xfrm>
              <a:off x="2308918" y="1183269"/>
              <a:ext cx="1295399" cy="557021"/>
            </a:xfrm>
            <a:prstGeom prst="rect">
              <a:avLst/>
            </a:prstGeom>
            <a:noFill/>
          </p:spPr>
        </p:pic>
        <p:pic>
          <p:nvPicPr>
            <p:cNvPr id="22" name="Picture 19" descr="http://t3.gstatic.com/images?q=tbn:gORbfLAMIcxLWM:http://upload.wikimedia.org/wikipedia/en/e/e1/Quanta_Services_Logo.GIF&amp;t=1"/>
            <p:cNvPicPr>
              <a:picLocks noChangeAspect="1" noChangeArrowheads="1"/>
            </p:cNvPicPr>
            <p:nvPr/>
          </p:nvPicPr>
          <p:blipFill>
            <a:blip r:embed="rId7" cstate="print"/>
            <a:srcRect/>
            <a:stretch>
              <a:fillRect/>
            </a:stretch>
          </p:blipFill>
          <p:spPr bwMode="auto">
            <a:xfrm>
              <a:off x="-814260" y="3388941"/>
              <a:ext cx="2133600" cy="696686"/>
            </a:xfrm>
            <a:prstGeom prst="rect">
              <a:avLst/>
            </a:prstGeom>
            <a:noFill/>
          </p:spPr>
        </p:pic>
        <p:pic>
          <p:nvPicPr>
            <p:cNvPr id="24" name="Picture 4" descr="SEL">
              <a:hlinkClick r:id="rId8"/>
            </p:cNvPr>
            <p:cNvPicPr>
              <a:picLocks noChangeAspect="1" noChangeArrowheads="1"/>
            </p:cNvPicPr>
            <p:nvPr/>
          </p:nvPicPr>
          <p:blipFill>
            <a:blip r:embed="rId9" cstate="print"/>
            <a:srcRect/>
            <a:stretch>
              <a:fillRect/>
            </a:stretch>
          </p:blipFill>
          <p:spPr bwMode="auto">
            <a:xfrm>
              <a:off x="-685798" y="548022"/>
              <a:ext cx="2285996" cy="609600"/>
            </a:xfrm>
            <a:prstGeom prst="rect">
              <a:avLst/>
            </a:prstGeom>
            <a:noFill/>
          </p:spPr>
        </p:pic>
        <p:pic>
          <p:nvPicPr>
            <p:cNvPr id="25" name="Picture 9" descr="RUGGEDCOM">
              <a:hlinkClick r:id="rId10"/>
            </p:cNvPr>
            <p:cNvPicPr>
              <a:picLocks noChangeAspect="1" noChangeArrowheads="1"/>
            </p:cNvPicPr>
            <p:nvPr/>
          </p:nvPicPr>
          <p:blipFill>
            <a:blip r:embed="rId11" cstate="print"/>
            <a:srcRect/>
            <a:stretch>
              <a:fillRect/>
            </a:stretch>
          </p:blipFill>
          <p:spPr bwMode="auto">
            <a:xfrm>
              <a:off x="7670466" y="2205072"/>
              <a:ext cx="2209795" cy="322106"/>
            </a:xfrm>
            <a:prstGeom prst="rect">
              <a:avLst/>
            </a:prstGeom>
            <a:noFill/>
          </p:spPr>
        </p:pic>
        <p:pic>
          <p:nvPicPr>
            <p:cNvPr id="27" name="Picture 13" descr="http://blogit.realwire.com/media/Cisco_l_res.jpg"/>
            <p:cNvPicPr>
              <a:picLocks noChangeAspect="1" noChangeArrowheads="1"/>
            </p:cNvPicPr>
            <p:nvPr/>
          </p:nvPicPr>
          <p:blipFill>
            <a:blip r:embed="rId12" cstate="print"/>
            <a:srcRect/>
            <a:stretch>
              <a:fillRect/>
            </a:stretch>
          </p:blipFill>
          <p:spPr bwMode="auto">
            <a:xfrm>
              <a:off x="1307189" y="2355481"/>
              <a:ext cx="1380297" cy="838200"/>
            </a:xfrm>
            <a:prstGeom prst="rect">
              <a:avLst/>
            </a:prstGeom>
            <a:noFill/>
          </p:spPr>
        </p:pic>
        <p:pic>
          <p:nvPicPr>
            <p:cNvPr id="28" name="Picture 15" descr="http://www.powerconnections.ws/images/header/logo.gif"/>
            <p:cNvPicPr>
              <a:picLocks noChangeAspect="1" noChangeArrowheads="1"/>
            </p:cNvPicPr>
            <p:nvPr/>
          </p:nvPicPr>
          <p:blipFill>
            <a:blip r:embed="rId13" cstate="print"/>
            <a:srcRect l="7449"/>
            <a:stretch>
              <a:fillRect/>
            </a:stretch>
          </p:blipFill>
          <p:spPr bwMode="auto">
            <a:xfrm>
              <a:off x="3219221" y="3454201"/>
              <a:ext cx="2104464" cy="588265"/>
            </a:xfrm>
            <a:prstGeom prst="rect">
              <a:avLst/>
            </a:prstGeom>
            <a:noFill/>
          </p:spPr>
        </p:pic>
        <p:pic>
          <p:nvPicPr>
            <p:cNvPr id="29" name="Picture 28" descr="RSI Logo Green small.jpg"/>
            <p:cNvPicPr>
              <a:picLocks noChangeAspect="1"/>
            </p:cNvPicPr>
            <p:nvPr/>
          </p:nvPicPr>
          <p:blipFill>
            <a:blip r:embed="rId14" cstate="print"/>
            <a:stretch>
              <a:fillRect/>
            </a:stretch>
          </p:blipFill>
          <p:spPr>
            <a:xfrm>
              <a:off x="8185419" y="1282334"/>
              <a:ext cx="1600200" cy="670699"/>
            </a:xfrm>
            <a:prstGeom prst="rect">
              <a:avLst/>
            </a:prstGeom>
          </p:spPr>
        </p:pic>
        <p:pic>
          <p:nvPicPr>
            <p:cNvPr id="30" name="Picture 16"/>
            <p:cNvPicPr>
              <a:picLocks noChangeAspect="1" noChangeArrowheads="1"/>
            </p:cNvPicPr>
            <p:nvPr/>
          </p:nvPicPr>
          <p:blipFill>
            <a:blip r:embed="rId15" cstate="print"/>
            <a:srcRect l="36719" t="28125" r="37500" b="61458"/>
            <a:stretch>
              <a:fillRect/>
            </a:stretch>
          </p:blipFill>
          <p:spPr bwMode="auto">
            <a:xfrm>
              <a:off x="5196198" y="494295"/>
              <a:ext cx="1371600" cy="381000"/>
            </a:xfrm>
            <a:prstGeom prst="rect">
              <a:avLst/>
            </a:prstGeom>
            <a:noFill/>
            <a:ln w="9525">
              <a:noFill/>
              <a:miter lim="800000"/>
              <a:headEnd/>
              <a:tailEnd/>
            </a:ln>
          </p:spPr>
        </p:pic>
        <p:pic>
          <p:nvPicPr>
            <p:cNvPr id="31" name="Picture 5" descr="https://www.wbf.org/catalog/images/OSIsoft.jpg"/>
            <p:cNvPicPr>
              <a:picLocks noChangeAspect="1" noChangeArrowheads="1"/>
            </p:cNvPicPr>
            <p:nvPr/>
          </p:nvPicPr>
          <p:blipFill>
            <a:blip r:embed="rId16" cstate="print"/>
            <a:srcRect/>
            <a:stretch>
              <a:fillRect/>
            </a:stretch>
          </p:blipFill>
          <p:spPr bwMode="auto">
            <a:xfrm>
              <a:off x="5419933" y="3454201"/>
              <a:ext cx="1905000" cy="697366"/>
            </a:xfrm>
            <a:prstGeom prst="rect">
              <a:avLst/>
            </a:prstGeom>
            <a:noFill/>
          </p:spPr>
        </p:pic>
        <p:pic>
          <p:nvPicPr>
            <p:cNvPr id="32" name="Picture 3" descr="tva logo"/>
            <p:cNvPicPr>
              <a:picLocks noChangeAspect="1" noChangeArrowheads="1"/>
            </p:cNvPicPr>
            <p:nvPr/>
          </p:nvPicPr>
          <p:blipFill>
            <a:blip r:embed="rId17" cstate="print"/>
            <a:srcRect/>
            <a:stretch>
              <a:fillRect/>
            </a:stretch>
          </p:blipFill>
          <p:spPr bwMode="auto">
            <a:xfrm>
              <a:off x="-814260" y="1183269"/>
              <a:ext cx="990600" cy="990600"/>
            </a:xfrm>
            <a:prstGeom prst="rect">
              <a:avLst/>
            </a:prstGeom>
            <a:noFill/>
            <a:ln w="9525">
              <a:noFill/>
              <a:miter lim="800000"/>
              <a:headEnd/>
              <a:tailEnd/>
            </a:ln>
          </p:spPr>
        </p:pic>
        <p:pic>
          <p:nvPicPr>
            <p:cNvPr id="33" name="Picture 7"/>
            <p:cNvPicPr>
              <a:picLocks noChangeAspect="1" noChangeArrowheads="1"/>
            </p:cNvPicPr>
            <p:nvPr/>
          </p:nvPicPr>
          <p:blipFill>
            <a:blip r:embed="rId18" cstate="print"/>
            <a:srcRect l="24219" t="23707" r="40625" b="66250"/>
            <a:stretch>
              <a:fillRect/>
            </a:stretch>
          </p:blipFill>
          <p:spPr bwMode="auto">
            <a:xfrm>
              <a:off x="7404977" y="3733428"/>
              <a:ext cx="2286000" cy="489777"/>
            </a:xfrm>
            <a:prstGeom prst="rect">
              <a:avLst/>
            </a:prstGeom>
            <a:noFill/>
            <a:ln w="9525">
              <a:noFill/>
              <a:miter lim="800000"/>
              <a:headEnd/>
              <a:tailEnd/>
            </a:ln>
          </p:spPr>
        </p:pic>
        <p:pic>
          <p:nvPicPr>
            <p:cNvPr id="34" name="Picture 4" descr="Grid Protection Alliance"/>
            <p:cNvPicPr>
              <a:picLocks noChangeAspect="1" noChangeArrowheads="1"/>
            </p:cNvPicPr>
            <p:nvPr/>
          </p:nvPicPr>
          <p:blipFill>
            <a:blip r:embed="rId19" cstate="print"/>
            <a:srcRect/>
            <a:stretch>
              <a:fillRect/>
            </a:stretch>
          </p:blipFill>
          <p:spPr bwMode="auto">
            <a:xfrm>
              <a:off x="1551784" y="3445809"/>
              <a:ext cx="1522751" cy="705542"/>
            </a:xfrm>
            <a:prstGeom prst="rect">
              <a:avLst/>
            </a:prstGeom>
            <a:noFill/>
          </p:spPr>
        </p:pic>
        <p:pic>
          <p:nvPicPr>
            <p:cNvPr id="35" name="Picture 5"/>
            <p:cNvPicPr>
              <a:picLocks noChangeAspect="1" noChangeArrowheads="1"/>
            </p:cNvPicPr>
            <p:nvPr/>
          </p:nvPicPr>
          <p:blipFill>
            <a:blip r:embed="rId20" cstate="print"/>
            <a:srcRect l="7812" t="19792" r="64063" b="67708"/>
            <a:stretch>
              <a:fillRect/>
            </a:stretch>
          </p:blipFill>
          <p:spPr bwMode="auto">
            <a:xfrm>
              <a:off x="304799" y="1183269"/>
              <a:ext cx="1828801" cy="609600"/>
            </a:xfrm>
            <a:prstGeom prst="rect">
              <a:avLst/>
            </a:prstGeom>
            <a:noFill/>
            <a:ln w="9525">
              <a:noFill/>
              <a:miter lim="800000"/>
              <a:headEnd/>
              <a:tailEnd/>
            </a:ln>
          </p:spPr>
        </p:pic>
        <p:pic>
          <p:nvPicPr>
            <p:cNvPr id="36" name="Picture 6"/>
            <p:cNvPicPr>
              <a:picLocks noChangeAspect="1" noChangeArrowheads="1"/>
            </p:cNvPicPr>
            <p:nvPr/>
          </p:nvPicPr>
          <p:blipFill>
            <a:blip r:embed="rId21" cstate="print"/>
            <a:srcRect l="2344" t="21875" r="49219" b="67708"/>
            <a:stretch>
              <a:fillRect/>
            </a:stretch>
          </p:blipFill>
          <p:spPr bwMode="auto">
            <a:xfrm>
              <a:off x="3917829" y="994356"/>
              <a:ext cx="3307083" cy="533400"/>
            </a:xfrm>
            <a:prstGeom prst="rect">
              <a:avLst/>
            </a:prstGeom>
            <a:noFill/>
            <a:ln w="9525">
              <a:noFill/>
              <a:miter lim="800000"/>
              <a:headEnd/>
              <a:tailEnd/>
            </a:ln>
          </p:spPr>
        </p:pic>
        <p:pic>
          <p:nvPicPr>
            <p:cNvPr id="37" name="Picture 7"/>
            <p:cNvPicPr>
              <a:picLocks noChangeAspect="1" noChangeArrowheads="1"/>
            </p:cNvPicPr>
            <p:nvPr/>
          </p:nvPicPr>
          <p:blipFill>
            <a:blip r:embed="rId22" cstate="print"/>
            <a:srcRect l="4687" t="23959" r="76563" b="64583"/>
            <a:stretch>
              <a:fillRect/>
            </a:stretch>
          </p:blipFill>
          <p:spPr bwMode="auto">
            <a:xfrm>
              <a:off x="7862178" y="2699968"/>
              <a:ext cx="1828800" cy="838200"/>
            </a:xfrm>
            <a:prstGeom prst="rect">
              <a:avLst/>
            </a:prstGeom>
            <a:noFill/>
            <a:ln w="9525">
              <a:noFill/>
              <a:miter lim="800000"/>
              <a:headEnd/>
              <a:tailEnd/>
            </a:ln>
          </p:spPr>
        </p:pic>
        <p:pic>
          <p:nvPicPr>
            <p:cNvPr id="38" name="Picture 8"/>
            <p:cNvPicPr>
              <a:picLocks noChangeAspect="1" noChangeArrowheads="1"/>
            </p:cNvPicPr>
            <p:nvPr/>
          </p:nvPicPr>
          <p:blipFill>
            <a:blip r:embed="rId23" cstate="print"/>
            <a:srcRect l="1094" t="22917" r="78125" b="70833"/>
            <a:stretch>
              <a:fillRect/>
            </a:stretch>
          </p:blipFill>
          <p:spPr bwMode="auto">
            <a:xfrm>
              <a:off x="2991605" y="1953033"/>
              <a:ext cx="1778000" cy="401053"/>
            </a:xfrm>
            <a:prstGeom prst="rect">
              <a:avLst/>
            </a:prstGeom>
            <a:noFill/>
            <a:ln w="9525">
              <a:noFill/>
              <a:miter lim="800000"/>
              <a:headEnd/>
              <a:tailEnd/>
            </a:ln>
          </p:spPr>
        </p:pic>
        <p:pic>
          <p:nvPicPr>
            <p:cNvPr id="39" name="Picture 9" descr="http://my.epri.com/imageserver/EPRI/EpriHeader/Images/RGB-master-epriweb.gif"/>
            <p:cNvPicPr>
              <a:picLocks noChangeAspect="1" noChangeArrowheads="1"/>
            </p:cNvPicPr>
            <p:nvPr/>
          </p:nvPicPr>
          <p:blipFill>
            <a:blip r:embed="rId24" cstate="print"/>
            <a:srcRect/>
            <a:stretch>
              <a:fillRect/>
            </a:stretch>
          </p:blipFill>
          <p:spPr bwMode="auto">
            <a:xfrm>
              <a:off x="-814260" y="4364440"/>
              <a:ext cx="2372710" cy="533400"/>
            </a:xfrm>
            <a:prstGeom prst="rect">
              <a:avLst/>
            </a:prstGeom>
            <a:noFill/>
          </p:spPr>
        </p:pic>
        <p:pic>
          <p:nvPicPr>
            <p:cNvPr id="40" name="Picture 39" descr="SA Technologies"/>
            <p:cNvPicPr>
              <a:picLocks noChangeAspect="1" noChangeArrowheads="1"/>
            </p:cNvPicPr>
            <p:nvPr/>
          </p:nvPicPr>
          <p:blipFill>
            <a:blip r:embed="rId25" cstate="print"/>
            <a:srcRect/>
            <a:stretch>
              <a:fillRect/>
            </a:stretch>
          </p:blipFill>
          <p:spPr bwMode="auto">
            <a:xfrm>
              <a:off x="4981175" y="1953033"/>
              <a:ext cx="2115241" cy="528811"/>
            </a:xfrm>
            <a:prstGeom prst="rect">
              <a:avLst/>
            </a:prstGeom>
            <a:noFill/>
          </p:spPr>
        </p:pic>
        <p:pic>
          <p:nvPicPr>
            <p:cNvPr id="41" name="Picture 2" descr="PMOLink LLC"/>
            <p:cNvPicPr>
              <a:picLocks noChangeAspect="1" noChangeArrowheads="1"/>
            </p:cNvPicPr>
            <p:nvPr/>
          </p:nvPicPr>
          <p:blipFill>
            <a:blip r:embed="rId26" cstate="print"/>
            <a:srcRect t="13886" b="16129"/>
            <a:stretch>
              <a:fillRect/>
            </a:stretch>
          </p:blipFill>
          <p:spPr bwMode="auto">
            <a:xfrm>
              <a:off x="8243177" y="4298087"/>
              <a:ext cx="1447801" cy="755327"/>
            </a:xfrm>
            <a:prstGeom prst="rect">
              <a:avLst/>
            </a:prstGeom>
            <a:noFill/>
          </p:spPr>
        </p:pic>
        <p:pic>
          <p:nvPicPr>
            <p:cNvPr id="42" name="Picture 3"/>
            <p:cNvPicPr>
              <a:picLocks noChangeAspect="1" noChangeArrowheads="1"/>
            </p:cNvPicPr>
            <p:nvPr/>
          </p:nvPicPr>
          <p:blipFill>
            <a:blip r:embed="rId27" cstate="print"/>
            <a:srcRect l="2344" r="60156" b="92708"/>
            <a:stretch>
              <a:fillRect/>
            </a:stretch>
          </p:blipFill>
          <p:spPr bwMode="auto">
            <a:xfrm>
              <a:off x="3219221" y="2756835"/>
              <a:ext cx="3537861" cy="515938"/>
            </a:xfrm>
            <a:prstGeom prst="rect">
              <a:avLst/>
            </a:prstGeom>
            <a:noFill/>
            <a:ln w="9525">
              <a:noFill/>
              <a:miter lim="800000"/>
              <a:headEnd/>
              <a:tailEnd/>
            </a:ln>
          </p:spPr>
        </p:pic>
        <p:sp>
          <p:nvSpPr>
            <p:cNvPr id="43" name="AutoShape 2" descr="data:image/jpg;base64,/9j/4AAQSkZJRgABAQAAAQABAAD/2wCEAAkGBhQSEBUQDxAQERUUFBQRGBgSFxIVFBYUFBAWFRUSFBQYHiYeFxojGRQVHy8gIycpLSwsFR8xNTAqNSYrLCkBCQoKDgwOGg8PGiwkHCQxNSw0KiwsMCwvLDYsLjQqLC8tLSkvLSwsLCwsLiwyKSwsLCwsLSw0LCktKiwsLCwsLP/AABEIAH4BkQMBIgACEQEDEQH/xAAcAAEAAgMBAQEAAAAAAAAAAAAABQcBBggCAwT/xABIEAABAwIBBQkLCgUFAQAAAAABAAIDBBESBQYHITETIkFRYXGBkbMUFzI0NVJyc3SCoSNCU1RikpOx0dIzorLBwxYkQ2PC8P/EABoBAQADAQEBAAAAAAAAAAAAAAADBAUGAQL/xAA0EQACAgEBBQUGBgIDAAAAAAAAAQIDBBEFEiExQRMzUXGBFDJhkaHwFSIjwdHhYrFCUvH/2gAMAwEAAhEDEQA/ALxREQBERAEREAREQBERAEREAREQBERAEREAREQBERAEREAREQBERAEREAREQBERAEREAREQBERAEREAREQBERAEREAREQBERAEREAREQBERAEREAREQBERAEREAREQBERAEREAREQBERAEREAREQBERAEREARYJXiSdrRdzg0faIH5oD6IvzNylETYSxk8jmn+6/RiQ9aa5mUS6IeBERAEREAREQBERAEREAREQBERAEREAREQBEWHICAzjz4pqF7Y6l7w57S8BjS44QbXNtmu/UVD9+Gg8+b8JyqbPrLnddfNKDdgdubPQj3oI5zid7ygVtVbPg4Jy11MuzMkpNR5HSubedsFc17qZzjuZDXBzS0jELg2PBqPUppc/6Lcv9zZQY1xsyf5B3Fcn5N33tXvFdAArPyqOxnouRdx7e0jq+YREVUnNTyvpMo6ad9PM6UPjIDsMbiLlocLHh1OC+NJpXoZJGRMfLie5rBeNwF3OAFzwayqo0l+Van02dhGorNrx2n9oh7Vq2Y4NbrUuOumpmSypqbj8Tp0LKwFlYxphEUNnbnAKKkkqCA4tADWn5z3GzW819Z5AV7GLk9FzPG0lqz1l7Oqno24qmVrL+C0b57vRYNZ59nKtCyhpyaCRT0jnDjleG/ytB/NVblLKUlRK6ad5ke83JPwAHABwDgWcn5Jmndgp4ZJXcTGl1ue2zpW3XgVwWtnH/Rlzy5yekDfjpxqb+LU/XJ+d1JUOnNv/AD0bhyxSB38rgPzWld7bKNr9xSfeiv1Y1GZQzaqoNc9LPGONzHYfvDV8V9+z4suC09GfHbXx4vX5HQ+bmcsNbFu1OXFocWEPaWkOABsRzEbLqLyppKoqeZ8E0kgfGcLgI5CL2B2gWOohRuhqK2Tb+dNK7qwt/wDKq/SL5UqvWDs2qhVjQndKD10RbsvlGqM+rLX77uT/AKWX8KT9E77uT/pZfwpP0VCXWVd/DqvF/foVfbbPgX133cn/AEsv4Un6J33cn/Sy/hSfoqFRPw6rxf36HvttnwL777uT/ppfwpf0Ww5AzhhrIjNTOc5gcWXc1zTiABOo84XMV1eWhfyc72iT+iNVsrEhVDejqT4+RKyejN+UNnBnRDSMvK67jfCxut7ujgHKdS+WduczaOHHqdI67Y28ZtrJ+yOHoHCqfe+Wqn1l0ssrgOUk7AOIDqACxLbd3guZ1Gzdme0rtbHpBfX+vFk/lTP+rqHYISYQ42DYrmQ32DFa5PNZfpyfo3qZ7SVUu5X88mSTpF7DpK2fJGRqfJcG7TubulrOedZJP/HENtubWdp5NbyvpRmcSKVjYm+c8Ynnlt4LebWomkuNj4+Bp122WNw2fBRiv+T/AL/t+RMQ6J6cDfTTOPJubfhhP5r7MzAkh10VfPEeJ9nMPOBYfBaK/PStJv3VJ0YAOoBSGT9JVXGflCydvE9oa7oc23xBRTq8D2zD2lpr2il8P/VoWRkF1XZza0QktIDXxE78W1kttvf/ALUpdQObed0NYN4Sx4F3RutiA4x5w5R8FO3VqOmnA5nIjONjU47r8ORlROcOc0NExslS5zWudgGFrnb7CXWsOQFSgeDsVc6cPE4faP8AC9WKIKyxRfUp2ycIOSJTvu5P+ll/Ck/RbPknK0dTE2eB4ex4uDrHDYgg6wQdRBXLq3TRrnt3FPuUzv8AbykYr7I37BKOTYHcljwLRv2eow1r11KVWY3LSfIvtF5a64uNay4rINI/NlLKccET5pnhjGDE4ngHNwnYLcq1Tvu5P+ll/Ck/RV9pOz37rm7ngd8hE7aNksg1Y+Vo1gdJ4QtGWvRgKUN6zXUzrcxqWkDpjN3OmCta59M5zgxwYcTXN1lt+HbqUuqy0G+LVHrm9kFZqzr61XY4roXKZucFJhERQkoREQBERAEREAWtaQsu9y5Ple02e8bizjxyarjmbid7q2VUvppy5jqY6Rp1Qtxu9ZINQPMwD76s4tfaWpdOZBkT3K2yuFOVGar2ZOjygb4ZJXR2tsbazH9LmvH3VFUFE6aVkMYu6R7Y287nAD810XX5rxyZPNANTdxETTxOa0YH8+IArYycjsXFfPyMyintFJnNzXEG4NiNYI4COELpPM3Loq6KKouMTm4X24JG71/xF+Yhc3Twljix4wuaS0g8DmmxHQQrK0LZfwyy0TjqkG7M9Nos8DnbY+4vjPq3695dD7xJ7s919S4kRFgmuc7aS/KtT6bOxjUVm147T+0Q9q1SukvyrU+mzsY1FZteO0/tEPatXTV9yvL9jCn3r8zp0LKwFlcyboVcab3nuKEDYagX6In2VjrXc/M2zW0T4W23QWkjvsxt2AnguCW9Kmx5qFkZPkRXRcoNI5yCv/RfU07snxNpywOa20rRbHuvznPG3XtB4rKhKmndG90cjXMc0lrmuBDgRwEL1SVr4nB8Mj43DY5hLXdYW9k0dvDRMyKLeylq0dULGFUPkrS5XRWEjo6hv/a2zvvsseu63vIGmKmmIZUNdSuOq7jiiv6Y1t6QByrHswrYcdNfI04ZVcuGuhvUFM1gsxrWC5NmgAXJuTYcJR1M0m5Y0nlAXqOUOALSCCLgjWCDsII2r2qZZPl3IzzGdQVOabogKqDCAPkXbBb/AJSroVM6cfGoPUO7Uq9g98irld0ytl0lmhSsOT6UljT/ALaHgH0TVzaul8zvJ9J7ND2TVc2l7sSrg+8yT7kZ5jOoL01gaLAAc1gF7UTnVWGKjnkG0ROtzkYR8SsVvRamtXDfkorm+BUud2WzVVT33uxpMbPQadvSbnpWy6MsltDZa2WwDLsaTsADbyP6rDrWgWVhVM245AYG6jLZpt/2SOc7+UEKhW9ZOT6cTuM+vcx4Y1fBSaj6df8ARA5UrZ8qVdoWuc0XEbfmsZfw3nYCdRJ6OBbPkzRVGADUyve7ijs1o5LkEn4KezMzeFLTNBHyjwHyHhuRcN5m3t1nhWwqeFS96XMwcrak4vscb8sI8OHNmm1Oi+lcN4Zozxh+LrDgVpec2Y81IN0B3WLz2ixbxY28HONXMrmXzmiDgWuAIIsQdYII1ghfUqYtEOPtfJqlrKW8vB/yU5mTnI2kn+Ua0sksxzrDEzXqcDtw69Y/RW/UYnRO3JzQ4tOFx1tDiN663CL2VLZ25E7lqnxN8A2kZ6Dr6uggjoVh6OMrGajwON3Qu3LX5trs+Gr3VHTJpuDNDa9ELIRzK+umv7fwyF0c5XkbUzUtQ5xc8ukOK991YbSdY/pTTf4nD7R/hes5Up9wy7C9urdixx53NdG78r9Kxpv8Tg9o/wAL1e2fqrUn0ZjbbUZJXRWm/FP15MpcLKwFNzZsvFBHXsu5he+KT7Dmvsx3onZyHnXUSko6a9TkFFvkWJolz3xtFBUO37R8i4/OYB/CPGWjZyauBfXSxnzuTDQU7vlHj5VzdrGOH8MHgc4beIc6p+CZzHNexxa5pDmkaiHA3BHKs1NQ6R7pJHF73kuc46yXE3JKp+xQ7XtOnh8S17VLs9zr4nzRTVJmw91BNXvu2ONzI2fbe6RrXe60E6+M8hUKrkZKWunQquLXMuLQZ4tUeub2QVmqstBni1R65vZBWaudzO+kbeN3SCIiqk4REQBERAEREB8K6rbFG+V5s1jXPceJrQSfgFzDlbKTqieSd/hSvdIeS51N6BYdCubTHlzcaIU7Tvqh2Hl3NlnP6zhHvFUetrZ1ekXN9TLzZ6yUfAsDQ3kTdKx1S4b2nbqJ2bpJdrepuI9IVxSZZgabOqIAeIyMB6rrmJlQ/DubXvwk3wguwlxFr4RqJsLLZckaL66oAduAhaeGc4P5LF3wXuTjRnPfsnojyi5xjuwjqfu0uZC3Gt3dg3lS3dNWzdG2Dx0713vFankfKjqaojqGeFE8PtxgHW3pFx0q4M580pX5EbDM5ks9K3G1zL75sYIw6xe+5audoVJqbEmrKt18dOH36EWRFwnvLrxOqKGsbLGyWM3a9rXtPG1wuPzX3Vd6Gsv7rSOpnnfU53vqnklvU7EOpWIsK2t1zcX0Naue/FSOdtJflWp9NnYxqKza8dp/aIe1apXSX5VqfTZ2Mais2vHab2iHtWroq+5Xl+xjT71+Z06FlYCyuZN0LBCyvnNOGDE5zWgbS4gAc5KAhM48yKWt1zx78CwkZvZByX+cOQgqvMq6EJW3NLUskHA2YFjubE24PUFcIcsqxXk2V8IvgQzohPmjmjLWZ9XSXNRTyMb54s6P77bgdKh11ZLGCCCAQRYg6wRwgjhXNWd0MTK6oZTYdyEhDcOto1DEG8gdiA5lr4mU7m4yXEzcjHVXFM3bQ7nW9s3cEji5jmudFf5jmjE5g+yRc24COVXCFzvo0jJyrTW4HPceYQvuuiAs/Pgo28Oq1LuHJyr4mVTOnHxqD1Du1KuZUzpx8ag9Q7tSvnB75HuX3TK2XS+Z3k+k9mh7Jq5oXS+Z3k+k9mh7Jqu7S92JVwfeZMLXs/mk5Ont5rT0CVpK2Ffhy1Q7tTyw+fG5o5y02+NlhyWqaNrHmq7YTfRp/JlBqz8g5NFdkqCLHg3KUX1Yv4cjjhtcbWuCrFzSDYixGojiI2hbpozy+IpnUzzZsxBbfYJALW94aucDjVGpre0fU7fasJyo36/ei94tQLKwFlaBwQRF4lkDQS4gAC5J1AAbSSgKy0s23eDj3J9+bGLf+l9dErzjqG8GGM9Ic4f3WtZ35c7qqnyt8AWjZ6Lb77pJJ6Vt+iijIjmmI8NzYx7gJPxeOpUovet1R2GTB0bL3J89F9Xqfqy/DumWqNo+ZGZDyBrnkfEKO03+Jwe0f4Xqdzdi3esqK4+D4tDysYd+8chcNXSoLTf4nD7R/hetPBX6yfizldqS/TVf/WKXrzfy10KXCvPRXRslyPuUjQ9j3zNcDsILrEKjAr50PeS2+tm/rWztDuvUwsP3/QqXPTNV9BUmI3Mbt/E4/OZfYftN2HoPCvGZ+a766pbC24YN9I/zGX1nnOwDj5ir4ztzVjr6cwyHCQcTHgXLHcYHCCNRHD1LxmdmnHQQbkw43OOJ7yLF7uDVwADUB+qrfiH6X+X3xJvY/wBT/H74EJpLoWQ5FfFE0MYwwNaBwATN6+dUUr90teSpvSh7ZqoJWNnPWp+ZDme+vIuLQZ4tUeub2QVmqstBni1R65vZBWasvM76RoY3dIIiKqThERAEREAWCVleJWktIBsSDY7bG2o2QFAaUcud05RkDTdkHyDeK7Td5++SPdC1rJ2T3zyshhaXvkcGtHKePiAFyTwAK23aEISbmsqCTrJLY9ZO0qbzR0bQ0ExnbK+VxYWDGGDCCQSRbhNrLbWZVXXuwerRlvGsnPWXI95maPYaFgeQ2WcjfSEeCfNiB8Ecu0/BbbZZRY05ym96T4mlGKitEYc3VsuubM9MhdyVssAFm4scfq3629Xg+6ulFqueGj+HKD45JJJInRtLLx4N80m4BxA7De3OVaxL1TP83JkGTU7I8OZT2j3L3clfE9xsx53GTiwvIAJ5nYT0FdFBVr3jqf61U9UX7VYdDTmONjC90ha1rcTrYnYQBidbVc2X1mW12yUoczzGhOtOMjn7SX5VqfTZ2Ea1pkhaQ5pIIIII1EEbCDwFXnl7RPDV1MlTJUTsdIQ4hojwizGt1XF9jVH946m+tVPVF+1X682mMFFvp4FSzFslJtFVf6hqfrVT+LL+5P8AUNT9bqfxpf3K1e8dTfWqnqi/aneOpvrVT1RftXvtmP8AaPn2a77ZWeSsvVJniBqqkgyxggyykEboNR1q6dKdRgyVP9rc2fembf4AqHptCtOx7XipqCWOa8AiKxLXA2O95FtudObTK6nNPI97Bia+7LXu29rgjWNap331TshKPJc+BZqqsjCSfNnPmTc6KqnFoKqaMeaHkt+6bj4KZZpTyiBbuq/PHD+1bFWaDpR/Bq4nD/sY5h62lyjnaFq3gfSn33/sV7tsWfF6eqKvZ3x4LX5mv5Sz5rahpZNVylp1FrcMbSOIhgFxzqBAVi02hGqJ+UqKZg+zujz1WH5rbsgaIKWBwfOXVThrAeA2MH1Y29JPMvHl0Vr8v0QWPdN/m+pDaHM03NLq+ZpaHNMcQO0g2xS8xtYcetWsvLW2FhzL0sW612zcmalVarjuoKmdOPjUHqHdqVcy1PPDR9FlCVkks0sZYwsAYGWILsVziBUmLZGuxSlyPi+DnBxRz4ul8z/J9J7ND2TVpneOp/rVT1RftVgZJyeIIIoGkuEUbIwTa5DGhoJtqvqVnNyIWxSgQYtMq23I/WsELKLNLxUOkTN8wVG7sb8nMS7VsbJtc3p8IdPEtUB4fy23V+5VyWyoidDK27XDpB4HA8BB1rSO9S3cXDdyZcRLXWszCNjXN5dpPHsVOyl66xOtwNsVRpUL3o1w81/XU1t+f9WTERLbchbZqk5ZRw6rD47StryZpUiItURSRu42b9n9nDqKr/KuQ5qZ2GeNzOI7WO9F+wr8KjVk4s0Z7OxMiCaS06OJbdRpOpGi7TNIeIMI+LrBaTnNnzLVgxgbjEdrQbl3pu4RyDVzrWlJZHzenqnWgjLhwuOpg53bOgXKO2c+B8VbNxMT9R9Osny/Y/JQ0T5pGxRNxPebAf3PEBtJV55DyU2np2QM1hgsT5zjrc7pJJUZmpmdHRtvfdJXCzn24PNYOAfmtjCs1V7i1fM57au0VlSUIe4vq/H+DFlXGnDxOH2j/C9WQoDO/NFmUImRSyPjDH7pdmG5OEtscQOrfK7jzULFJ8jAui5QcUc3K+dD3ktvrZf61F946m+tVPVF+1bnmtm42hpxTxvfI0Oc+77X3xvbVqV/Myq7a92PPUqY1E656yJhERZRoGm6WvJUvpw9s1UCums5s321tM6mke5jXFpuy2LePDha+raFpfeOp/rVT1RftWrh5NdUHGXiZ+TROyesTxoM8XqPXN7IKzVr2Z2ZzMnsfHFJJIJHB5x4bizcNhhAWwqjkTVljlHkW6YuEFFhERQEoREQBERAEREAREQBERAEREAREQBERAEREAREQBLIiAIiIAiIgCIiAIiIAiIgCIiA+csIcMLmhwO0OAIPOCoefMujebupYvdBb/SQpxF40nzJIWzr9yTXk9CFpszqRhu2lhv9oYv6rqYZGALAAAbABYDoXpESS5Cds7OM5N+b1CIi9IwiIgCIiAIiIAiIgCIiAIiIAiIgCIiAIiIAiIgCIiAIiIAiIgCIiAIiIAiIgCIiAIiIAiIgCIiAIiIAiIgCIiAIiIAiIgCIiAIiIAiIgCIiAIiIAiIgCIiAIiID/9k="/>
            <p:cNvSpPr>
              <a:spLocks noChangeAspect="1" noChangeArrowheads="1"/>
            </p:cNvSpPr>
            <p:nvPr/>
          </p:nvSpPr>
          <p:spPr bwMode="auto">
            <a:xfrm>
              <a:off x="63500" y="-428625"/>
              <a:ext cx="2828925" cy="885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 name="AutoShape 4" descr="data:image/jpg;base64,/9j/4AAQSkZJRgABAQAAAQABAAD/2wCEAAkGBhQSEBUQDxAQERUUFBQRGBgSFxIVFBYUFBAWFRUSFBQYHiYeFxojGRQVHy8gIycpLSwsFR8xNTAqNSYrLCkBCQoKDgwOGg8PGiwkHCQxNSw0KiwsMCwvLDYsLjQqLC8tLSkvLSwsLCwsLiwyKSwsLCwsLSw0LCktKiwsLCwsLP/AABEIAH4BkQMBIgACEQEDEQH/xAAcAAEAAgMBAQEAAAAAAAAAAAAABQcBBggCAwT/xABIEAABAwIBBQkLCgUFAQAAAAABAAIDBBESBQYHITETIkFRYXGBkbMUFzI0NVJyc3SCoSNCU1RikpOx0dIzorLBwxYkQ2PC8P/EABoBAQADAQEBAAAAAAAAAAAAAAADBAUGAQL/xAA0EQACAgEBBQUGBgIDAAAAAAAAAQIDBBEFEiExQRMzUXGBFDJhkaHwFSIjwdHhYrFCUvH/2gAMAwEAAhEDEQA/ALxREQBERAEREAREQBERAEREAREQBERAEREAREQBERAEREAREQBERAEREAREQBERAEREAREQBERAEREAREQBERAEREAREQBERAEREAREQBERAEREAREQBERAEREAREQBERAEREAREQBERAEREAREQBERAEREARYJXiSdrRdzg0faIH5oD6IvzNylETYSxk8jmn+6/RiQ9aa5mUS6IeBERAEREAREQBERAEREAREQBERAEREAREQBEWHICAzjz4pqF7Y6l7w57S8BjS44QbXNtmu/UVD9+Gg8+b8JyqbPrLnddfNKDdgdubPQj3oI5zid7ygVtVbPg4Jy11MuzMkpNR5HSubedsFc17qZzjuZDXBzS0jELg2PBqPUppc/6Lcv9zZQY1xsyf5B3Fcn5N33tXvFdAArPyqOxnouRdx7e0jq+YREVUnNTyvpMo6ad9PM6UPjIDsMbiLlocLHh1OC+NJpXoZJGRMfLie5rBeNwF3OAFzwayqo0l+Van02dhGorNrx2n9oh7Vq2Y4NbrUuOumpmSypqbj8Tp0LKwFlYxphEUNnbnAKKkkqCA4tADWn5z3GzW819Z5AV7GLk9FzPG0lqz1l7Oqno24qmVrL+C0b57vRYNZ59nKtCyhpyaCRT0jnDjleG/ytB/NVblLKUlRK6ad5ke83JPwAHABwDgWcn5Jmndgp4ZJXcTGl1ue2zpW3XgVwWtnH/Rlzy5yekDfjpxqb+LU/XJ+d1JUOnNv/AD0bhyxSB38rgPzWld7bKNr9xSfeiv1Y1GZQzaqoNc9LPGONzHYfvDV8V9+z4suC09GfHbXx4vX5HQ+bmcsNbFu1OXFocWEPaWkOABsRzEbLqLyppKoqeZ8E0kgfGcLgI5CL2B2gWOohRuhqK2Tb+dNK7qwt/wDKq/SL5UqvWDs2qhVjQndKD10RbsvlGqM+rLX77uT/AKWX8KT9E77uT/pZfwpP0VCXWVd/DqvF/foVfbbPgX133cn/AEsv4Un6J33cn/Sy/hSfoqFRPw6rxf36HvttnwL777uT/ppfwpf0Ww5AzhhrIjNTOc5gcWXc1zTiABOo84XMV1eWhfyc72iT+iNVsrEhVDejqT4+RKyejN+UNnBnRDSMvK67jfCxut7ujgHKdS+WduczaOHHqdI67Y28ZtrJ+yOHoHCqfe+Wqn1l0ssrgOUk7AOIDqACxLbd3guZ1Gzdme0rtbHpBfX+vFk/lTP+rqHYISYQ42DYrmQ32DFa5PNZfpyfo3qZ7SVUu5X88mSTpF7DpK2fJGRqfJcG7TubulrOedZJP/HENtubWdp5NbyvpRmcSKVjYm+c8Ynnlt4LebWomkuNj4+Bp122WNw2fBRiv+T/AL/t+RMQ6J6cDfTTOPJubfhhP5r7MzAkh10VfPEeJ9nMPOBYfBaK/PStJv3VJ0YAOoBSGT9JVXGflCydvE9oa7oc23xBRTq8D2zD2lpr2il8P/VoWRkF1XZza0QktIDXxE78W1kttvf/ALUpdQObed0NYN4Sx4F3RutiA4x5w5R8FO3VqOmnA5nIjONjU47r8ORlROcOc0NExslS5zWudgGFrnb7CXWsOQFSgeDsVc6cPE4faP8AC9WKIKyxRfUp2ycIOSJTvu5P+ll/Ck/RbPknK0dTE2eB4ex4uDrHDYgg6wQdRBXLq3TRrnt3FPuUzv8AbykYr7I37BKOTYHcljwLRv2eow1r11KVWY3LSfIvtF5a64uNay4rINI/NlLKccET5pnhjGDE4ngHNwnYLcq1Tvu5P+ll/Ck/RV9pOz37rm7ngd8hE7aNksg1Y+Vo1gdJ4QtGWvRgKUN6zXUzrcxqWkDpjN3OmCta59M5zgxwYcTXN1lt+HbqUuqy0G+LVHrm9kFZqzr61XY4roXKZucFJhERQkoREQBERAEREAWtaQsu9y5Ple02e8bizjxyarjmbid7q2VUvppy5jqY6Rp1Qtxu9ZINQPMwD76s4tfaWpdOZBkT3K2yuFOVGar2ZOjygb4ZJXR2tsbazH9LmvH3VFUFE6aVkMYu6R7Y287nAD810XX5rxyZPNANTdxETTxOa0YH8+IArYycjsXFfPyMyintFJnNzXEG4NiNYI4COELpPM3Loq6KKouMTm4X24JG71/xF+Yhc3Twljix4wuaS0g8DmmxHQQrK0LZfwyy0TjqkG7M9Nos8DnbY+4vjPq3695dD7xJ7s919S4kRFgmuc7aS/KtT6bOxjUVm147T+0Q9q1SukvyrU+mzsY1FZteO0/tEPatXTV9yvL9jCn3r8zp0LKwFlcyboVcab3nuKEDYagX6In2VjrXc/M2zW0T4W23QWkjvsxt2AnguCW9Kmx5qFkZPkRXRcoNI5yCv/RfU07snxNpywOa20rRbHuvznPG3XtB4rKhKmndG90cjXMc0lrmuBDgRwEL1SVr4nB8Mj43DY5hLXdYW9k0dvDRMyKLeylq0dULGFUPkrS5XRWEjo6hv/a2zvvsseu63vIGmKmmIZUNdSuOq7jiiv6Y1t6QByrHswrYcdNfI04ZVcuGuhvUFM1gsxrWC5NmgAXJuTYcJR1M0m5Y0nlAXqOUOALSCCLgjWCDsII2r2qZZPl3IzzGdQVOabogKqDCAPkXbBb/AJSroVM6cfGoPUO7Uq9g98irld0ytl0lmhSsOT6UljT/ALaHgH0TVzaul8zvJ9J7ND2TVc2l7sSrg+8yT7kZ5jOoL01gaLAAc1gF7UTnVWGKjnkG0ROtzkYR8SsVvRamtXDfkorm+BUud2WzVVT33uxpMbPQadvSbnpWy6MsltDZa2WwDLsaTsADbyP6rDrWgWVhVM245AYG6jLZpt/2SOc7+UEKhW9ZOT6cTuM+vcx4Y1fBSaj6df8ARA5UrZ8qVdoWuc0XEbfmsZfw3nYCdRJ6OBbPkzRVGADUyve7ijs1o5LkEn4KezMzeFLTNBHyjwHyHhuRcN5m3t1nhWwqeFS96XMwcrak4vscb8sI8OHNmm1Oi+lcN4Zozxh+LrDgVpec2Y81IN0B3WLz2ixbxY28HONXMrmXzmiDgWuAIIsQdYII1ghfUqYtEOPtfJqlrKW8vB/yU5mTnI2kn+Ua0sksxzrDEzXqcDtw69Y/RW/UYnRO3JzQ4tOFx1tDiN663CL2VLZ25E7lqnxN8A2kZ6Dr6uggjoVh6OMrGajwON3Qu3LX5trs+Gr3VHTJpuDNDa9ELIRzK+umv7fwyF0c5XkbUzUtQ5xc8ukOK991YbSdY/pTTf4nD7R/hes5Up9wy7C9urdixx53NdG78r9Kxpv8Tg9o/wAL1e2fqrUn0ZjbbUZJXRWm/FP15MpcLKwFNzZsvFBHXsu5he+KT7Dmvsx3onZyHnXUSko6a9TkFFvkWJolz3xtFBUO37R8i4/OYB/CPGWjZyauBfXSxnzuTDQU7vlHj5VzdrGOH8MHgc4beIc6p+CZzHNexxa5pDmkaiHA3BHKs1NQ6R7pJHF73kuc46yXE3JKp+xQ7XtOnh8S17VLs9zr4nzRTVJmw91BNXvu2ONzI2fbe6RrXe60E6+M8hUKrkZKWunQquLXMuLQZ4tUeub2QVmqstBni1R65vZBWaudzO+kbeN3SCIiqk4REQBERAEREB8K6rbFG+V5s1jXPceJrQSfgFzDlbKTqieSd/hSvdIeS51N6BYdCubTHlzcaIU7Tvqh2Hl3NlnP6zhHvFUetrZ1ekXN9TLzZ6yUfAsDQ3kTdKx1S4b2nbqJ2bpJdrepuI9IVxSZZgabOqIAeIyMB6rrmJlQ/DubXvwk3wguwlxFr4RqJsLLZckaL66oAduAhaeGc4P5LF3wXuTjRnPfsnojyi5xjuwjqfu0uZC3Gt3dg3lS3dNWzdG2Dx0713vFankfKjqaojqGeFE8PtxgHW3pFx0q4M580pX5EbDM5ks9K3G1zL75sYIw6xe+5audoVJqbEmrKt18dOH36EWRFwnvLrxOqKGsbLGyWM3a9rXtPG1wuPzX3Vd6Gsv7rSOpnnfU53vqnklvU7EOpWIsK2t1zcX0Naue/FSOdtJflWp9NnYxqKza8dp/aIe1apXSX5VqfTZ2Mais2vHab2iHtWroq+5Xl+xjT71+Z06FlYCyuZN0LBCyvnNOGDE5zWgbS4gAc5KAhM48yKWt1zx78CwkZvZByX+cOQgqvMq6EJW3NLUskHA2YFjubE24PUFcIcsqxXk2V8IvgQzohPmjmjLWZ9XSXNRTyMb54s6P77bgdKh11ZLGCCCAQRYg6wRwgjhXNWd0MTK6oZTYdyEhDcOto1DEG8gdiA5lr4mU7m4yXEzcjHVXFM3bQ7nW9s3cEji5jmudFf5jmjE5g+yRc24COVXCFzvo0jJyrTW4HPceYQvuuiAs/Pgo28Oq1LuHJyr4mVTOnHxqD1Du1KuZUzpx8ag9Q7tSvnB75HuX3TK2XS+Z3k+k9mh7Jq5oXS+Z3k+k9mh7Jqu7S92JVwfeZMLXs/mk5Ont5rT0CVpK2Ffhy1Q7tTyw+fG5o5y02+NlhyWqaNrHmq7YTfRp/JlBqz8g5NFdkqCLHg3KUX1Yv4cjjhtcbWuCrFzSDYixGojiI2hbpozy+IpnUzzZsxBbfYJALW94aucDjVGpre0fU7fasJyo36/ei94tQLKwFlaBwQRF4lkDQS4gAC5J1AAbSSgKy0s23eDj3J9+bGLf+l9dErzjqG8GGM9Ic4f3WtZ35c7qqnyt8AWjZ6Lb77pJJ6Vt+iijIjmmI8NzYx7gJPxeOpUovet1R2GTB0bL3J89F9Xqfqy/DumWqNo+ZGZDyBrnkfEKO03+Jwe0f4Xqdzdi3esqK4+D4tDysYd+8chcNXSoLTf4nD7R/hetPBX6yfizldqS/TVf/WKXrzfy10KXCvPRXRslyPuUjQ9j3zNcDsILrEKjAr50PeS2+tm/rWztDuvUwsP3/QqXPTNV9BUmI3Mbt/E4/OZfYftN2HoPCvGZ+a766pbC24YN9I/zGX1nnOwDj5ir4ztzVjr6cwyHCQcTHgXLHcYHCCNRHD1LxmdmnHQQbkw43OOJ7yLF7uDVwADUB+qrfiH6X+X3xJvY/wBT/H74EJpLoWQ5FfFE0MYwwNaBwATN6+dUUr90teSpvSh7ZqoJWNnPWp+ZDme+vIuLQZ4tUeub2QVmqstBni1R65vZBWasvM76RoY3dIIiKqThERAEREAWCVleJWktIBsSDY7bG2o2QFAaUcud05RkDTdkHyDeK7Td5++SPdC1rJ2T3zyshhaXvkcGtHKePiAFyTwAK23aEISbmsqCTrJLY9ZO0qbzR0bQ0ExnbK+VxYWDGGDCCQSRbhNrLbWZVXXuwerRlvGsnPWXI95maPYaFgeQ2WcjfSEeCfNiB8Ecu0/BbbZZRY05ym96T4mlGKitEYc3VsuubM9MhdyVssAFm4scfq3629Xg+6ulFqueGj+HKD45JJJInRtLLx4N80m4BxA7De3OVaxL1TP83JkGTU7I8OZT2j3L3clfE9xsx53GTiwvIAJ5nYT0FdFBVr3jqf61U9UX7VYdDTmONjC90ha1rcTrYnYQBidbVc2X1mW12yUoczzGhOtOMjn7SX5VqfTZ2Ea1pkhaQ5pIIIII1EEbCDwFXnl7RPDV1MlTJUTsdIQ4hojwizGt1XF9jVH946m+tVPVF+1X682mMFFvp4FSzFslJtFVf6hqfrVT+LL+5P8AUNT9bqfxpf3K1e8dTfWqnqi/aneOpvrVT1RftXvtmP8AaPn2a77ZWeSsvVJniBqqkgyxggyykEboNR1q6dKdRgyVP9rc2fembf4AqHptCtOx7XipqCWOa8AiKxLXA2O95FtudObTK6nNPI97Bia+7LXu29rgjWNap331TshKPJc+BZqqsjCSfNnPmTc6KqnFoKqaMeaHkt+6bj4KZZpTyiBbuq/PHD+1bFWaDpR/Bq4nD/sY5h62lyjnaFq3gfSn33/sV7tsWfF6eqKvZ3x4LX5mv5Sz5rahpZNVylp1FrcMbSOIhgFxzqBAVi02hGqJ+UqKZg+zujz1WH5rbsgaIKWBwfOXVThrAeA2MH1Y29JPMvHl0Vr8v0QWPdN/m+pDaHM03NLq+ZpaHNMcQO0g2xS8xtYcetWsvLW2FhzL0sW612zcmalVarjuoKmdOPjUHqHdqVcy1PPDR9FlCVkks0sZYwsAYGWILsVziBUmLZGuxSlyPi+DnBxRz4ul8z/J9J7ND2TVpneOp/rVT1RftVgZJyeIIIoGkuEUbIwTa5DGhoJtqvqVnNyIWxSgQYtMq23I/WsELKLNLxUOkTN8wVG7sb8nMS7VsbJtc3p8IdPEtUB4fy23V+5VyWyoidDK27XDpB4HA8BB1rSO9S3cXDdyZcRLXWszCNjXN5dpPHsVOyl66xOtwNsVRpUL3o1w81/XU1t+f9WTERLbchbZqk5ZRw6rD47StryZpUiItURSRu42b9n9nDqKr/KuQ5qZ2GeNzOI7WO9F+wr8KjVk4s0Z7OxMiCaS06OJbdRpOpGi7TNIeIMI+LrBaTnNnzLVgxgbjEdrQbl3pu4RyDVzrWlJZHzenqnWgjLhwuOpg53bOgXKO2c+B8VbNxMT9R9Osny/Y/JQ0T5pGxRNxPebAf3PEBtJV55DyU2np2QM1hgsT5zjrc7pJJUZmpmdHRtvfdJXCzn24PNYOAfmtjCs1V7i1fM57au0VlSUIe4vq/H+DFlXGnDxOH2j/C9WQoDO/NFmUImRSyPjDH7pdmG5OEtscQOrfK7jzULFJ8jAui5QcUc3K+dD3ktvrZf61F946m+tVPVF+1bnmtm42hpxTxvfI0Oc+77X3xvbVqV/Myq7a92PPUqY1E656yJhERZRoGm6WvJUvpw9s1UCums5s321tM6mke5jXFpuy2LePDha+raFpfeOp/rVT1RftWrh5NdUHGXiZ+TROyesTxoM8XqPXN7IKzVr2Z2ZzMnsfHFJJIJHB5x4bizcNhhAWwqjkTVljlHkW6YuEFFhERQEoREQBERAEREAREQBERAEREAREQBERAEREAREQBLIiAIiIAiIgCIiAIiIAiIgCIiA+csIcMLmhwO0OAIPOCoefMujebupYvdBb/SQpxF40nzJIWzr9yTXk9CFpszqRhu2lhv9oYv6rqYZGALAAAbABYDoXpESS5Cds7OM5N+b1CIi9IwiIgCIiAIiIAiIgCIiAIiIAiIgCIiAIiIAiIgCIiAIiIAiIgCIiAIiIAiIgCIiAIiIAiIgCIiAIiIAiIgCIiAIiIAiIgCIiAIiIAiIgCIiAIiIAiIgCIiAIiID/9k="/>
            <p:cNvSpPr>
              <a:spLocks noChangeAspect="1" noChangeArrowheads="1"/>
            </p:cNvSpPr>
            <p:nvPr/>
          </p:nvSpPr>
          <p:spPr bwMode="auto">
            <a:xfrm>
              <a:off x="63500" y="-428625"/>
              <a:ext cx="2828925" cy="885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 name="Picture 5" descr="Alstom in $28m Deal to Repair Iraq Power Plant "/>
            <p:cNvPicPr>
              <a:picLocks noChangeAspect="1" noChangeArrowheads="1"/>
            </p:cNvPicPr>
            <p:nvPr/>
          </p:nvPicPr>
          <p:blipFill>
            <a:blip r:embed="rId28" cstate="print"/>
            <a:srcRect/>
            <a:stretch>
              <a:fillRect/>
            </a:stretch>
          </p:blipFill>
          <p:spPr bwMode="auto">
            <a:xfrm>
              <a:off x="-814260" y="2331558"/>
              <a:ext cx="1938528" cy="609600"/>
            </a:xfrm>
            <a:prstGeom prst="rect">
              <a:avLst/>
            </a:prstGeom>
            <a:noFill/>
          </p:spPr>
        </p:pic>
      </p:grpSp>
      <p:sp>
        <p:nvSpPr>
          <p:cNvPr id="46" name="Rectangle 45"/>
          <p:cNvSpPr/>
          <p:nvPr/>
        </p:nvSpPr>
        <p:spPr>
          <a:xfrm>
            <a:off x="1142177" y="1000035"/>
            <a:ext cx="7087423" cy="1477328"/>
          </a:xfrm>
          <a:prstGeom prst="rect">
            <a:avLst/>
          </a:prstGeom>
        </p:spPr>
        <p:txBody>
          <a:bodyPr wrap="square">
            <a:spAutoFit/>
          </a:bodyPr>
          <a:lstStyle/>
          <a:p>
            <a:r>
              <a:rPr lang="en-US" dirty="0" smtClean="0"/>
              <a:t>Floyd Galvan, Program Manager – fgalvan@entergy.com</a:t>
            </a:r>
            <a:br>
              <a:rPr lang="en-US" dirty="0" smtClean="0"/>
            </a:br>
            <a:endParaRPr lang="en-US" dirty="0" smtClean="0"/>
          </a:p>
          <a:p>
            <a:r>
              <a:rPr lang="en-US" dirty="0" smtClean="0"/>
              <a:t>Angela Nelson, Project Manager- </a:t>
            </a:r>
            <a:r>
              <a:rPr lang="en-US" dirty="0" err="1" smtClean="0"/>
              <a:t>PMOlink</a:t>
            </a:r>
            <a:endParaRPr lang="en-US" dirty="0" smtClean="0"/>
          </a:p>
          <a:p>
            <a:r>
              <a:rPr lang="en-US" dirty="0" smtClean="0"/>
              <a:t>Lisa Beard, Technical Consultant – Quanta Technologies</a:t>
            </a:r>
          </a:p>
          <a:p>
            <a:r>
              <a:rPr lang="en-US" dirty="0" smtClean="0"/>
              <a:t>Lynda McGhee, Cyber Security Architect - SAIC</a:t>
            </a:r>
            <a:endParaRPr lang="en-US" dirty="0"/>
          </a:p>
        </p:txBody>
      </p:sp>
      <p:pic>
        <p:nvPicPr>
          <p:cNvPr id="7169" name="Picture 1" descr="http://syslogserver.com/images/shi.gif"/>
          <p:cNvPicPr>
            <a:picLocks noChangeAspect="1" noChangeArrowheads="1"/>
          </p:cNvPicPr>
          <p:nvPr/>
        </p:nvPicPr>
        <p:blipFill>
          <a:blip r:embed="rId29"/>
          <a:srcRect/>
          <a:stretch>
            <a:fillRect/>
          </a:stretch>
        </p:blipFill>
        <p:spPr bwMode="auto">
          <a:xfrm>
            <a:off x="6486799" y="4102501"/>
            <a:ext cx="649404" cy="384832"/>
          </a:xfrm>
          <a:prstGeom prst="rect">
            <a:avLst/>
          </a:prstGeom>
          <a:noFill/>
          <a:ln w="9525">
            <a:noFill/>
            <a:miter lim="800000"/>
            <a:headEnd/>
            <a:tailEnd/>
          </a:ln>
        </p:spPr>
      </p:pic>
      <p:pic>
        <p:nvPicPr>
          <p:cNvPr id="7170" name="il_fi" descr="http://www.getsolar.com/blog/wp-content/uploads/2011/02/US-Department-of-Energy-Logo.jpg"/>
          <p:cNvPicPr>
            <a:picLocks noChangeAspect="1" noChangeArrowheads="1"/>
          </p:cNvPicPr>
          <p:nvPr/>
        </p:nvPicPr>
        <p:blipFill>
          <a:blip r:embed="rId30"/>
          <a:srcRect/>
          <a:stretch>
            <a:fillRect/>
          </a:stretch>
        </p:blipFill>
        <p:spPr bwMode="auto">
          <a:xfrm>
            <a:off x="5250085" y="5554885"/>
            <a:ext cx="1074515" cy="1074515"/>
          </a:xfrm>
          <a:prstGeom prst="rect">
            <a:avLst/>
          </a:prstGeom>
          <a:noFill/>
          <a:ln w="9525">
            <a:noFill/>
            <a:miter lim="800000"/>
            <a:headEnd/>
            <a:tailEnd/>
          </a:ln>
        </p:spPr>
      </p:pic>
      <p:pic>
        <p:nvPicPr>
          <p:cNvPr id="7171" name="Picture 3" descr="http://istore.saintmarys.edu/files/images/dell1_0.jpg"/>
          <p:cNvPicPr>
            <a:picLocks noChangeAspect="1" noChangeArrowheads="1"/>
          </p:cNvPicPr>
          <p:nvPr/>
        </p:nvPicPr>
        <p:blipFill>
          <a:blip r:embed="rId31"/>
          <a:srcRect/>
          <a:stretch>
            <a:fillRect/>
          </a:stretch>
        </p:blipFill>
        <p:spPr bwMode="auto">
          <a:xfrm>
            <a:off x="6818196" y="3152803"/>
            <a:ext cx="649404" cy="657197"/>
          </a:xfrm>
          <a:prstGeom prst="rect">
            <a:avLst/>
          </a:prstGeom>
          <a:noFill/>
          <a:ln w="9525">
            <a:noFill/>
            <a:miter lim="800000"/>
            <a:headEnd/>
            <a:tailEnd/>
          </a:ln>
        </p:spPr>
      </p:pic>
      <p:pic>
        <p:nvPicPr>
          <p:cNvPr id="7172" name="5731303e-3c6b-4d63-b380-d9b57b09c7a1" descr="image001"/>
          <p:cNvPicPr>
            <a:picLocks noChangeAspect="1" noChangeArrowheads="1"/>
          </p:cNvPicPr>
          <p:nvPr/>
        </p:nvPicPr>
        <p:blipFill>
          <a:blip r:embed="rId32"/>
          <a:srcRect/>
          <a:stretch>
            <a:fillRect/>
          </a:stretch>
        </p:blipFill>
        <p:spPr bwMode="auto">
          <a:xfrm>
            <a:off x="344212" y="5677263"/>
            <a:ext cx="1768432" cy="837305"/>
          </a:xfrm>
          <a:prstGeom prst="rect">
            <a:avLst/>
          </a:prstGeom>
          <a:noFill/>
          <a:ln w="9525">
            <a:noFill/>
            <a:miter lim="800000"/>
            <a:headEnd/>
            <a:tailEnd/>
          </a:ln>
        </p:spPr>
      </p:pic>
      <p:pic>
        <p:nvPicPr>
          <p:cNvPr id="1026" name="Picture 2" descr="D:\111010_Entergy\Project Team\Entergy_ 0993.jpg"/>
          <p:cNvPicPr preferRelativeResize="0">
            <a:picLocks noChangeAspect="1" noChangeArrowheads="1"/>
          </p:cNvPicPr>
          <p:nvPr/>
        </p:nvPicPr>
        <p:blipFill>
          <a:blip r:embed="rId33"/>
          <a:stretch>
            <a:fillRect/>
          </a:stretch>
        </p:blipFill>
        <p:spPr bwMode="auto">
          <a:xfrm>
            <a:off x="152400" y="1502727"/>
            <a:ext cx="8868410" cy="543147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868</TotalTime>
  <Words>480</Words>
  <Application>Microsoft Office PowerPoint</Application>
  <PresentationFormat>On-screen Show (4:3)</PresentationFormat>
  <Paragraphs>59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Foundry</vt:lpstr>
      <vt:lpstr>Entergy Phasor Project Update </vt:lpstr>
      <vt:lpstr>Acknowledgment and Disclaimer</vt:lpstr>
      <vt:lpstr>Project Specifics</vt:lpstr>
      <vt:lpstr>Project Specifics(cont)</vt:lpstr>
      <vt:lpstr>Challenges, Lessons Learned </vt:lpstr>
      <vt:lpstr>Challenges, Lessons Learned </vt:lpstr>
      <vt:lpstr>Entergy Services, Inc.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Awardee ___ Smart Grid Investment Grant Overview </dc:title>
  <dc:creator>Alison Silverstein</dc:creator>
  <cp:lastModifiedBy>fgalvan</cp:lastModifiedBy>
  <cp:revision>96</cp:revision>
  <dcterms:created xsi:type="dcterms:W3CDTF">2011-08-25T19:08:39Z</dcterms:created>
  <dcterms:modified xsi:type="dcterms:W3CDTF">2011-10-12T14:48:41Z</dcterms:modified>
</cp:coreProperties>
</file>