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chart3.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5" r:id="rId1"/>
  </p:sldMasterIdLst>
  <p:notesMasterIdLst>
    <p:notesMasterId r:id="rId32"/>
  </p:notesMasterIdLst>
  <p:handoutMasterIdLst>
    <p:handoutMasterId r:id="rId33"/>
  </p:handoutMasterIdLst>
  <p:sldIdLst>
    <p:sldId id="446" r:id="rId2"/>
    <p:sldId id="573" r:id="rId3"/>
    <p:sldId id="572" r:id="rId4"/>
    <p:sldId id="569" r:id="rId5"/>
    <p:sldId id="529" r:id="rId6"/>
    <p:sldId id="543" r:id="rId7"/>
    <p:sldId id="555" r:id="rId8"/>
    <p:sldId id="539" r:id="rId9"/>
    <p:sldId id="556" r:id="rId10"/>
    <p:sldId id="478" r:id="rId11"/>
    <p:sldId id="497" r:id="rId12"/>
    <p:sldId id="589" r:id="rId13"/>
    <p:sldId id="498" r:id="rId14"/>
    <p:sldId id="590" r:id="rId15"/>
    <p:sldId id="591" r:id="rId16"/>
    <p:sldId id="574" r:id="rId17"/>
    <p:sldId id="575" r:id="rId18"/>
    <p:sldId id="576" r:id="rId19"/>
    <p:sldId id="577" r:id="rId20"/>
    <p:sldId id="578" r:id="rId21"/>
    <p:sldId id="579" r:id="rId22"/>
    <p:sldId id="580" r:id="rId23"/>
    <p:sldId id="581" r:id="rId24"/>
    <p:sldId id="582" r:id="rId25"/>
    <p:sldId id="583" r:id="rId26"/>
    <p:sldId id="584" r:id="rId27"/>
    <p:sldId id="585" r:id="rId28"/>
    <p:sldId id="586" r:id="rId29"/>
    <p:sldId id="587" r:id="rId30"/>
    <p:sldId id="588" r:id="rId31"/>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ctor Artze" initials="H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9BBB59"/>
    <a:srgbClr val="1C6E41"/>
    <a:srgbClr val="376092"/>
    <a:srgbClr val="9A9A9A"/>
    <a:srgbClr val="558ED5"/>
    <a:srgbClr val="7F7F7F"/>
    <a:srgbClr val="254061"/>
    <a:srgbClr val="34F046"/>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01" autoAdjust="0"/>
    <p:restoredTop sz="99822" autoAdjust="0"/>
  </p:normalViewPr>
  <p:slideViewPr>
    <p:cSldViewPr>
      <p:cViewPr>
        <p:scale>
          <a:sx n="81" d="100"/>
          <a:sy n="81" d="100"/>
        </p:scale>
        <p:origin x="-1110" y="234"/>
      </p:cViewPr>
      <p:guideLst>
        <p:guide orient="horz" pos="4032"/>
        <p:guide orient="horz" pos="1008"/>
        <p:guide orient="horz" pos="603"/>
        <p:guide orient="horz" pos="4319"/>
        <p:guide orient="horz" pos="2592"/>
        <p:guide pos="5568"/>
        <p:guide pos="192"/>
        <p:guide pos="54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0" d="100"/>
        <a:sy n="60" d="100"/>
      </p:scale>
      <p:origin x="0" y="0"/>
    </p:cViewPr>
  </p:sorterViewPr>
  <p:notesViewPr>
    <p:cSldViewPr>
      <p:cViewPr varScale="1">
        <p:scale>
          <a:sx n="69" d="100"/>
          <a:sy n="69" d="100"/>
        </p:scale>
        <p:origin x="-1980" y="-96"/>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1428571428571494E-2"/>
          <c:y val="0.27090849850665238"/>
          <c:w val="0.55006842894638153"/>
          <c:h val="0.63732066250340369"/>
        </c:manualLayout>
      </c:layout>
      <c:pieChart>
        <c:varyColors val="1"/>
        <c:ser>
          <c:idx val="0"/>
          <c:order val="0"/>
          <c:tx>
            <c:strRef>
              <c:f>Sheet1!$B$1</c:f>
              <c:strCache>
                <c:ptCount val="1"/>
                <c:pt idx="0">
                  <c:v>Projects</c:v>
                </c:pt>
              </c:strCache>
            </c:strRef>
          </c:tx>
          <c:dLbls>
            <c:txPr>
              <a:bodyPr/>
              <a:lstStyle/>
              <a:p>
                <a:pPr>
                  <a:defRPr>
                    <a:solidFill>
                      <a:schemeClr val="bg1"/>
                    </a:solidFill>
                  </a:defRPr>
                </a:pPr>
                <a:endParaRPr lang="en-US"/>
              </a:p>
            </c:txPr>
            <c:dLblPos val="ctr"/>
            <c:showLegendKey val="0"/>
            <c:showVal val="1"/>
            <c:showCatName val="0"/>
            <c:showSerName val="0"/>
            <c:showPercent val="0"/>
            <c:showBubbleSize val="0"/>
            <c:showLeaderLines val="1"/>
          </c:dLbls>
          <c:cat>
            <c:strRef>
              <c:f>Sheet1!$A$2:$A$4</c:f>
              <c:strCache>
                <c:ptCount val="3"/>
                <c:pt idx="0">
                  <c:v>IOU</c:v>
                </c:pt>
                <c:pt idx="1">
                  <c:v>Muni/PPA </c:v>
                </c:pt>
                <c:pt idx="2">
                  <c:v>Cooperative</c:v>
                </c:pt>
              </c:strCache>
            </c:strRef>
          </c:cat>
          <c:val>
            <c:numRef>
              <c:f>Sheet1!$B$2:$B$4</c:f>
              <c:numCache>
                <c:formatCode>General</c:formatCode>
                <c:ptCount val="3"/>
                <c:pt idx="0">
                  <c:v>18</c:v>
                </c:pt>
                <c:pt idx="1">
                  <c:v>17</c:v>
                </c:pt>
                <c:pt idx="2">
                  <c:v>6</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6609033245845384"/>
          <c:y val="0.49524653814824882"/>
          <c:w val="0.31307633420822639"/>
          <c:h val="0.23709285908227137"/>
        </c:manualLayout>
      </c:layout>
      <c:overlay val="0"/>
    </c:legend>
    <c:plotVisOnly val="1"/>
    <c:dispBlanksAs val="zero"/>
    <c:showDLblsOverMax val="0"/>
  </c:chart>
  <c:spPr>
    <a:ln>
      <a:solidFill>
        <a:schemeClr val="tx1"/>
      </a:solidFill>
    </a:ln>
  </c:spPr>
  <c:txPr>
    <a:bodyPr/>
    <a:lstStyle/>
    <a:p>
      <a:pPr>
        <a:defRPr sz="24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P (kW)</c:v>
                </c:pt>
              </c:strCache>
            </c:strRef>
          </c:tx>
          <c:marker>
            <c:symbol val="none"/>
          </c:marker>
          <c:cat>
            <c:numRef>
              <c:f>Sheet1!$A$2:$A$25</c:f>
              <c:numCache>
                <c:formatCode>h:mm\ AM/PM</c:formatCode>
                <c:ptCount val="24"/>
                <c:pt idx="0">
                  <c:v>4.1666666666666671E-2</c:v>
                </c:pt>
                <c:pt idx="1">
                  <c:v>8.3333333333333343E-2</c:v>
                </c:pt>
                <c:pt idx="2">
                  <c:v>0.125</c:v>
                </c:pt>
                <c:pt idx="3">
                  <c:v>0.16666666666666688</c:v>
                </c:pt>
                <c:pt idx="4">
                  <c:v>0.20833333333333398</c:v>
                </c:pt>
                <c:pt idx="5">
                  <c:v>0.25</c:v>
                </c:pt>
                <c:pt idx="6">
                  <c:v>0.29166666666666902</c:v>
                </c:pt>
                <c:pt idx="7">
                  <c:v>0.33333333333333298</c:v>
                </c:pt>
                <c:pt idx="8">
                  <c:v>0.37500000000000155</c:v>
                </c:pt>
                <c:pt idx="9">
                  <c:v>0.41666666666666902</c:v>
                </c:pt>
                <c:pt idx="10">
                  <c:v>0.45833333333333293</c:v>
                </c:pt>
                <c:pt idx="11">
                  <c:v>0.5</c:v>
                </c:pt>
                <c:pt idx="12">
                  <c:v>0.54166666666666696</c:v>
                </c:pt>
                <c:pt idx="13">
                  <c:v>0.58333333333333259</c:v>
                </c:pt>
                <c:pt idx="14">
                  <c:v>0.62500000000000322</c:v>
                </c:pt>
                <c:pt idx="15">
                  <c:v>0.66666666666666763</c:v>
                </c:pt>
                <c:pt idx="16">
                  <c:v>0.70833333333333304</c:v>
                </c:pt>
                <c:pt idx="17">
                  <c:v>0.75000000000000322</c:v>
                </c:pt>
                <c:pt idx="18">
                  <c:v>0.79166666666666696</c:v>
                </c:pt>
                <c:pt idx="19">
                  <c:v>0.83333333333333304</c:v>
                </c:pt>
                <c:pt idx="20">
                  <c:v>0.87500000000000322</c:v>
                </c:pt>
                <c:pt idx="21">
                  <c:v>0.91666666666666696</c:v>
                </c:pt>
                <c:pt idx="22">
                  <c:v>0.95833333333333304</c:v>
                </c:pt>
                <c:pt idx="23">
                  <c:v>1</c:v>
                </c:pt>
              </c:numCache>
            </c:numRef>
          </c:cat>
          <c:val>
            <c:numRef>
              <c:f>Sheet1!$B$2:$B$25</c:f>
              <c:numCache>
                <c:formatCode>0</c:formatCode>
                <c:ptCount val="24"/>
                <c:pt idx="0">
                  <c:v>4298.4626981547344</c:v>
                </c:pt>
                <c:pt idx="1">
                  <c:v>4061.4109510740564</c:v>
                </c:pt>
                <c:pt idx="2">
                  <c:v>3283.7599741847357</c:v>
                </c:pt>
                <c:pt idx="3">
                  <c:v>3408.4880655191937</c:v>
                </c:pt>
                <c:pt idx="4">
                  <c:v>2895.5257249142319</c:v>
                </c:pt>
                <c:pt idx="5">
                  <c:v>2899.5499112703183</c:v>
                </c:pt>
                <c:pt idx="6">
                  <c:v>3184.7995348702334</c:v>
                </c:pt>
                <c:pt idx="7">
                  <c:v>3103.0719237049452</c:v>
                </c:pt>
                <c:pt idx="8">
                  <c:v>4005.5778669823471</c:v>
                </c:pt>
                <c:pt idx="9">
                  <c:v>3816.8300423430182</c:v>
                </c:pt>
                <c:pt idx="10">
                  <c:v>4350.6399573407698</c:v>
                </c:pt>
                <c:pt idx="11">
                  <c:v>4635.0159358550554</c:v>
                </c:pt>
                <c:pt idx="12">
                  <c:v>5129.3719909094025</c:v>
                </c:pt>
                <c:pt idx="13">
                  <c:v>5212.7928102010028</c:v>
                </c:pt>
                <c:pt idx="14">
                  <c:v>5516.7733623708227</c:v>
                </c:pt>
                <c:pt idx="15">
                  <c:v>5377.6030641419848</c:v>
                </c:pt>
                <c:pt idx="16">
                  <c:v>5399.714800181634</c:v>
                </c:pt>
                <c:pt idx="17">
                  <c:v>5657.9450567321155</c:v>
                </c:pt>
                <c:pt idx="18">
                  <c:v>5719.8406063492284</c:v>
                </c:pt>
                <c:pt idx="19">
                  <c:v>5642.7292980918346</c:v>
                </c:pt>
                <c:pt idx="20">
                  <c:v>5290.4210525281069</c:v>
                </c:pt>
                <c:pt idx="21">
                  <c:v>5345.8516109161974</c:v>
                </c:pt>
                <c:pt idx="22">
                  <c:v>5018.5813609434936</c:v>
                </c:pt>
                <c:pt idx="23">
                  <c:v>4800.5615528238332</c:v>
                </c:pt>
              </c:numCache>
            </c:numRef>
          </c:val>
          <c:smooth val="0"/>
        </c:ser>
        <c:ser>
          <c:idx val="1"/>
          <c:order val="1"/>
          <c:tx>
            <c:strRef>
              <c:f>Sheet1!$C$1</c:f>
              <c:strCache>
                <c:ptCount val="1"/>
                <c:pt idx="0">
                  <c:v>Q (kVAR)</c:v>
                </c:pt>
              </c:strCache>
            </c:strRef>
          </c:tx>
          <c:marker>
            <c:symbol val="none"/>
          </c:marker>
          <c:cat>
            <c:numRef>
              <c:f>Sheet1!$A$2:$A$25</c:f>
              <c:numCache>
                <c:formatCode>h:mm\ AM/PM</c:formatCode>
                <c:ptCount val="24"/>
                <c:pt idx="0">
                  <c:v>4.1666666666666671E-2</c:v>
                </c:pt>
                <c:pt idx="1">
                  <c:v>8.3333333333333343E-2</c:v>
                </c:pt>
                <c:pt idx="2">
                  <c:v>0.125</c:v>
                </c:pt>
                <c:pt idx="3">
                  <c:v>0.16666666666666688</c:v>
                </c:pt>
                <c:pt idx="4">
                  <c:v>0.20833333333333398</c:v>
                </c:pt>
                <c:pt idx="5">
                  <c:v>0.25</c:v>
                </c:pt>
                <c:pt idx="6">
                  <c:v>0.29166666666666902</c:v>
                </c:pt>
                <c:pt idx="7">
                  <c:v>0.33333333333333298</c:v>
                </c:pt>
                <c:pt idx="8">
                  <c:v>0.37500000000000155</c:v>
                </c:pt>
                <c:pt idx="9">
                  <c:v>0.41666666666666902</c:v>
                </c:pt>
                <c:pt idx="10">
                  <c:v>0.45833333333333293</c:v>
                </c:pt>
                <c:pt idx="11">
                  <c:v>0.5</c:v>
                </c:pt>
                <c:pt idx="12">
                  <c:v>0.54166666666666696</c:v>
                </c:pt>
                <c:pt idx="13">
                  <c:v>0.58333333333333259</c:v>
                </c:pt>
                <c:pt idx="14">
                  <c:v>0.62500000000000322</c:v>
                </c:pt>
                <c:pt idx="15">
                  <c:v>0.66666666666666763</c:v>
                </c:pt>
                <c:pt idx="16">
                  <c:v>0.70833333333333304</c:v>
                </c:pt>
                <c:pt idx="17">
                  <c:v>0.75000000000000322</c:v>
                </c:pt>
                <c:pt idx="18">
                  <c:v>0.79166666666666696</c:v>
                </c:pt>
                <c:pt idx="19">
                  <c:v>0.83333333333333304</c:v>
                </c:pt>
                <c:pt idx="20">
                  <c:v>0.87500000000000322</c:v>
                </c:pt>
                <c:pt idx="21">
                  <c:v>0.91666666666666696</c:v>
                </c:pt>
                <c:pt idx="22">
                  <c:v>0.95833333333333304</c:v>
                </c:pt>
                <c:pt idx="23">
                  <c:v>1</c:v>
                </c:pt>
              </c:numCache>
            </c:numRef>
          </c:cat>
          <c:val>
            <c:numRef>
              <c:f>Sheet1!$C$2:$C$25</c:f>
              <c:numCache>
                <c:formatCode>0</c:formatCode>
                <c:ptCount val="24"/>
                <c:pt idx="0">
                  <c:v>1948.5907799952861</c:v>
                </c:pt>
                <c:pt idx="1">
                  <c:v>1541.5091890975157</c:v>
                </c:pt>
                <c:pt idx="2">
                  <c:v>1574.1913232823142</c:v>
                </c:pt>
                <c:pt idx="3">
                  <c:v>1277.3014578462651</c:v>
                </c:pt>
                <c:pt idx="4">
                  <c:v>1519.323001502057</c:v>
                </c:pt>
                <c:pt idx="5">
                  <c:v>1199.7319911146067</c:v>
                </c:pt>
                <c:pt idx="6">
                  <c:v>1388.4143208699104</c:v>
                </c:pt>
                <c:pt idx="7">
                  <c:v>1475.7611704411511</c:v>
                </c:pt>
                <c:pt idx="8">
                  <c:v>1867.5131866887352</c:v>
                </c:pt>
                <c:pt idx="9">
                  <c:v>1884.2632099954772</c:v>
                </c:pt>
                <c:pt idx="10">
                  <c:v>1996.8729505342392</c:v>
                </c:pt>
                <c:pt idx="11">
                  <c:v>2322.5782435019451</c:v>
                </c:pt>
                <c:pt idx="12">
                  <c:v>2390.3630487152673</c:v>
                </c:pt>
                <c:pt idx="13">
                  <c:v>2673.2537572238111</c:v>
                </c:pt>
                <c:pt idx="14">
                  <c:v>2677.2489566414752</c:v>
                </c:pt>
                <c:pt idx="15">
                  <c:v>2478.4528129210862</c:v>
                </c:pt>
                <c:pt idx="16">
                  <c:v>2854.9468738222236</c:v>
                </c:pt>
                <c:pt idx="17">
                  <c:v>2986.1911976722267</c:v>
                </c:pt>
                <c:pt idx="18">
                  <c:v>2638.4138835544877</c:v>
                </c:pt>
                <c:pt idx="19">
                  <c:v>2922.338824758368</c:v>
                </c:pt>
                <c:pt idx="20">
                  <c:v>2664.1896811331076</c:v>
                </c:pt>
                <c:pt idx="21">
                  <c:v>2628.359849098309</c:v>
                </c:pt>
                <c:pt idx="22">
                  <c:v>2495.5518074157899</c:v>
                </c:pt>
                <c:pt idx="23">
                  <c:v>2667.1633101735197</c:v>
                </c:pt>
              </c:numCache>
            </c:numRef>
          </c:val>
          <c:smooth val="0"/>
        </c:ser>
        <c:dLbls>
          <c:showLegendKey val="0"/>
          <c:showVal val="0"/>
          <c:showCatName val="0"/>
          <c:showSerName val="0"/>
          <c:showPercent val="0"/>
          <c:showBubbleSize val="0"/>
        </c:dLbls>
        <c:marker val="1"/>
        <c:smooth val="0"/>
        <c:axId val="112179456"/>
        <c:axId val="112181248"/>
      </c:lineChart>
      <c:catAx>
        <c:axId val="112179456"/>
        <c:scaling>
          <c:orientation val="minMax"/>
        </c:scaling>
        <c:delete val="0"/>
        <c:axPos val="b"/>
        <c:numFmt formatCode="h:mm\ AM/PM" sourceLinked="1"/>
        <c:majorTickMark val="out"/>
        <c:minorTickMark val="none"/>
        <c:tickLblPos val="nextTo"/>
        <c:txPr>
          <a:bodyPr/>
          <a:lstStyle/>
          <a:p>
            <a:pPr>
              <a:defRPr sz="1000"/>
            </a:pPr>
            <a:endParaRPr lang="en-US"/>
          </a:p>
        </c:txPr>
        <c:crossAx val="112181248"/>
        <c:crosses val="autoZero"/>
        <c:auto val="1"/>
        <c:lblAlgn val="ctr"/>
        <c:lblOffset val="100"/>
        <c:noMultiLvlLbl val="0"/>
      </c:catAx>
      <c:valAx>
        <c:axId val="112181248"/>
        <c:scaling>
          <c:orientation val="minMax"/>
        </c:scaling>
        <c:delete val="0"/>
        <c:axPos val="l"/>
        <c:majorGridlines/>
        <c:numFmt formatCode="0" sourceLinked="1"/>
        <c:majorTickMark val="out"/>
        <c:minorTickMark val="none"/>
        <c:tickLblPos val="nextTo"/>
        <c:txPr>
          <a:bodyPr/>
          <a:lstStyle/>
          <a:p>
            <a:pPr>
              <a:defRPr sz="1400"/>
            </a:pPr>
            <a:endParaRPr lang="en-US"/>
          </a:p>
        </c:txPr>
        <c:crossAx val="112179456"/>
        <c:crosses val="autoZero"/>
        <c:crossBetween val="between"/>
      </c:valAx>
    </c:plotArea>
    <c:legend>
      <c:legendPos val="b"/>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P (kW)</c:v>
                </c:pt>
              </c:strCache>
            </c:strRef>
          </c:tx>
          <c:marker>
            <c:symbol val="none"/>
          </c:marker>
          <c:cat>
            <c:numRef>
              <c:f>Sheet1!$A$2:$A$25</c:f>
              <c:numCache>
                <c:formatCode>h:mm\ AM/PM</c:formatCode>
                <c:ptCount val="24"/>
                <c:pt idx="0">
                  <c:v>4.1666666666666671E-2</c:v>
                </c:pt>
                <c:pt idx="1">
                  <c:v>8.3333333333333343E-2</c:v>
                </c:pt>
                <c:pt idx="2">
                  <c:v>0.125</c:v>
                </c:pt>
                <c:pt idx="3">
                  <c:v>0.16666666666666688</c:v>
                </c:pt>
                <c:pt idx="4">
                  <c:v>0.20833333333333393</c:v>
                </c:pt>
                <c:pt idx="5">
                  <c:v>0.25</c:v>
                </c:pt>
                <c:pt idx="6">
                  <c:v>0.29166666666666891</c:v>
                </c:pt>
                <c:pt idx="7">
                  <c:v>0.33333333333333298</c:v>
                </c:pt>
                <c:pt idx="8">
                  <c:v>0.37500000000000144</c:v>
                </c:pt>
                <c:pt idx="9">
                  <c:v>0.41666666666666891</c:v>
                </c:pt>
                <c:pt idx="10">
                  <c:v>0.45833333333333293</c:v>
                </c:pt>
                <c:pt idx="11">
                  <c:v>0.5</c:v>
                </c:pt>
                <c:pt idx="12">
                  <c:v>0.54166666666666696</c:v>
                </c:pt>
                <c:pt idx="13">
                  <c:v>0.58333333333333259</c:v>
                </c:pt>
                <c:pt idx="14">
                  <c:v>0.625000000000003</c:v>
                </c:pt>
                <c:pt idx="15">
                  <c:v>0.66666666666666763</c:v>
                </c:pt>
                <c:pt idx="16">
                  <c:v>0.70833333333333304</c:v>
                </c:pt>
                <c:pt idx="17">
                  <c:v>0.750000000000003</c:v>
                </c:pt>
                <c:pt idx="18">
                  <c:v>0.79166666666666696</c:v>
                </c:pt>
                <c:pt idx="19">
                  <c:v>0.83333333333333304</c:v>
                </c:pt>
                <c:pt idx="20">
                  <c:v>0.875000000000003</c:v>
                </c:pt>
                <c:pt idx="21">
                  <c:v>0.91666666666666696</c:v>
                </c:pt>
                <c:pt idx="22">
                  <c:v>0.95833333333333304</c:v>
                </c:pt>
                <c:pt idx="23">
                  <c:v>1</c:v>
                </c:pt>
              </c:numCache>
            </c:numRef>
          </c:cat>
          <c:val>
            <c:numRef>
              <c:f>Sheet1!$B$2:$B$25</c:f>
              <c:numCache>
                <c:formatCode>0</c:formatCode>
                <c:ptCount val="24"/>
                <c:pt idx="0">
                  <c:v>4298.4626981547344</c:v>
                </c:pt>
                <c:pt idx="1">
                  <c:v>4061.4109510740554</c:v>
                </c:pt>
                <c:pt idx="2">
                  <c:v>3283.7599741847357</c:v>
                </c:pt>
                <c:pt idx="3">
                  <c:v>3408.4880655191937</c:v>
                </c:pt>
                <c:pt idx="4">
                  <c:v>2895.5257249142319</c:v>
                </c:pt>
                <c:pt idx="5">
                  <c:v>2899.5499112703174</c:v>
                </c:pt>
                <c:pt idx="6">
                  <c:v>3184.7995348702325</c:v>
                </c:pt>
                <c:pt idx="7">
                  <c:v>3103.0719237049452</c:v>
                </c:pt>
                <c:pt idx="8">
                  <c:v>4005.5778669823471</c:v>
                </c:pt>
                <c:pt idx="9">
                  <c:v>3816.8300423430173</c:v>
                </c:pt>
                <c:pt idx="10">
                  <c:v>4350.6399573407716</c:v>
                </c:pt>
                <c:pt idx="11">
                  <c:v>4635.0159358550554</c:v>
                </c:pt>
                <c:pt idx="12">
                  <c:v>5129.3719909094025</c:v>
                </c:pt>
                <c:pt idx="13">
                  <c:v>5212.7928102010028</c:v>
                </c:pt>
                <c:pt idx="14">
                  <c:v>5516.7733623708245</c:v>
                </c:pt>
                <c:pt idx="15">
                  <c:v>5377.6030641419829</c:v>
                </c:pt>
                <c:pt idx="16">
                  <c:v>5399.714800181634</c:v>
                </c:pt>
                <c:pt idx="17">
                  <c:v>5657.9450567321173</c:v>
                </c:pt>
                <c:pt idx="18">
                  <c:v>5719.8406063492284</c:v>
                </c:pt>
                <c:pt idx="19">
                  <c:v>5642.729298091831</c:v>
                </c:pt>
                <c:pt idx="20">
                  <c:v>5290.4210525281069</c:v>
                </c:pt>
                <c:pt idx="21">
                  <c:v>5345.8516109161974</c:v>
                </c:pt>
                <c:pt idx="22">
                  <c:v>5018.5813609434936</c:v>
                </c:pt>
                <c:pt idx="23">
                  <c:v>4800.5615528238332</c:v>
                </c:pt>
              </c:numCache>
            </c:numRef>
          </c:val>
          <c:smooth val="0"/>
        </c:ser>
        <c:ser>
          <c:idx val="1"/>
          <c:order val="1"/>
          <c:tx>
            <c:strRef>
              <c:f>Sheet1!$C$1</c:f>
              <c:strCache>
                <c:ptCount val="1"/>
                <c:pt idx="0">
                  <c:v>Q (kVAR)</c:v>
                </c:pt>
              </c:strCache>
            </c:strRef>
          </c:tx>
          <c:marker>
            <c:symbol val="none"/>
          </c:marker>
          <c:cat>
            <c:numRef>
              <c:f>Sheet1!$A$2:$A$25</c:f>
              <c:numCache>
                <c:formatCode>h:mm\ AM/PM</c:formatCode>
                <c:ptCount val="24"/>
                <c:pt idx="0">
                  <c:v>4.1666666666666671E-2</c:v>
                </c:pt>
                <c:pt idx="1">
                  <c:v>8.3333333333333343E-2</c:v>
                </c:pt>
                <c:pt idx="2">
                  <c:v>0.125</c:v>
                </c:pt>
                <c:pt idx="3">
                  <c:v>0.16666666666666688</c:v>
                </c:pt>
                <c:pt idx="4">
                  <c:v>0.20833333333333393</c:v>
                </c:pt>
                <c:pt idx="5">
                  <c:v>0.25</c:v>
                </c:pt>
                <c:pt idx="6">
                  <c:v>0.29166666666666891</c:v>
                </c:pt>
                <c:pt idx="7">
                  <c:v>0.33333333333333298</c:v>
                </c:pt>
                <c:pt idx="8">
                  <c:v>0.37500000000000144</c:v>
                </c:pt>
                <c:pt idx="9">
                  <c:v>0.41666666666666891</c:v>
                </c:pt>
                <c:pt idx="10">
                  <c:v>0.45833333333333293</c:v>
                </c:pt>
                <c:pt idx="11">
                  <c:v>0.5</c:v>
                </c:pt>
                <c:pt idx="12">
                  <c:v>0.54166666666666696</c:v>
                </c:pt>
                <c:pt idx="13">
                  <c:v>0.58333333333333259</c:v>
                </c:pt>
                <c:pt idx="14">
                  <c:v>0.625000000000003</c:v>
                </c:pt>
                <c:pt idx="15">
                  <c:v>0.66666666666666763</c:v>
                </c:pt>
                <c:pt idx="16">
                  <c:v>0.70833333333333304</c:v>
                </c:pt>
                <c:pt idx="17">
                  <c:v>0.750000000000003</c:v>
                </c:pt>
                <c:pt idx="18">
                  <c:v>0.79166666666666696</c:v>
                </c:pt>
                <c:pt idx="19">
                  <c:v>0.83333333333333304</c:v>
                </c:pt>
                <c:pt idx="20">
                  <c:v>0.875000000000003</c:v>
                </c:pt>
                <c:pt idx="21">
                  <c:v>0.91666666666666696</c:v>
                </c:pt>
                <c:pt idx="22">
                  <c:v>0.95833333333333304</c:v>
                </c:pt>
                <c:pt idx="23">
                  <c:v>1</c:v>
                </c:pt>
              </c:numCache>
            </c:numRef>
          </c:cat>
          <c:val>
            <c:numRef>
              <c:f>Sheet1!$C$2:$C$25</c:f>
              <c:numCache>
                <c:formatCode>0</c:formatCode>
                <c:ptCount val="24"/>
                <c:pt idx="0">
                  <c:v>1948.5907799952861</c:v>
                </c:pt>
                <c:pt idx="1">
                  <c:v>1541.5091890975157</c:v>
                </c:pt>
                <c:pt idx="2">
                  <c:v>1574.1913232823147</c:v>
                </c:pt>
                <c:pt idx="3">
                  <c:v>1277.3014578462651</c:v>
                </c:pt>
                <c:pt idx="4">
                  <c:v>1519.323001502057</c:v>
                </c:pt>
                <c:pt idx="5">
                  <c:v>1199.7319911146067</c:v>
                </c:pt>
                <c:pt idx="6">
                  <c:v>1388.4143208699111</c:v>
                </c:pt>
                <c:pt idx="7">
                  <c:v>1475.7611704411511</c:v>
                </c:pt>
                <c:pt idx="8">
                  <c:v>1867.5131866887352</c:v>
                </c:pt>
                <c:pt idx="9">
                  <c:v>1884.2632099954772</c:v>
                </c:pt>
                <c:pt idx="10">
                  <c:v>1996.8729505342392</c:v>
                </c:pt>
                <c:pt idx="11">
                  <c:v>2322.5782435019451</c:v>
                </c:pt>
                <c:pt idx="12">
                  <c:v>2390.3630487152673</c:v>
                </c:pt>
                <c:pt idx="13">
                  <c:v>2673.2537572238111</c:v>
                </c:pt>
                <c:pt idx="14">
                  <c:v>2677.2489566414752</c:v>
                </c:pt>
                <c:pt idx="15">
                  <c:v>2478.4528129210862</c:v>
                </c:pt>
                <c:pt idx="16">
                  <c:v>2854.9468738222236</c:v>
                </c:pt>
                <c:pt idx="17">
                  <c:v>2986.1911976722249</c:v>
                </c:pt>
                <c:pt idx="18">
                  <c:v>2638.4138835544868</c:v>
                </c:pt>
                <c:pt idx="19">
                  <c:v>2922.338824758368</c:v>
                </c:pt>
                <c:pt idx="20">
                  <c:v>2664.1896811331085</c:v>
                </c:pt>
                <c:pt idx="21">
                  <c:v>2628.359849098309</c:v>
                </c:pt>
                <c:pt idx="22">
                  <c:v>2495.5518074157899</c:v>
                </c:pt>
                <c:pt idx="23">
                  <c:v>2667.1633101735183</c:v>
                </c:pt>
              </c:numCache>
            </c:numRef>
          </c:val>
          <c:smooth val="0"/>
        </c:ser>
        <c:dLbls>
          <c:showLegendKey val="0"/>
          <c:showVal val="0"/>
          <c:showCatName val="0"/>
          <c:showSerName val="0"/>
          <c:showPercent val="0"/>
          <c:showBubbleSize val="0"/>
        </c:dLbls>
        <c:marker val="1"/>
        <c:smooth val="0"/>
        <c:axId val="113213440"/>
        <c:axId val="113214976"/>
      </c:lineChart>
      <c:catAx>
        <c:axId val="113213440"/>
        <c:scaling>
          <c:orientation val="minMax"/>
        </c:scaling>
        <c:delete val="0"/>
        <c:axPos val="b"/>
        <c:numFmt formatCode="h:mm\ AM/PM" sourceLinked="1"/>
        <c:majorTickMark val="out"/>
        <c:minorTickMark val="none"/>
        <c:tickLblPos val="nextTo"/>
        <c:txPr>
          <a:bodyPr/>
          <a:lstStyle/>
          <a:p>
            <a:pPr>
              <a:defRPr sz="1000"/>
            </a:pPr>
            <a:endParaRPr lang="en-US"/>
          </a:p>
        </c:txPr>
        <c:crossAx val="113214976"/>
        <c:crosses val="autoZero"/>
        <c:auto val="1"/>
        <c:lblAlgn val="ctr"/>
        <c:lblOffset val="100"/>
        <c:noMultiLvlLbl val="0"/>
      </c:catAx>
      <c:valAx>
        <c:axId val="113214976"/>
        <c:scaling>
          <c:orientation val="minMax"/>
        </c:scaling>
        <c:delete val="0"/>
        <c:axPos val="l"/>
        <c:majorGridlines/>
        <c:numFmt formatCode="0" sourceLinked="1"/>
        <c:majorTickMark val="out"/>
        <c:minorTickMark val="none"/>
        <c:tickLblPos val="nextTo"/>
        <c:txPr>
          <a:bodyPr/>
          <a:lstStyle/>
          <a:p>
            <a:pPr>
              <a:defRPr sz="1400"/>
            </a:pPr>
            <a:endParaRPr lang="en-US"/>
          </a:p>
        </c:txPr>
        <c:crossAx val="113213440"/>
        <c:crosses val="autoZero"/>
        <c:crossBetween val="between"/>
      </c:valAx>
    </c:plotArea>
    <c:legend>
      <c:legendPos val="b"/>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5" Type="http://schemas.openxmlformats.org/officeDocument/2006/relationships/image" Target="../media/image17.wmf"/><Relationship Id="rId4"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19.wmf"/><Relationship Id="rId1"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7917" cy="350520"/>
          </a:xfrm>
          <a:prstGeom prst="rect">
            <a:avLst/>
          </a:prstGeom>
        </p:spPr>
        <p:txBody>
          <a:bodyPr vert="horz" lIns="89465" tIns="44732" rIns="89465" bIns="44732" rtlCol="0"/>
          <a:lstStyle>
            <a:lvl1pPr algn="l">
              <a:defRPr sz="1200"/>
            </a:lvl1pPr>
          </a:lstStyle>
          <a:p>
            <a:endParaRPr lang="en-US" dirty="0"/>
          </a:p>
        </p:txBody>
      </p:sp>
      <p:sp>
        <p:nvSpPr>
          <p:cNvPr id="3" name="Date Placeholder 2"/>
          <p:cNvSpPr>
            <a:spLocks noGrp="1"/>
          </p:cNvSpPr>
          <p:nvPr>
            <p:ph type="dt" sz="quarter" idx="1"/>
          </p:nvPr>
        </p:nvSpPr>
        <p:spPr>
          <a:xfrm>
            <a:off x="5265345" y="0"/>
            <a:ext cx="4029487" cy="350520"/>
          </a:xfrm>
          <a:prstGeom prst="rect">
            <a:avLst/>
          </a:prstGeom>
        </p:spPr>
        <p:txBody>
          <a:bodyPr vert="horz" lIns="89465" tIns="44732" rIns="89465" bIns="44732" rtlCol="0"/>
          <a:lstStyle>
            <a:lvl1pPr algn="r">
              <a:defRPr sz="1200"/>
            </a:lvl1pPr>
          </a:lstStyle>
          <a:p>
            <a:fld id="{962C5D8B-301F-4499-B122-EF5A7F98B451}" type="datetimeFigureOut">
              <a:rPr lang="en-US" smtClean="0"/>
              <a:pPr/>
              <a:t>6/26/2012</a:t>
            </a:fld>
            <a:endParaRPr lang="en-US" dirty="0"/>
          </a:p>
        </p:txBody>
      </p:sp>
      <p:sp>
        <p:nvSpPr>
          <p:cNvPr id="4" name="Footer Placeholder 3"/>
          <p:cNvSpPr>
            <a:spLocks noGrp="1"/>
          </p:cNvSpPr>
          <p:nvPr>
            <p:ph type="ftr" sz="quarter" idx="2"/>
          </p:nvPr>
        </p:nvSpPr>
        <p:spPr>
          <a:xfrm>
            <a:off x="0" y="6658316"/>
            <a:ext cx="4027917" cy="350520"/>
          </a:xfrm>
          <a:prstGeom prst="rect">
            <a:avLst/>
          </a:prstGeom>
        </p:spPr>
        <p:txBody>
          <a:bodyPr vert="horz" lIns="89465" tIns="44732" rIns="89465" bIns="44732"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345" y="6658316"/>
            <a:ext cx="4029487" cy="350520"/>
          </a:xfrm>
          <a:prstGeom prst="rect">
            <a:avLst/>
          </a:prstGeom>
        </p:spPr>
        <p:txBody>
          <a:bodyPr vert="horz" lIns="89465" tIns="44732" rIns="89465" bIns="44732" rtlCol="0" anchor="b"/>
          <a:lstStyle>
            <a:lvl1pPr algn="r">
              <a:defRPr sz="1200"/>
            </a:lvl1pPr>
          </a:lstStyle>
          <a:p>
            <a:fld id="{E3537EE8-10C1-4556-A42E-C4D720868231}" type="slidenum">
              <a:rPr lang="en-US" smtClean="0"/>
              <a:pPr/>
              <a:t>‹#›</a:t>
            </a:fld>
            <a:endParaRPr lang="en-US" dirty="0"/>
          </a:p>
        </p:txBody>
      </p:sp>
    </p:spTree>
    <p:extLst>
      <p:ext uri="{BB962C8B-B14F-4D97-AF65-F5344CB8AC3E}">
        <p14:creationId xmlns:p14="http://schemas.microsoft.com/office/powerpoint/2010/main" val="1035971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440" cy="350520"/>
          </a:xfrm>
          <a:prstGeom prst="rect">
            <a:avLst/>
          </a:prstGeom>
        </p:spPr>
        <p:txBody>
          <a:bodyPr vert="horz" lIns="92293" tIns="46147" rIns="92293" bIns="46147" rtlCol="0"/>
          <a:lstStyle>
            <a:lvl1pPr algn="l">
              <a:defRPr sz="1300"/>
            </a:lvl1pPr>
          </a:lstStyle>
          <a:p>
            <a:endParaRPr lang="en-US" dirty="0"/>
          </a:p>
        </p:txBody>
      </p:sp>
      <p:sp>
        <p:nvSpPr>
          <p:cNvPr id="3" name="Date Placeholder 2"/>
          <p:cNvSpPr>
            <a:spLocks noGrp="1"/>
          </p:cNvSpPr>
          <p:nvPr>
            <p:ph type="dt" idx="1"/>
          </p:nvPr>
        </p:nvSpPr>
        <p:spPr>
          <a:xfrm>
            <a:off x="5265809" y="0"/>
            <a:ext cx="4028440" cy="350520"/>
          </a:xfrm>
          <a:prstGeom prst="rect">
            <a:avLst/>
          </a:prstGeom>
        </p:spPr>
        <p:txBody>
          <a:bodyPr vert="horz" lIns="92293" tIns="46147" rIns="92293" bIns="46147" rtlCol="0"/>
          <a:lstStyle>
            <a:lvl1pPr algn="r">
              <a:defRPr sz="1300"/>
            </a:lvl1pPr>
          </a:lstStyle>
          <a:p>
            <a:fld id="{7038F1C6-0FC7-4337-BC08-EF3930B9E60D}" type="datetimeFigureOut">
              <a:rPr lang="en-US" smtClean="0"/>
              <a:pPr/>
              <a:t>6/26/2012</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2293" tIns="46147" rIns="92293" bIns="46147"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2293" tIns="46147" rIns="92293" bIns="4614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58664"/>
            <a:ext cx="4028440" cy="350520"/>
          </a:xfrm>
          <a:prstGeom prst="rect">
            <a:avLst/>
          </a:prstGeom>
        </p:spPr>
        <p:txBody>
          <a:bodyPr vert="horz" lIns="92293" tIns="46147" rIns="92293" bIns="46147" rtlCol="0" anchor="b"/>
          <a:lstStyle>
            <a:lvl1pPr algn="l">
              <a:defRPr sz="1300"/>
            </a:lvl1pPr>
          </a:lstStyle>
          <a:p>
            <a:endParaRPr lang="en-US" dirty="0"/>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2293" tIns="46147" rIns="92293" bIns="46147" rtlCol="0" anchor="b"/>
          <a:lstStyle>
            <a:lvl1pPr algn="r">
              <a:defRPr sz="1300"/>
            </a:lvl1pPr>
          </a:lstStyle>
          <a:p>
            <a:fld id="{DAEA692A-D9B4-422B-83AF-73CD1DB16FDE}" type="slidenum">
              <a:rPr lang="en-US" smtClean="0"/>
              <a:pPr/>
              <a:t>‹#›</a:t>
            </a:fld>
            <a:endParaRPr lang="en-US" dirty="0"/>
          </a:p>
        </p:txBody>
      </p:sp>
    </p:spTree>
    <p:extLst>
      <p:ext uri="{BB962C8B-B14F-4D97-AF65-F5344CB8AC3E}">
        <p14:creationId xmlns:p14="http://schemas.microsoft.com/office/powerpoint/2010/main" val="794954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EA692A-D9B4-422B-83AF-73CD1DB16FDE}" type="slidenum">
              <a:rPr lang="en-US" smtClean="0"/>
              <a:pPr/>
              <a:t>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63CC19-565B-4DA8-8585-1EA0F9D10016}" type="slidenum">
              <a:rPr lang="en-US" smtClean="0"/>
              <a:pPr/>
              <a:t>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63CC19-565B-4DA8-8585-1EA0F9D10016}" type="slidenum">
              <a:rPr lang="en-US" smtClean="0"/>
              <a:pPr/>
              <a:t>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EA692A-D9B4-422B-83AF-73CD1DB16FDE}" type="slidenum">
              <a:rPr lang="en-US" smtClean="0"/>
              <a:pPr/>
              <a:t>18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hite Background">
    <p:bg>
      <p:bgPr>
        <a:solidFill>
          <a:schemeClr val="bg1"/>
        </a:solidFill>
        <a:effectLst/>
      </p:bgPr>
    </p:bg>
    <p:spTree>
      <p:nvGrpSpPr>
        <p:cNvPr id="1" name=""/>
        <p:cNvGrpSpPr/>
        <p:nvPr/>
      </p:nvGrpSpPr>
      <p:grpSpPr>
        <a:xfrm>
          <a:off x="0" y="0"/>
          <a:ext cx="0" cy="0"/>
          <a:chOff x="0" y="0"/>
          <a:chExt cx="0" cy="0"/>
        </a:xfrm>
      </p:grpSpPr>
      <p:pic>
        <p:nvPicPr>
          <p:cNvPr id="7" name="Picture 5" descr="C:\Documents and Settings\HAMOSIA\Desktop\grid1.jpg"/>
          <p:cNvPicPr>
            <a:picLocks noChangeAspect="1" noChangeArrowheads="1"/>
          </p:cNvPicPr>
          <p:nvPr userDrawn="1"/>
        </p:nvPicPr>
        <p:blipFill>
          <a:blip r:embed="rId2" cstate="print"/>
          <a:srcRect l="7282" b="5882"/>
          <a:stretch>
            <a:fillRect/>
          </a:stretch>
        </p:blipFill>
        <p:spPr bwMode="auto">
          <a:xfrm>
            <a:off x="0" y="914400"/>
            <a:ext cx="5410200" cy="3657600"/>
          </a:xfrm>
          <a:prstGeom prst="rect">
            <a:avLst/>
          </a:prstGeom>
          <a:noFill/>
          <a:ln w="22225">
            <a:noFill/>
            <a:miter lim="800000"/>
            <a:headEnd/>
            <a:tailEnd/>
          </a:ln>
        </p:spPr>
      </p:pic>
      <p:sp>
        <p:nvSpPr>
          <p:cNvPr id="8" name="Rectangle 7"/>
          <p:cNvSpPr/>
          <p:nvPr userDrawn="1"/>
        </p:nvSpPr>
        <p:spPr>
          <a:xfrm>
            <a:off x="5410200" y="914400"/>
            <a:ext cx="73152" cy="3657600"/>
          </a:xfrm>
          <a:prstGeom prst="rect">
            <a:avLst/>
          </a:prstGeom>
          <a:solidFill>
            <a:srgbClr val="F4DB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4419600"/>
            <a:ext cx="8229600" cy="963930"/>
          </a:xfrm>
          <a:prstGeom prst="rect">
            <a:avLst/>
          </a:prstGeom>
          <a:solidFill>
            <a:srgbClr val="1C6E41"/>
          </a:solidFill>
          <a:ln w="12700">
            <a:solidFill>
              <a:srgbClr val="1C6E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0" y="5316537"/>
            <a:ext cx="8229600" cy="76200"/>
          </a:xfrm>
          <a:prstGeom prst="rect">
            <a:avLst/>
          </a:prstGeom>
          <a:solidFill>
            <a:srgbClr val="558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DOE Seal LoRes"/>
          <p:cNvPicPr>
            <a:picLocks noChangeAspect="1" noChangeArrowheads="1"/>
          </p:cNvPicPr>
          <p:nvPr userDrawn="1"/>
        </p:nvPicPr>
        <p:blipFill>
          <a:blip r:embed="rId3" cstate="print">
            <a:lum bright="15000" contrast="-15000"/>
          </a:blip>
          <a:srcRect/>
          <a:stretch>
            <a:fillRect/>
          </a:stretch>
        </p:blipFill>
        <p:spPr bwMode="auto">
          <a:xfrm>
            <a:off x="7315200" y="3581400"/>
            <a:ext cx="1828800" cy="1828800"/>
          </a:xfrm>
          <a:prstGeom prst="rect">
            <a:avLst/>
          </a:prstGeom>
          <a:noFill/>
        </p:spPr>
      </p:pic>
      <p:pic>
        <p:nvPicPr>
          <p:cNvPr id="11" name="Picture 10" descr="smartgrid-recactlogo.png"/>
          <p:cNvPicPr>
            <a:picLocks noChangeAspect="1"/>
          </p:cNvPicPr>
          <p:nvPr userDrawn="1"/>
        </p:nvPicPr>
        <p:blipFill>
          <a:blip r:embed="rId4" cstate="print"/>
          <a:stretch>
            <a:fillRect/>
          </a:stretch>
        </p:blipFill>
        <p:spPr>
          <a:xfrm>
            <a:off x="228600" y="6102927"/>
            <a:ext cx="3314700" cy="602673"/>
          </a:xfrm>
          <a:prstGeom prst="rect">
            <a:avLst/>
          </a:prstGeom>
        </p:spPr>
      </p:pic>
      <p:sp>
        <p:nvSpPr>
          <p:cNvPr id="19" name="Text Placeholder 18"/>
          <p:cNvSpPr>
            <a:spLocks noGrp="1"/>
          </p:cNvSpPr>
          <p:nvPr>
            <p:ph type="body" sz="quarter" idx="15" hasCustomPrompt="1"/>
          </p:nvPr>
        </p:nvSpPr>
        <p:spPr>
          <a:xfrm>
            <a:off x="381000" y="2362200"/>
            <a:ext cx="7086600" cy="1524000"/>
          </a:xfrm>
          <a:prstGeom prst="rect">
            <a:avLst/>
          </a:prstGeom>
        </p:spPr>
        <p:txBody>
          <a:bodyPr anchor="b"/>
          <a:lstStyle>
            <a:lvl1pPr marL="0" indent="0">
              <a:defRPr sz="4400" b="0" i="0">
                <a:solidFill>
                  <a:schemeClr val="tx1"/>
                </a:solidFill>
              </a:defRPr>
            </a:lvl1pPr>
          </a:lstStyle>
          <a:p>
            <a:pPr lvl="0"/>
            <a:r>
              <a:rPr lang="en-US" dirty="0" smtClean="0"/>
              <a:t>Insert Presentation Title</a:t>
            </a:r>
            <a:endParaRPr lang="en-US" dirty="0"/>
          </a:p>
        </p:txBody>
      </p:sp>
      <p:sp>
        <p:nvSpPr>
          <p:cNvPr id="21" name="Text Placeholder 20"/>
          <p:cNvSpPr>
            <a:spLocks noGrp="1"/>
          </p:cNvSpPr>
          <p:nvPr>
            <p:ph type="body" sz="quarter" idx="16" hasCustomPrompt="1"/>
          </p:nvPr>
        </p:nvSpPr>
        <p:spPr>
          <a:xfrm>
            <a:off x="381000" y="3886200"/>
            <a:ext cx="6324600" cy="533400"/>
          </a:xfrm>
          <a:prstGeom prst="rect">
            <a:avLst/>
          </a:prstGeom>
        </p:spPr>
        <p:txBody>
          <a:bodyPr/>
          <a:lstStyle>
            <a:lvl1pPr marL="0" indent="0">
              <a:defRPr sz="1800" b="0" i="0">
                <a:solidFill>
                  <a:schemeClr val="tx1"/>
                </a:solidFill>
              </a:defRPr>
            </a:lvl1pPr>
          </a:lstStyle>
          <a:p>
            <a:pPr lvl="0"/>
            <a:r>
              <a:rPr lang="en-US" dirty="0" smtClean="0"/>
              <a:t>Insert Presentation Subtitle</a:t>
            </a:r>
            <a:endParaRPr lang="en-US" dirty="0"/>
          </a:p>
        </p:txBody>
      </p:sp>
      <p:sp>
        <p:nvSpPr>
          <p:cNvPr id="23" name="Text Placeholder 22"/>
          <p:cNvSpPr>
            <a:spLocks noGrp="1"/>
          </p:cNvSpPr>
          <p:nvPr>
            <p:ph type="body" sz="quarter" idx="17" hasCustomPrompt="1"/>
          </p:nvPr>
        </p:nvSpPr>
        <p:spPr>
          <a:xfrm>
            <a:off x="381000" y="1066800"/>
            <a:ext cx="1752600" cy="533400"/>
          </a:xfrm>
          <a:prstGeom prst="rect">
            <a:avLst/>
          </a:prstGeom>
        </p:spPr>
        <p:txBody>
          <a:bodyPr/>
          <a:lstStyle>
            <a:lvl1pPr>
              <a:defRPr sz="2200" i="0">
                <a:solidFill>
                  <a:schemeClr val="tx1"/>
                </a:solidFill>
              </a:defRPr>
            </a:lvl1pPr>
          </a:lstStyle>
          <a:p>
            <a:pPr lvl="0"/>
            <a:r>
              <a:rPr lang="en-US" dirty="0" smtClean="0"/>
              <a:t>MM.DD.YYYY</a:t>
            </a:r>
            <a:endParaRPr lang="en-US"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rumb Trail, Tag Line &amp; Content">
    <p:spTree>
      <p:nvGrpSpPr>
        <p:cNvPr id="1" name=""/>
        <p:cNvGrpSpPr/>
        <p:nvPr/>
      </p:nvGrpSpPr>
      <p:grpSpPr>
        <a:xfrm>
          <a:off x="0" y="0"/>
          <a:ext cx="0" cy="0"/>
          <a:chOff x="0" y="0"/>
          <a:chExt cx="0" cy="0"/>
        </a:xfrm>
      </p:grpSpPr>
      <p:sp>
        <p:nvSpPr>
          <p:cNvPr id="7" name="Title 6"/>
          <p:cNvSpPr>
            <a:spLocks noGrp="1"/>
          </p:cNvSpPr>
          <p:nvPr>
            <p:ph type="title" hasCustomPrompt="1"/>
          </p:nvPr>
        </p:nvSpPr>
        <p:spPr bwMode="white">
          <a:xfrm>
            <a:off x="990600" y="0"/>
            <a:ext cx="8153400" cy="914400"/>
          </a:xfrm>
          <a:prstGeom prst="rect">
            <a:avLst/>
          </a:prstGeom>
        </p:spPr>
        <p:txBody>
          <a:bodyPr lIns="91440" anchor="ctr"/>
          <a:lstStyle>
            <a:lvl1pPr marL="0" indent="0" algn="ctr">
              <a:lnSpc>
                <a:spcPct val="100000"/>
              </a:lnSpc>
              <a:spcBef>
                <a:spcPts val="0"/>
              </a:spcBef>
              <a:defRPr lang="en-US" sz="2400" b="0" i="0" kern="1200" dirty="0" smtClean="0">
                <a:solidFill>
                  <a:schemeClr val="bg1"/>
                </a:solidFill>
                <a:latin typeface="Verdana" pitchFamily="34" charset="0"/>
                <a:ea typeface="+mn-ea"/>
                <a:cs typeface="Arial" pitchFamily="34" charset="0"/>
              </a:defRPr>
            </a:lvl1pPr>
          </a:lstStyle>
          <a:p>
            <a:pPr marL="285750" lvl="0" indent="-285750" algn="l" rtl="0" eaLnBrk="1" fontAlgn="base" hangingPunct="1">
              <a:lnSpc>
                <a:spcPct val="95000"/>
              </a:lnSpc>
              <a:spcBef>
                <a:spcPct val="40000"/>
              </a:spcBef>
              <a:spcAft>
                <a:spcPct val="0"/>
              </a:spcAft>
              <a:buNone/>
            </a:pPr>
            <a:r>
              <a:rPr lang="en-US" dirty="0" smtClean="0"/>
              <a:t>Section » Subsection › Description</a:t>
            </a:r>
          </a:p>
        </p:txBody>
      </p:sp>
      <p:sp>
        <p:nvSpPr>
          <p:cNvPr id="11" name="Text Placeholder 11"/>
          <p:cNvSpPr>
            <a:spLocks noGrp="1"/>
          </p:cNvSpPr>
          <p:nvPr>
            <p:ph type="body" sz="quarter" idx="10" hasCustomPrompt="1"/>
          </p:nvPr>
        </p:nvSpPr>
        <p:spPr>
          <a:xfrm>
            <a:off x="304800" y="914400"/>
            <a:ext cx="8507104" cy="609600"/>
          </a:xfrm>
          <a:prstGeom prst="rect">
            <a:avLst/>
          </a:prstGeom>
        </p:spPr>
        <p:txBody>
          <a:bodyPr anchor="t" anchorCtr="0"/>
          <a:lstStyle>
            <a:lvl1pPr marL="0" indent="0">
              <a:lnSpc>
                <a:spcPct val="100000"/>
              </a:lnSpc>
              <a:defRPr sz="2000" b="1" i="0" baseline="0">
                <a:solidFill>
                  <a:schemeClr val="tx1"/>
                </a:solidFill>
                <a:latin typeface="Calibri" pitchFamily="34" charset="0"/>
                <a:cs typeface="Arial" pitchFamily="34" charset="0"/>
              </a:defRPr>
            </a:lvl1pPr>
          </a:lstStyle>
          <a:p>
            <a:pPr lvl="0"/>
            <a:r>
              <a:rPr lang="en-US" dirty="0" smtClean="0"/>
              <a:t>Click to enter tagline text. The tagline should be a complete sentence with a period.</a:t>
            </a:r>
          </a:p>
        </p:txBody>
      </p:sp>
      <p:sp>
        <p:nvSpPr>
          <p:cNvPr id="19" name="Content Placeholder 3"/>
          <p:cNvSpPr>
            <a:spLocks noGrp="1"/>
          </p:cNvSpPr>
          <p:nvPr>
            <p:ph sz="quarter" idx="11"/>
          </p:nvPr>
        </p:nvSpPr>
        <p:spPr>
          <a:xfrm>
            <a:off x="304800" y="1676400"/>
            <a:ext cx="8534400" cy="4419600"/>
          </a:xfrm>
          <a:prstGeom prst="rect">
            <a:avLst/>
          </a:prstGeom>
          <a:ln w="12700">
            <a:noFill/>
          </a:ln>
        </p:spPr>
        <p:txBody>
          <a:bodyPr tIns="91440" bIns="91440"/>
          <a:lstStyle>
            <a:lvl1pPr marL="177800" indent="-177800">
              <a:lnSpc>
                <a:spcPct val="100000"/>
              </a:lnSpc>
              <a:buSzPct val="125000"/>
              <a:buFont typeface="Arial" pitchFamily="34" charset="0"/>
              <a:buChar char="•"/>
              <a:defRPr sz="1600" i="0">
                <a:solidFill>
                  <a:schemeClr val="tx1"/>
                </a:solidFill>
              </a:defRPr>
            </a:lvl1pPr>
            <a:lvl2pPr marL="341313" indent="-163513">
              <a:lnSpc>
                <a:spcPct val="100000"/>
              </a:lnSpc>
              <a:buFont typeface="Palatino Linotype" pitchFamily="18" charset="0"/>
              <a:buChar char="–"/>
              <a:defRPr sz="1600">
                <a:solidFill>
                  <a:schemeClr val="tx1"/>
                </a:solidFill>
              </a:defRPr>
            </a:lvl2pPr>
            <a:lvl3pPr marL="519113" indent="-177800">
              <a:lnSpc>
                <a:spcPct val="100000"/>
              </a:lnSpc>
              <a:buFont typeface="Courier New" pitchFamily="49" charset="0"/>
              <a:buChar char="o"/>
              <a:defRPr sz="1600">
                <a:solidFill>
                  <a:schemeClr val="tx1"/>
                </a:solidFill>
              </a:defRPr>
            </a:lvl3pPr>
            <a:lvl4pPr marL="682625" indent="-163513">
              <a:lnSpc>
                <a:spcPct val="100000"/>
              </a:lnSpc>
              <a:buFont typeface="Palatino Linotype" pitchFamily="18" charset="0"/>
              <a:buChar char="›"/>
              <a:defRPr sz="1600" i="0">
                <a:solidFill>
                  <a:schemeClr val="tx1"/>
                </a:solidFil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rumb Trail &amp; Tag Line Only">
    <p:spTree>
      <p:nvGrpSpPr>
        <p:cNvPr id="1" name=""/>
        <p:cNvGrpSpPr/>
        <p:nvPr/>
      </p:nvGrpSpPr>
      <p:grpSpPr>
        <a:xfrm>
          <a:off x="0" y="0"/>
          <a:ext cx="0" cy="0"/>
          <a:chOff x="0" y="0"/>
          <a:chExt cx="0" cy="0"/>
        </a:xfrm>
      </p:grpSpPr>
      <p:sp>
        <p:nvSpPr>
          <p:cNvPr id="7" name="Title 6"/>
          <p:cNvSpPr>
            <a:spLocks noGrp="1"/>
          </p:cNvSpPr>
          <p:nvPr>
            <p:ph type="title" hasCustomPrompt="1"/>
          </p:nvPr>
        </p:nvSpPr>
        <p:spPr bwMode="white">
          <a:xfrm>
            <a:off x="990600" y="0"/>
            <a:ext cx="8153400" cy="914400"/>
          </a:xfrm>
          <a:prstGeom prst="rect">
            <a:avLst/>
          </a:prstGeom>
        </p:spPr>
        <p:txBody>
          <a:bodyPr anchor="ctr"/>
          <a:lstStyle>
            <a:lvl1pPr marL="0" indent="0" algn="ctr">
              <a:lnSpc>
                <a:spcPct val="100000"/>
              </a:lnSpc>
              <a:spcBef>
                <a:spcPts val="0"/>
              </a:spcBef>
              <a:defRPr lang="en-US" sz="2400" b="0" i="0" kern="1200" dirty="0" smtClean="0">
                <a:solidFill>
                  <a:schemeClr val="bg1"/>
                </a:solidFill>
                <a:latin typeface="Verdana" pitchFamily="34" charset="0"/>
                <a:ea typeface="+mn-ea"/>
                <a:cs typeface="Arial" pitchFamily="34" charset="0"/>
              </a:defRPr>
            </a:lvl1pPr>
          </a:lstStyle>
          <a:p>
            <a:pPr marL="285750" lvl="0" indent="-285750" algn="l" rtl="0" eaLnBrk="1" fontAlgn="base" hangingPunct="1">
              <a:lnSpc>
                <a:spcPct val="95000"/>
              </a:lnSpc>
              <a:spcBef>
                <a:spcPct val="40000"/>
              </a:spcBef>
              <a:spcAft>
                <a:spcPct val="0"/>
              </a:spcAft>
              <a:buNone/>
            </a:pPr>
            <a:r>
              <a:rPr lang="en-US" dirty="0" smtClean="0"/>
              <a:t>Section » Subsection › Description</a:t>
            </a:r>
          </a:p>
        </p:txBody>
      </p:sp>
      <p:sp>
        <p:nvSpPr>
          <p:cNvPr id="12" name="Text Placeholder 11"/>
          <p:cNvSpPr>
            <a:spLocks noGrp="1"/>
          </p:cNvSpPr>
          <p:nvPr>
            <p:ph type="body" sz="quarter" idx="10" hasCustomPrompt="1"/>
          </p:nvPr>
        </p:nvSpPr>
        <p:spPr>
          <a:xfrm>
            <a:off x="304800" y="914400"/>
            <a:ext cx="8507104" cy="609600"/>
          </a:xfrm>
          <a:prstGeom prst="rect">
            <a:avLst/>
          </a:prstGeom>
        </p:spPr>
        <p:txBody>
          <a:bodyPr anchor="t" anchorCtr="0"/>
          <a:lstStyle>
            <a:lvl1pPr marL="0" indent="0">
              <a:lnSpc>
                <a:spcPct val="100000"/>
              </a:lnSpc>
              <a:defRPr sz="2000" b="1" i="0" baseline="0">
                <a:solidFill>
                  <a:schemeClr val="tx1"/>
                </a:solidFill>
                <a:latin typeface="Calibri" pitchFamily="34" charset="0"/>
                <a:cs typeface="Arial" pitchFamily="34" charset="0"/>
              </a:defRPr>
            </a:lvl1pPr>
          </a:lstStyle>
          <a:p>
            <a:pPr lvl="0"/>
            <a:r>
              <a:rPr lang="en-US" dirty="0" smtClean="0"/>
              <a:t>Click to enter tagline text. The tagline should be a complete sentence with a period.</a:t>
            </a:r>
          </a:p>
        </p:txBody>
      </p:sp>
    </p:spTree>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Slide Number Placeholder 5"/>
          <p:cNvSpPr>
            <a:spLocks noGrp="1"/>
          </p:cNvSpPr>
          <p:nvPr>
            <p:ph type="sldNum" sz="quarter" idx="4"/>
          </p:nvPr>
        </p:nvSpPr>
        <p:spPr>
          <a:xfrm>
            <a:off x="6934200" y="6583680"/>
            <a:ext cx="2133600" cy="274320"/>
          </a:xfrm>
          <a:prstGeom prst="rect">
            <a:avLst/>
          </a:prstGeom>
        </p:spPr>
        <p:txBody>
          <a:bodyPr vert="horz" lIns="91440" tIns="45720" rIns="91440" bIns="45720" rtlCol="0" anchor="ctr"/>
          <a:lstStyle>
            <a:lvl1pPr algn="r">
              <a:defRPr sz="1200">
                <a:solidFill>
                  <a:schemeClr val="tx1">
                    <a:tint val="75000"/>
                  </a:schemeClr>
                </a:solidFill>
              </a:defRPr>
            </a:lvl1pPr>
          </a:lstStyle>
          <a:p>
            <a:fld id="{5F739D47-BF5C-4F21-8DD2-5BC4A591B4B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p:nvPr userDrawn="1"/>
        </p:nvSpPr>
        <p:spPr>
          <a:xfrm>
            <a:off x="533400" y="3175"/>
            <a:ext cx="8610600" cy="960120"/>
          </a:xfrm>
          <a:prstGeom prst="rect">
            <a:avLst/>
          </a:prstGeom>
          <a:solidFill>
            <a:srgbClr val="1C6E41"/>
          </a:solidFill>
          <a:ln w="12700">
            <a:solidFill>
              <a:srgbClr val="1C6E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Placeholder 1"/>
          <p:cNvSpPr>
            <a:spLocks noGrp="1"/>
          </p:cNvSpPr>
          <p:nvPr>
            <p:ph type="title"/>
          </p:nvPr>
        </p:nvSpPr>
        <p:spPr>
          <a:xfrm>
            <a:off x="990600" y="0"/>
            <a:ext cx="8153400" cy="9144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8" name="Rectangle 7"/>
          <p:cNvSpPr/>
          <p:nvPr userDrawn="1"/>
        </p:nvSpPr>
        <p:spPr>
          <a:xfrm>
            <a:off x="533400" y="895352"/>
            <a:ext cx="8610600" cy="76200"/>
          </a:xfrm>
          <a:prstGeom prst="rect">
            <a:avLst/>
          </a:prstGeom>
          <a:solidFill>
            <a:srgbClr val="558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DOE Seal LoRes"/>
          <p:cNvPicPr>
            <a:picLocks noChangeAspect="1" noChangeArrowheads="1"/>
          </p:cNvPicPr>
          <p:nvPr userDrawn="1"/>
        </p:nvPicPr>
        <p:blipFill>
          <a:blip r:embed="rId6" cstate="print">
            <a:lum bright="15000" contrast="-15000"/>
          </a:blip>
          <a:srcRect/>
          <a:stretch>
            <a:fillRect/>
          </a:stretch>
        </p:blipFill>
        <p:spPr bwMode="auto">
          <a:xfrm>
            <a:off x="0" y="-9525"/>
            <a:ext cx="990600" cy="990600"/>
          </a:xfrm>
          <a:prstGeom prst="rect">
            <a:avLst/>
          </a:prstGeom>
          <a:noFill/>
        </p:spPr>
      </p:pic>
      <p:sp>
        <p:nvSpPr>
          <p:cNvPr id="11" name="TextBox 10"/>
          <p:cNvSpPr txBox="1"/>
          <p:nvPr userDrawn="1"/>
        </p:nvSpPr>
        <p:spPr>
          <a:xfrm>
            <a:off x="0" y="6581001"/>
            <a:ext cx="3429000" cy="276999"/>
          </a:xfrm>
          <a:prstGeom prst="rect">
            <a:avLst/>
          </a:prstGeom>
          <a:noFill/>
        </p:spPr>
        <p:txBody>
          <a:bodyPr wrap="square" rtlCol="0">
            <a:spAutoFit/>
          </a:bodyPr>
          <a:lstStyle/>
          <a:p>
            <a:pPr marL="0" algn="r" defTabSz="914400" rtl="0" eaLnBrk="1" latinLnBrk="0" hangingPunct="1"/>
            <a:r>
              <a:rPr lang="en-US" sz="1200" kern="1200" dirty="0" smtClean="0">
                <a:solidFill>
                  <a:schemeClr val="tx1">
                    <a:tint val="75000"/>
                  </a:schemeClr>
                </a:solidFill>
                <a:latin typeface="+mn-lt"/>
                <a:ea typeface="+mn-ea"/>
                <a:cs typeface="+mn-cs"/>
              </a:rPr>
              <a:t>Office of Electricity Delivery and Energy Reliability</a:t>
            </a:r>
          </a:p>
        </p:txBody>
      </p:sp>
      <p:cxnSp>
        <p:nvCxnSpPr>
          <p:cNvPr id="12" name="Straight Connector 11"/>
          <p:cNvCxnSpPr/>
          <p:nvPr userDrawn="1"/>
        </p:nvCxnSpPr>
        <p:spPr>
          <a:xfrm>
            <a:off x="76200" y="6567489"/>
            <a:ext cx="8991600" cy="0"/>
          </a:xfrm>
          <a:prstGeom prst="line">
            <a:avLst/>
          </a:prstGeom>
          <a:ln w="22225"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6781800" y="6588940"/>
            <a:ext cx="2286000" cy="269060"/>
          </a:xfrm>
          <a:prstGeom prst="rect">
            <a:avLst/>
          </a:prstGeom>
          <a:noFill/>
        </p:spPr>
        <p:txBody>
          <a:bodyPr wrap="square" lIns="0" tIns="0" rIns="91440" bIns="0" rtlCol="0" anchor="ctr" anchorCtr="0">
            <a:noAutofit/>
          </a:bodyPr>
          <a:lstStyle/>
          <a:p>
            <a:pPr marL="0" indent="0" algn="r">
              <a:buFont typeface="Arial" pitchFamily="34" charset="0"/>
              <a:buNone/>
            </a:pPr>
            <a:fld id="{84D93286-8D10-4113-8F2E-DCDA6E40F28E}" type="slidenum">
              <a:rPr lang="en-US" sz="1200" smtClean="0">
                <a:solidFill>
                  <a:srgbClr val="9A9A9A"/>
                </a:solidFill>
              </a:rPr>
              <a:pPr marL="0" indent="0" algn="r">
                <a:buFont typeface="Arial" pitchFamily="34" charset="0"/>
                <a:buNone/>
              </a:pPr>
              <a:t>‹#›</a:t>
            </a:fld>
            <a:endParaRPr lang="en-US" sz="1200" dirty="0" err="1" smtClean="0">
              <a:solidFill>
                <a:srgbClr val="9A9A9A"/>
              </a:solidFill>
            </a:endParaRPr>
          </a:p>
        </p:txBody>
      </p:sp>
    </p:spTree>
  </p:cSld>
  <p:clrMap bg1="lt1" tx1="dk1" bg2="lt2" tx2="dk2" accent1="accent1" accent2="accent2" accent3="accent3" accent4="accent4" accent5="accent5" accent6="accent6" hlink="hlink" folHlink="folHlink"/>
  <p:sldLayoutIdLst>
    <p:sldLayoutId id="2147483707" r:id="rId1"/>
    <p:sldLayoutId id="2147483709" r:id="rId2"/>
    <p:sldLayoutId id="2147483708" r:id="rId3"/>
    <p:sldLayoutId id="2147483710" r:id="rId4"/>
  </p:sldLayoutIdLst>
  <p:hf hdr="0" ftr="0" dt="0"/>
  <p:txStyles>
    <p:titleStyle>
      <a:lvl1pPr marL="3175" algn="ctr" rtl="0" eaLnBrk="1" fontAlgn="base" hangingPunct="1">
        <a:spcBef>
          <a:spcPct val="0"/>
        </a:spcBef>
        <a:spcAft>
          <a:spcPct val="0"/>
        </a:spcAft>
        <a:defRPr sz="2400" b="0" baseline="0">
          <a:solidFill>
            <a:schemeClr val="bg1"/>
          </a:solidFill>
          <a:latin typeface="Verdana" pitchFamily="34" charset="0"/>
          <a:ea typeface="+mj-ea"/>
          <a:cs typeface="+mj-cs"/>
        </a:defRPr>
      </a:lvl1pPr>
      <a:lvl2pPr marL="3175" algn="l" rtl="0" eaLnBrk="1" fontAlgn="base" hangingPunct="1">
        <a:spcBef>
          <a:spcPct val="0"/>
        </a:spcBef>
        <a:spcAft>
          <a:spcPct val="0"/>
        </a:spcAft>
        <a:defRPr sz="2000" b="1">
          <a:solidFill>
            <a:schemeClr val="tx1"/>
          </a:solidFill>
          <a:latin typeface="Palatino Linotype" pitchFamily="18" charset="0"/>
        </a:defRPr>
      </a:lvl2pPr>
      <a:lvl3pPr marL="3175" algn="l" rtl="0" eaLnBrk="1" fontAlgn="base" hangingPunct="1">
        <a:spcBef>
          <a:spcPct val="0"/>
        </a:spcBef>
        <a:spcAft>
          <a:spcPct val="0"/>
        </a:spcAft>
        <a:defRPr sz="2000" b="1">
          <a:solidFill>
            <a:schemeClr val="tx1"/>
          </a:solidFill>
          <a:latin typeface="Palatino Linotype" pitchFamily="18" charset="0"/>
        </a:defRPr>
      </a:lvl3pPr>
      <a:lvl4pPr marL="3175" algn="l" rtl="0" eaLnBrk="1" fontAlgn="base" hangingPunct="1">
        <a:spcBef>
          <a:spcPct val="0"/>
        </a:spcBef>
        <a:spcAft>
          <a:spcPct val="0"/>
        </a:spcAft>
        <a:defRPr sz="2000" b="1">
          <a:solidFill>
            <a:schemeClr val="tx1"/>
          </a:solidFill>
          <a:latin typeface="Palatino Linotype" pitchFamily="18" charset="0"/>
        </a:defRPr>
      </a:lvl4pPr>
      <a:lvl5pPr marL="3175" algn="l" rtl="0" eaLnBrk="1" fontAlgn="base" hangingPunct="1">
        <a:spcBef>
          <a:spcPct val="0"/>
        </a:spcBef>
        <a:spcAft>
          <a:spcPct val="0"/>
        </a:spcAft>
        <a:defRPr sz="2000" b="1">
          <a:solidFill>
            <a:schemeClr val="tx1"/>
          </a:solidFill>
          <a:latin typeface="Palatino Linotype" pitchFamily="18" charset="0"/>
        </a:defRPr>
      </a:lvl5pPr>
      <a:lvl6pPr marL="460375" algn="l" rtl="0" eaLnBrk="1" fontAlgn="base" hangingPunct="1">
        <a:spcBef>
          <a:spcPct val="0"/>
        </a:spcBef>
        <a:spcAft>
          <a:spcPct val="0"/>
        </a:spcAft>
        <a:defRPr sz="2000" b="1">
          <a:solidFill>
            <a:schemeClr val="tx1"/>
          </a:solidFill>
          <a:latin typeface="Palatino Linotype" pitchFamily="18" charset="0"/>
        </a:defRPr>
      </a:lvl6pPr>
      <a:lvl7pPr marL="917575" algn="l" rtl="0" eaLnBrk="1" fontAlgn="base" hangingPunct="1">
        <a:spcBef>
          <a:spcPct val="0"/>
        </a:spcBef>
        <a:spcAft>
          <a:spcPct val="0"/>
        </a:spcAft>
        <a:defRPr sz="2000" b="1">
          <a:solidFill>
            <a:schemeClr val="tx1"/>
          </a:solidFill>
          <a:latin typeface="Palatino Linotype" pitchFamily="18" charset="0"/>
        </a:defRPr>
      </a:lvl7pPr>
      <a:lvl8pPr marL="1374775" algn="l" rtl="0" eaLnBrk="1" fontAlgn="base" hangingPunct="1">
        <a:spcBef>
          <a:spcPct val="0"/>
        </a:spcBef>
        <a:spcAft>
          <a:spcPct val="0"/>
        </a:spcAft>
        <a:defRPr sz="2000" b="1">
          <a:solidFill>
            <a:schemeClr val="tx1"/>
          </a:solidFill>
          <a:latin typeface="Palatino Linotype" pitchFamily="18" charset="0"/>
        </a:defRPr>
      </a:lvl8pPr>
      <a:lvl9pPr marL="1831975" algn="l" rtl="0" eaLnBrk="1" fontAlgn="base" hangingPunct="1">
        <a:spcBef>
          <a:spcPct val="0"/>
        </a:spcBef>
        <a:spcAft>
          <a:spcPct val="0"/>
        </a:spcAft>
        <a:defRPr sz="2000" b="1">
          <a:solidFill>
            <a:schemeClr val="tx1"/>
          </a:solidFill>
          <a:latin typeface="Palatino Linotype" pitchFamily="18" charset="0"/>
        </a:defRPr>
      </a:lvl9pPr>
    </p:titleStyle>
    <p:bodyStyle>
      <a:lvl1pPr marL="285750" indent="-285750" algn="l" rtl="0" eaLnBrk="1" fontAlgn="base" hangingPunct="1">
        <a:lnSpc>
          <a:spcPct val="95000"/>
        </a:lnSpc>
        <a:spcBef>
          <a:spcPct val="40000"/>
        </a:spcBef>
        <a:spcAft>
          <a:spcPct val="0"/>
        </a:spcAft>
        <a:buNone/>
        <a:defRPr lang="en-US" sz="1000" i="1" kern="1200" dirty="0" smtClean="0">
          <a:solidFill>
            <a:schemeClr val="tx1"/>
          </a:solidFill>
          <a:latin typeface="+mn-lt"/>
          <a:ea typeface="+mn-ea"/>
          <a:cs typeface="+mn-cs"/>
        </a:defRPr>
      </a:lvl1pPr>
      <a:lvl2pPr marL="628650" indent="-341313" algn="l" rtl="0" eaLnBrk="1" fontAlgn="base" hangingPunct="1">
        <a:lnSpc>
          <a:spcPct val="95000"/>
        </a:lnSpc>
        <a:spcBef>
          <a:spcPct val="20000"/>
        </a:spcBef>
        <a:spcAft>
          <a:spcPct val="0"/>
        </a:spcAft>
        <a:buNone/>
        <a:defRPr sz="1600">
          <a:solidFill>
            <a:schemeClr val="tx1"/>
          </a:solidFill>
          <a:latin typeface="+mn-lt"/>
        </a:defRPr>
      </a:lvl2pPr>
      <a:lvl3pPr marL="847725" indent="-217488" algn="l" rtl="0" eaLnBrk="1" fontAlgn="base" hangingPunct="1">
        <a:lnSpc>
          <a:spcPct val="95000"/>
        </a:lnSpc>
        <a:spcBef>
          <a:spcPct val="20000"/>
        </a:spcBef>
        <a:spcAft>
          <a:spcPct val="0"/>
        </a:spcAft>
        <a:buSzPct val="90000"/>
        <a:buFont typeface="Wingdings" pitchFamily="2" charset="2"/>
        <a:buNone/>
        <a:defRPr sz="1600">
          <a:solidFill>
            <a:schemeClr val="tx1"/>
          </a:solidFill>
          <a:latin typeface="+mn-lt"/>
        </a:defRPr>
      </a:lvl3pPr>
      <a:lvl4pPr marL="1095375" indent="-246063" algn="l" rtl="0" eaLnBrk="1" fontAlgn="base" hangingPunct="1">
        <a:lnSpc>
          <a:spcPct val="95000"/>
        </a:lnSpc>
        <a:spcBef>
          <a:spcPct val="20000"/>
        </a:spcBef>
        <a:spcAft>
          <a:spcPct val="0"/>
        </a:spcAft>
        <a:buNone/>
        <a:defRPr sz="1600">
          <a:solidFill>
            <a:schemeClr val="tx1"/>
          </a:solidFill>
          <a:latin typeface="+mn-lt"/>
        </a:defRPr>
      </a:lvl4pPr>
      <a:lvl5pPr marL="1323975" indent="-227013" algn="l" rtl="0" eaLnBrk="1" fontAlgn="base" hangingPunct="1">
        <a:lnSpc>
          <a:spcPct val="95000"/>
        </a:lnSpc>
        <a:spcBef>
          <a:spcPct val="20000"/>
        </a:spcBef>
        <a:spcAft>
          <a:spcPct val="0"/>
        </a:spcAft>
        <a:buNone/>
        <a:defRPr sz="1600">
          <a:solidFill>
            <a:schemeClr val="tx1"/>
          </a:solidFill>
          <a:latin typeface="+mn-lt"/>
        </a:defRPr>
      </a:lvl5pPr>
      <a:lvl6pPr marL="1781175" indent="-227013" algn="l" rtl="0" eaLnBrk="1" fontAlgn="base" hangingPunct="1">
        <a:lnSpc>
          <a:spcPct val="95000"/>
        </a:lnSpc>
        <a:spcBef>
          <a:spcPct val="20000"/>
        </a:spcBef>
        <a:spcAft>
          <a:spcPct val="0"/>
        </a:spcAft>
        <a:buChar char="»"/>
        <a:defRPr sz="1600">
          <a:solidFill>
            <a:schemeClr val="tx1"/>
          </a:solidFill>
          <a:latin typeface="+mn-lt"/>
        </a:defRPr>
      </a:lvl6pPr>
      <a:lvl7pPr marL="2238375" indent="-227013" algn="l" rtl="0" eaLnBrk="1" fontAlgn="base" hangingPunct="1">
        <a:lnSpc>
          <a:spcPct val="95000"/>
        </a:lnSpc>
        <a:spcBef>
          <a:spcPct val="20000"/>
        </a:spcBef>
        <a:spcAft>
          <a:spcPct val="0"/>
        </a:spcAft>
        <a:buChar char="»"/>
        <a:defRPr sz="1600">
          <a:solidFill>
            <a:schemeClr val="tx1"/>
          </a:solidFill>
          <a:latin typeface="+mn-lt"/>
        </a:defRPr>
      </a:lvl7pPr>
      <a:lvl8pPr marL="2695575" indent="-227013" algn="l" rtl="0" eaLnBrk="1" fontAlgn="base" hangingPunct="1">
        <a:lnSpc>
          <a:spcPct val="95000"/>
        </a:lnSpc>
        <a:spcBef>
          <a:spcPct val="20000"/>
        </a:spcBef>
        <a:spcAft>
          <a:spcPct val="0"/>
        </a:spcAft>
        <a:buChar char="»"/>
        <a:defRPr sz="1600">
          <a:solidFill>
            <a:schemeClr val="tx1"/>
          </a:solidFill>
          <a:latin typeface="+mn-lt"/>
        </a:defRPr>
      </a:lvl8pPr>
      <a:lvl9pPr marL="3152775" indent="-227013" algn="l" rtl="0" eaLnBrk="1" fontAlgn="base" hangingPunct="1">
        <a:lnSpc>
          <a:spcPct val="95000"/>
        </a:lnSpc>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11.emf"/><Relationship Id="rId5" Type="http://schemas.openxmlformats.org/officeDocument/2006/relationships/package" Target="../embeddings/Microsoft_Excel_Worksheet3.xlsx"/><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image" Target="../media/image11.emf"/><Relationship Id="rId5" Type="http://schemas.openxmlformats.org/officeDocument/2006/relationships/package" Target="../embeddings/Microsoft_Excel_Worksheet5.xlsx"/><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3.xml"/><Relationship Id="rId1" Type="http://schemas.openxmlformats.org/officeDocument/2006/relationships/vmlDrawing" Target="../drawings/vmlDrawing3.vml"/><Relationship Id="rId4" Type="http://schemas.openxmlformats.org/officeDocument/2006/relationships/image" Target="../media/image12.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17.wmf"/><Relationship Id="rId3" Type="http://schemas.openxmlformats.org/officeDocument/2006/relationships/notesSlide" Target="../notesSlides/notesSlide4.xml"/><Relationship Id="rId7" Type="http://schemas.openxmlformats.org/officeDocument/2006/relationships/image" Target="../media/image14.wmf"/><Relationship Id="rId12"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5.bin"/><Relationship Id="rId11" Type="http://schemas.openxmlformats.org/officeDocument/2006/relationships/image" Target="../media/image16.wmf"/><Relationship Id="rId5" Type="http://schemas.openxmlformats.org/officeDocument/2006/relationships/image" Target="../media/image13.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15.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3.xml"/><Relationship Id="rId1" Type="http://schemas.openxmlformats.org/officeDocument/2006/relationships/vmlDrawing" Target="../drawings/vmlDrawing5.vml"/><Relationship Id="rId6" Type="http://schemas.openxmlformats.org/officeDocument/2006/relationships/image" Target="../media/image19.wmf"/><Relationship Id="rId5" Type="http://schemas.openxmlformats.org/officeDocument/2006/relationships/oleObject" Target="../embeddings/oleObject10.bin"/><Relationship Id="rId4" Type="http://schemas.openxmlformats.org/officeDocument/2006/relationships/image" Target="../media/image18.wmf"/></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3.xml"/><Relationship Id="rId1" Type="http://schemas.openxmlformats.org/officeDocument/2006/relationships/vmlDrawing" Target="../drawings/vmlDrawing6.vml"/><Relationship Id="rId4" Type="http://schemas.openxmlformats.org/officeDocument/2006/relationships/image" Target="../media/image22.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slideLayout" Target="../slideLayouts/slideLayout3.xml"/><Relationship Id="rId1" Type="http://schemas.openxmlformats.org/officeDocument/2006/relationships/vmlDrawing" Target="../drawings/vmlDrawing7.vml"/><Relationship Id="rId5" Type="http://schemas.openxmlformats.org/officeDocument/2006/relationships/image" Target="../media/image23.wmf"/><Relationship Id="rId4" Type="http://schemas.openxmlformats.org/officeDocument/2006/relationships/oleObject" Target="../embeddings/oleObject12.bin"/></Relationships>
</file>

<file path=ppt/slides/_rels/slide27.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3.xml"/><Relationship Id="rId1" Type="http://schemas.openxmlformats.org/officeDocument/2006/relationships/vmlDrawing" Target="../drawings/vmlDrawing8.vml"/><Relationship Id="rId6" Type="http://schemas.openxmlformats.org/officeDocument/2006/relationships/image" Target="../media/image19.wmf"/><Relationship Id="rId5" Type="http://schemas.openxmlformats.org/officeDocument/2006/relationships/oleObject" Target="../embeddings/oleObject14.bin"/><Relationship Id="rId4" Type="http://schemas.openxmlformats.org/officeDocument/2006/relationships/image" Target="../media/image25.wmf"/></Relationships>
</file>

<file path=ppt/slides/_rels/slide2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3.xml"/><Relationship Id="rId1" Type="http://schemas.openxmlformats.org/officeDocument/2006/relationships/vmlDrawing" Target="../drawings/vmlDrawing9.vml"/><Relationship Id="rId4" Type="http://schemas.openxmlformats.org/officeDocument/2006/relationships/image" Target="../media/image29.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3.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txBox="1">
            <a:spLocks/>
          </p:cNvSpPr>
          <p:nvPr/>
        </p:nvSpPr>
        <p:spPr>
          <a:xfrm>
            <a:off x="76200" y="5334000"/>
            <a:ext cx="8153400" cy="609600"/>
          </a:xfrm>
          <a:prstGeom prst="rect">
            <a:avLst/>
          </a:prstGeom>
        </p:spPr>
        <p:txBody>
          <a:bodyPr/>
          <a:lstStyle/>
          <a:p>
            <a:pPr marL="285750" marR="0" lvl="0" indent="-285750" algn="l" defTabSz="914400" rtl="0" eaLnBrk="1" fontAlgn="base" latinLnBrk="0" hangingPunct="1">
              <a:lnSpc>
                <a:spcPct val="95000"/>
              </a:lnSpc>
              <a:spcBef>
                <a:spcPct val="40000"/>
              </a:spcBef>
              <a:spcAft>
                <a:spcPct val="0"/>
              </a:spcAft>
              <a:buClrTx/>
              <a:buSzTx/>
              <a:buFontTx/>
              <a:buNone/>
              <a:tabLst/>
              <a:defRPr/>
            </a:pPr>
            <a:r>
              <a:rPr lang="en-US" sz="2800" b="1" dirty="0" smtClean="0">
                <a:solidFill>
                  <a:srgbClr val="254061"/>
                </a:solidFill>
              </a:rPr>
              <a:t>DOE/Recipient Forum</a:t>
            </a:r>
            <a:endParaRPr kumimoji="0" lang="en-US" sz="2800" b="1" u="none" strike="noStrike" kern="1200" cap="none" spc="0" normalizeH="0" baseline="0" noProof="0" dirty="0">
              <a:ln>
                <a:noFill/>
              </a:ln>
              <a:solidFill>
                <a:srgbClr val="254061"/>
              </a:solidFill>
              <a:effectLst/>
              <a:uLnTx/>
              <a:uFillTx/>
              <a:latin typeface="+mn-lt"/>
              <a:ea typeface="+mn-ea"/>
              <a:cs typeface="+mn-cs"/>
            </a:endParaRPr>
          </a:p>
        </p:txBody>
      </p:sp>
      <p:sp>
        <p:nvSpPr>
          <p:cNvPr id="5" name="Title 4"/>
          <p:cNvSpPr txBox="1">
            <a:spLocks/>
          </p:cNvSpPr>
          <p:nvPr/>
        </p:nvSpPr>
        <p:spPr>
          <a:xfrm>
            <a:off x="76200" y="4419600"/>
            <a:ext cx="7239000" cy="914400"/>
          </a:xfrm>
          <a:prstGeom prst="rect">
            <a:avLst/>
          </a:prstGeom>
        </p:spPr>
        <p:txBody>
          <a:bodyPr/>
          <a:lstStyle/>
          <a:p>
            <a:pPr marL="3175" lvl="0" fontAlgn="base">
              <a:spcBef>
                <a:spcPct val="0"/>
              </a:spcBef>
              <a:spcAft>
                <a:spcPct val="0"/>
              </a:spcAft>
            </a:pPr>
            <a:r>
              <a:rPr lang="en-US" sz="2400" b="1" dirty="0" smtClean="0">
                <a:solidFill>
                  <a:schemeClr val="bg1"/>
                </a:solidFill>
                <a:latin typeface="Verdana" pitchFamily="34" charset="0"/>
              </a:rPr>
              <a:t>Energy Efficiency in</a:t>
            </a:r>
          </a:p>
          <a:p>
            <a:pPr marL="3175" lvl="0" fontAlgn="base">
              <a:spcBef>
                <a:spcPct val="0"/>
              </a:spcBef>
              <a:spcAft>
                <a:spcPct val="0"/>
              </a:spcAft>
            </a:pPr>
            <a:r>
              <a:rPr lang="en-US" sz="2400" b="1" dirty="0" smtClean="0">
                <a:solidFill>
                  <a:schemeClr val="bg1"/>
                </a:solidFill>
                <a:latin typeface="Verdana" pitchFamily="34" charset="0"/>
              </a:rPr>
              <a:t>Distribution Systems</a:t>
            </a:r>
            <a:endParaRPr kumimoji="0" lang="en-US" sz="2400" b="1" i="0" u="none" strike="noStrike" kern="0" cap="none" spc="0" normalizeH="0" baseline="0" noProof="0" dirty="0">
              <a:ln>
                <a:noFill/>
              </a:ln>
              <a:solidFill>
                <a:schemeClr val="bg1"/>
              </a:solidFill>
              <a:effectLst/>
              <a:uLnTx/>
              <a:uFillTx/>
              <a:latin typeface="Verdana" pitchFamily="34" charset="0"/>
              <a:ea typeface="+mj-ea"/>
              <a:cs typeface="+mj-cs"/>
            </a:endParaRPr>
          </a:p>
        </p:txBody>
      </p:sp>
      <p:sp>
        <p:nvSpPr>
          <p:cNvPr id="8" name="TextBox 7"/>
          <p:cNvSpPr txBox="1"/>
          <p:nvPr/>
        </p:nvSpPr>
        <p:spPr>
          <a:xfrm>
            <a:off x="76200" y="533400"/>
            <a:ext cx="3352800" cy="400110"/>
          </a:xfrm>
          <a:prstGeom prst="rect">
            <a:avLst/>
          </a:prstGeom>
          <a:noFill/>
        </p:spPr>
        <p:txBody>
          <a:bodyPr wrap="square" rtlCol="0">
            <a:spAutoFit/>
          </a:bodyPr>
          <a:lstStyle/>
          <a:p>
            <a:r>
              <a:rPr lang="en-US" sz="2000" b="1" dirty="0" smtClean="0">
                <a:solidFill>
                  <a:srgbClr val="254061"/>
                </a:solidFill>
              </a:rPr>
              <a:t>November 30, 2011</a:t>
            </a:r>
            <a:endParaRPr lang="en-US" sz="2000" b="1" dirty="0">
              <a:solidFill>
                <a:srgbClr val="254061"/>
              </a:solidFill>
            </a:endParaRPr>
          </a:p>
        </p:txBody>
      </p:sp>
      <p:sp>
        <p:nvSpPr>
          <p:cNvPr id="15" name="Subtitle 2"/>
          <p:cNvSpPr txBox="1">
            <a:spLocks/>
          </p:cNvSpPr>
          <p:nvPr/>
        </p:nvSpPr>
        <p:spPr>
          <a:xfrm>
            <a:off x="5562600" y="2514600"/>
            <a:ext cx="3429000" cy="1447800"/>
          </a:xfrm>
          <a:prstGeom prst="rect">
            <a:avLst/>
          </a:prstGeom>
        </p:spPr>
        <p:txBody>
          <a:bodyPr/>
          <a:lstStyle>
            <a:lvl1pPr marL="0" indent="0" algn="l">
              <a:buNone/>
              <a:defRPr sz="3200"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7F7F7F"/>
                </a:solidFill>
                <a:effectLst/>
                <a:uLnTx/>
                <a:uFillTx/>
                <a:latin typeface="+mn-lt"/>
                <a:ea typeface="+mn-ea"/>
                <a:cs typeface="+mn-cs"/>
              </a:rPr>
              <a:t>Office of Electricity Delivery &amp; Energy Reliability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r>
              <a:rPr lang="en-US" sz="2800" b="1" dirty="0"/>
              <a:t>Build and Impact Metrics</a:t>
            </a:r>
          </a:p>
        </p:txBody>
      </p:sp>
      <p:sp>
        <p:nvSpPr>
          <p:cNvPr id="3" name="Text Placeholder 2"/>
          <p:cNvSpPr>
            <a:spLocks noGrp="1"/>
          </p:cNvSpPr>
          <p:nvPr>
            <p:ph type="body" sz="quarter" idx="10"/>
          </p:nvPr>
        </p:nvSpPr>
        <p:spPr/>
        <p:txBody>
          <a:bodyPr/>
          <a:lstStyle/>
          <a:p>
            <a:r>
              <a:rPr lang="en-US" dirty="0" smtClean="0"/>
              <a:t>Build and Impact metrics will track the deployment of technology and how it affects distribution load and energy efficiency.</a:t>
            </a:r>
            <a:endParaRPr lang="en-US" dirty="0"/>
          </a:p>
        </p:txBody>
      </p:sp>
      <p:sp>
        <p:nvSpPr>
          <p:cNvPr id="6" name="Content Placeholder 9"/>
          <p:cNvSpPr txBox="1">
            <a:spLocks/>
          </p:cNvSpPr>
          <p:nvPr/>
        </p:nvSpPr>
        <p:spPr>
          <a:xfrm>
            <a:off x="609600" y="2362200"/>
            <a:ext cx="3657600" cy="3581400"/>
          </a:xfrm>
          <a:prstGeom prst="rect">
            <a:avLst/>
          </a:prstGeom>
          <a:ln w="12700">
            <a:solidFill>
              <a:schemeClr val="tx1"/>
            </a:solidFill>
          </a:ln>
        </p:spPr>
        <p:txBody>
          <a:bodyPr/>
          <a:lstStyle/>
          <a:p>
            <a:pPr marL="166688" lvl="0" indent="-166688" fontAlgn="base">
              <a:lnSpc>
                <a:spcPct val="95000"/>
              </a:lnSpc>
              <a:spcBef>
                <a:spcPct val="40000"/>
              </a:spcBef>
              <a:spcAft>
                <a:spcPct val="0"/>
              </a:spcAft>
              <a:buFont typeface="Arial" pitchFamily="34" charset="0"/>
              <a:buChar char="•"/>
              <a:defRPr/>
            </a:pPr>
            <a:r>
              <a:rPr lang="en-US" sz="1600" dirty="0" smtClean="0"/>
              <a:t>Automated capacitors</a:t>
            </a:r>
          </a:p>
          <a:p>
            <a:pPr marL="166688" lvl="0" indent="-166688" fontAlgn="base">
              <a:lnSpc>
                <a:spcPct val="95000"/>
              </a:lnSpc>
              <a:spcBef>
                <a:spcPct val="40000"/>
              </a:spcBef>
              <a:spcAft>
                <a:spcPct val="0"/>
              </a:spcAft>
              <a:buFont typeface="Arial" pitchFamily="34" charset="0"/>
              <a:buChar char="•"/>
              <a:defRPr/>
            </a:pPr>
            <a:r>
              <a:rPr kumimoji="0" lang="en-US" sz="1600" b="0" u="none" strike="noStrike" kern="0" cap="none" spc="0" normalizeH="0" baseline="0" noProof="0" dirty="0" smtClean="0">
                <a:ln>
                  <a:noFill/>
                </a:ln>
                <a:solidFill>
                  <a:schemeClr val="tx1"/>
                </a:solidFill>
                <a:effectLst/>
                <a:uLnTx/>
                <a:uFillTx/>
                <a:latin typeface="+mn-lt"/>
              </a:rPr>
              <a:t>Automated regulators</a:t>
            </a:r>
          </a:p>
          <a:p>
            <a:pPr marL="166688" lvl="0" indent="-166688" fontAlgn="base">
              <a:lnSpc>
                <a:spcPct val="95000"/>
              </a:lnSpc>
              <a:spcBef>
                <a:spcPct val="40000"/>
              </a:spcBef>
              <a:spcAft>
                <a:spcPct val="0"/>
              </a:spcAft>
              <a:buFont typeface="Arial" pitchFamily="34" charset="0"/>
              <a:buChar char="•"/>
              <a:defRPr/>
            </a:pPr>
            <a:r>
              <a:rPr lang="en-US" sz="1600" kern="0" noProof="0" dirty="0" smtClean="0"/>
              <a:t>Distribution circuit monitors or SCADA</a:t>
            </a:r>
          </a:p>
          <a:p>
            <a:pPr marL="166688" lvl="0" indent="-166688" fontAlgn="base">
              <a:lnSpc>
                <a:spcPct val="95000"/>
              </a:lnSpc>
              <a:spcBef>
                <a:spcPct val="40000"/>
              </a:spcBef>
              <a:spcAft>
                <a:spcPct val="0"/>
              </a:spcAft>
              <a:buFont typeface="Arial" pitchFamily="34" charset="0"/>
              <a:buChar char="•"/>
              <a:defRPr/>
            </a:pPr>
            <a:r>
              <a:rPr kumimoji="0" lang="en-US" sz="1600" b="0" u="none" strike="noStrike" kern="0" cap="none" spc="0" normalizeH="0" baseline="0" noProof="0" dirty="0" smtClean="0">
                <a:ln>
                  <a:noFill/>
                </a:ln>
                <a:solidFill>
                  <a:schemeClr val="tx1"/>
                </a:solidFill>
                <a:effectLst/>
                <a:uLnTx/>
                <a:uFillTx/>
                <a:latin typeface="+mn-lt"/>
              </a:rPr>
              <a:t>Distribution Management</a:t>
            </a:r>
            <a:r>
              <a:rPr kumimoji="0" lang="en-US" sz="1600" b="0" u="none" strike="noStrike" kern="0" cap="none" spc="0" normalizeH="0" noProof="0" dirty="0" smtClean="0">
                <a:ln>
                  <a:noFill/>
                </a:ln>
                <a:solidFill>
                  <a:schemeClr val="tx1"/>
                </a:solidFill>
                <a:effectLst/>
                <a:uLnTx/>
                <a:uFillTx/>
                <a:latin typeface="+mn-lt"/>
              </a:rPr>
              <a:t> Systems (DMS)</a:t>
            </a:r>
          </a:p>
          <a:p>
            <a:pPr marL="166688" lvl="0" indent="-166688" fontAlgn="base">
              <a:lnSpc>
                <a:spcPct val="95000"/>
              </a:lnSpc>
              <a:spcBef>
                <a:spcPct val="40000"/>
              </a:spcBef>
              <a:spcAft>
                <a:spcPct val="0"/>
              </a:spcAft>
              <a:buFont typeface="Arial" pitchFamily="34" charset="0"/>
              <a:buChar char="•"/>
              <a:defRPr/>
            </a:pPr>
            <a:r>
              <a:rPr lang="en-US" sz="1600" kern="0" dirty="0" smtClean="0"/>
              <a:t>DMS integration with Advanced Metering Infrastructure</a:t>
            </a:r>
            <a:endParaRPr kumimoji="0" lang="en-US" sz="1600" b="0" u="none" strike="noStrike" kern="0" cap="none" spc="0" normalizeH="0" noProof="0" dirty="0" smtClean="0">
              <a:ln>
                <a:noFill/>
              </a:ln>
              <a:solidFill>
                <a:schemeClr val="tx1"/>
              </a:solidFill>
              <a:effectLst/>
              <a:uLnTx/>
              <a:uFillTx/>
              <a:latin typeface="+mn-lt"/>
            </a:endParaRPr>
          </a:p>
          <a:p>
            <a:pPr marL="166688" lvl="0" indent="-166688" fontAlgn="base">
              <a:lnSpc>
                <a:spcPct val="95000"/>
              </a:lnSpc>
              <a:spcBef>
                <a:spcPct val="40000"/>
              </a:spcBef>
              <a:spcAft>
                <a:spcPct val="0"/>
              </a:spcAft>
              <a:buFont typeface="Arial" pitchFamily="34" charset="0"/>
              <a:buChar char="•"/>
              <a:defRPr/>
            </a:pPr>
            <a:r>
              <a:rPr kumimoji="0" lang="en-US" sz="1600" b="0" u="none" strike="noStrike" kern="0" cap="none" spc="0" normalizeH="0" baseline="0" noProof="0" dirty="0" smtClean="0">
                <a:ln>
                  <a:noFill/>
                </a:ln>
                <a:solidFill>
                  <a:schemeClr val="tx1"/>
                </a:solidFill>
                <a:effectLst/>
                <a:uLnTx/>
                <a:uFillTx/>
                <a:latin typeface="+mn-lt"/>
              </a:rPr>
              <a:t>Others</a:t>
            </a:r>
          </a:p>
          <a:p>
            <a:pPr marL="623888" lvl="1" indent="-166688" fontAlgn="base">
              <a:lnSpc>
                <a:spcPct val="95000"/>
              </a:lnSpc>
              <a:spcBef>
                <a:spcPct val="40000"/>
              </a:spcBef>
              <a:spcAft>
                <a:spcPct val="0"/>
              </a:spcAft>
              <a:buFont typeface="Arial" pitchFamily="34" charset="0"/>
              <a:buChar char="•"/>
              <a:defRPr/>
            </a:pPr>
            <a:r>
              <a:rPr kumimoji="0" lang="en-US" sz="1600" b="0" u="none" strike="noStrike" kern="0" cap="none" spc="0" normalizeH="0" baseline="0" noProof="0" dirty="0" smtClean="0">
                <a:ln>
                  <a:noFill/>
                </a:ln>
                <a:solidFill>
                  <a:schemeClr val="tx1"/>
                </a:solidFill>
                <a:effectLst/>
                <a:uLnTx/>
                <a:uFillTx/>
                <a:latin typeface="+mn-lt"/>
              </a:rPr>
              <a:t>CVR</a:t>
            </a:r>
            <a:r>
              <a:rPr kumimoji="0" lang="en-US" sz="1600" b="0" u="none" strike="noStrike" kern="0" cap="none" spc="0" normalizeH="0" noProof="0" dirty="0" smtClean="0">
                <a:ln>
                  <a:noFill/>
                </a:ln>
                <a:solidFill>
                  <a:schemeClr val="tx1"/>
                </a:solidFill>
                <a:effectLst/>
                <a:uLnTx/>
                <a:uFillTx/>
                <a:latin typeface="+mn-lt"/>
              </a:rPr>
              <a:t> algorithms</a:t>
            </a:r>
          </a:p>
          <a:p>
            <a:pPr marL="623888" lvl="1" indent="-166688" fontAlgn="base">
              <a:lnSpc>
                <a:spcPct val="95000"/>
              </a:lnSpc>
              <a:spcBef>
                <a:spcPct val="40000"/>
              </a:spcBef>
              <a:spcAft>
                <a:spcPct val="0"/>
              </a:spcAft>
              <a:buFont typeface="Arial" pitchFamily="34" charset="0"/>
              <a:buChar char="•"/>
              <a:defRPr/>
            </a:pPr>
            <a:r>
              <a:rPr kumimoji="0" lang="en-US" sz="1600" b="0" u="none" strike="noStrike" kern="0" cap="none" spc="0" normalizeH="0" baseline="0" noProof="0" dirty="0" smtClean="0">
                <a:ln>
                  <a:noFill/>
                </a:ln>
                <a:solidFill>
                  <a:schemeClr val="tx1"/>
                </a:solidFill>
                <a:effectLst/>
                <a:uLnTx/>
                <a:uFillTx/>
                <a:latin typeface="+mn-lt"/>
              </a:rPr>
              <a:t>Load balancing</a:t>
            </a:r>
          </a:p>
          <a:p>
            <a:pPr marL="623888" lvl="1" indent="-166688" fontAlgn="base">
              <a:lnSpc>
                <a:spcPct val="95000"/>
              </a:lnSpc>
              <a:spcBef>
                <a:spcPct val="40000"/>
              </a:spcBef>
              <a:spcAft>
                <a:spcPct val="0"/>
              </a:spcAft>
              <a:buFont typeface="Arial" pitchFamily="34" charset="0"/>
              <a:buChar char="•"/>
              <a:defRPr/>
            </a:pPr>
            <a:r>
              <a:rPr lang="en-US" sz="1600" kern="0" dirty="0" smtClean="0"/>
              <a:t>Reconductoring</a:t>
            </a:r>
            <a:endParaRPr kumimoji="0" lang="en-US" sz="1600" b="0" u="none" strike="noStrike" kern="0" cap="none" spc="0" normalizeH="0" baseline="0" noProof="0" dirty="0" smtClean="0">
              <a:ln>
                <a:noFill/>
              </a:ln>
              <a:solidFill>
                <a:schemeClr val="tx1"/>
              </a:solidFill>
              <a:effectLst/>
              <a:uLnTx/>
              <a:uFillTx/>
              <a:latin typeface="+mn-lt"/>
            </a:endParaRPr>
          </a:p>
        </p:txBody>
      </p:sp>
      <p:sp>
        <p:nvSpPr>
          <p:cNvPr id="7" name="Rectangle 8"/>
          <p:cNvSpPr>
            <a:spLocks noChangeArrowheads="1"/>
          </p:cNvSpPr>
          <p:nvPr/>
        </p:nvSpPr>
        <p:spPr bwMode="auto">
          <a:xfrm>
            <a:off x="609600" y="1905000"/>
            <a:ext cx="3657600" cy="457200"/>
          </a:xfrm>
          <a:prstGeom prst="rect">
            <a:avLst/>
          </a:prstGeom>
          <a:solidFill>
            <a:srgbClr val="1F497D"/>
          </a:solidFill>
          <a:ln w="12700">
            <a:solidFill>
              <a:schemeClr val="tx1"/>
            </a:solidFill>
            <a:miter lim="800000"/>
            <a:headEnd/>
            <a:tailEnd/>
          </a:ln>
          <a:effectLst/>
        </p:spPr>
        <p:txBody>
          <a:bodyPr lIns="92075" tIns="0" rIns="92075" bIns="0" anchor="ctr"/>
          <a:lstStyle/>
          <a:p>
            <a:pPr algn="ctr" eaLnBrk="0" hangingPunct="0">
              <a:lnSpc>
                <a:spcPct val="90000"/>
              </a:lnSpc>
            </a:pPr>
            <a:r>
              <a:rPr lang="en-US" sz="1600" b="1" dirty="0" smtClean="0">
                <a:solidFill>
                  <a:srgbClr val="FFFFFF"/>
                </a:solidFill>
              </a:rPr>
              <a:t>Build Metrics (Technologies)</a:t>
            </a:r>
            <a:endParaRPr lang="en-US" sz="1600" b="1" baseline="30000" dirty="0">
              <a:solidFill>
                <a:srgbClr val="FFFFFF"/>
              </a:solidFill>
            </a:endParaRPr>
          </a:p>
        </p:txBody>
      </p:sp>
      <p:sp>
        <p:nvSpPr>
          <p:cNvPr id="8" name="Content Placeholder 9"/>
          <p:cNvSpPr txBox="1">
            <a:spLocks/>
          </p:cNvSpPr>
          <p:nvPr/>
        </p:nvSpPr>
        <p:spPr>
          <a:xfrm>
            <a:off x="4724400" y="2362200"/>
            <a:ext cx="3657600" cy="3581400"/>
          </a:xfrm>
          <a:prstGeom prst="rect">
            <a:avLst/>
          </a:prstGeom>
          <a:ln w="12700">
            <a:solidFill>
              <a:schemeClr val="tx1"/>
            </a:solidFill>
          </a:ln>
        </p:spPr>
        <p:txBody>
          <a:bodyPr/>
          <a:lstStyle/>
          <a:p>
            <a:pPr marL="234950" lvl="0" indent="-234950" fontAlgn="base">
              <a:lnSpc>
                <a:spcPct val="95000"/>
              </a:lnSpc>
              <a:spcBef>
                <a:spcPct val="40000"/>
              </a:spcBef>
              <a:spcAft>
                <a:spcPct val="0"/>
              </a:spcAft>
              <a:buFont typeface="Arial" pitchFamily="34" charset="0"/>
              <a:buChar char="•"/>
              <a:defRPr/>
            </a:pPr>
            <a:r>
              <a:rPr lang="en-US" sz="1600" dirty="0" smtClean="0"/>
              <a:t>Distribution feeder load (hourly and/or average)</a:t>
            </a:r>
          </a:p>
          <a:p>
            <a:pPr marL="234950" lvl="0" indent="-234950" fontAlgn="base">
              <a:lnSpc>
                <a:spcPct val="95000"/>
              </a:lnSpc>
              <a:spcBef>
                <a:spcPct val="40000"/>
              </a:spcBef>
              <a:spcAft>
                <a:spcPct val="0"/>
              </a:spcAft>
              <a:buFont typeface="Arial" pitchFamily="34" charset="0"/>
              <a:buChar char="•"/>
              <a:defRPr/>
            </a:pPr>
            <a:r>
              <a:rPr lang="en-US" sz="1600" dirty="0" smtClean="0"/>
              <a:t>Distribution power factor (hourly and/or average)</a:t>
            </a:r>
          </a:p>
          <a:p>
            <a:pPr marL="234950" lvl="0" indent="-234950" fontAlgn="base">
              <a:lnSpc>
                <a:spcPct val="95000"/>
              </a:lnSpc>
              <a:spcBef>
                <a:spcPct val="40000"/>
              </a:spcBef>
              <a:spcAft>
                <a:spcPct val="0"/>
              </a:spcAft>
              <a:buFont typeface="Arial" pitchFamily="34" charset="0"/>
              <a:buChar char="•"/>
              <a:defRPr/>
            </a:pPr>
            <a:r>
              <a:rPr lang="en-US" sz="1600" dirty="0" smtClean="0"/>
              <a:t>Distribution losses (average/peak, % of load, or MWh for reporting period)</a:t>
            </a:r>
          </a:p>
          <a:p>
            <a:pPr marL="234950" lvl="0" indent="-234950" fontAlgn="base">
              <a:lnSpc>
                <a:spcPct val="95000"/>
              </a:lnSpc>
              <a:spcBef>
                <a:spcPct val="40000"/>
              </a:spcBef>
              <a:spcAft>
                <a:spcPct val="0"/>
              </a:spcAft>
              <a:buFont typeface="Arial" pitchFamily="34" charset="0"/>
              <a:buChar char="•"/>
              <a:defRPr/>
            </a:pPr>
            <a:r>
              <a:rPr lang="en-US" sz="1600" dirty="0" smtClean="0"/>
              <a:t>Emissions reductions from energy savings</a:t>
            </a:r>
          </a:p>
          <a:p>
            <a:pPr marL="234950" indent="-234950" fontAlgn="base">
              <a:lnSpc>
                <a:spcPct val="95000"/>
              </a:lnSpc>
              <a:spcBef>
                <a:spcPct val="40000"/>
              </a:spcBef>
              <a:spcAft>
                <a:spcPct val="0"/>
              </a:spcAft>
              <a:buFont typeface="Arial" pitchFamily="34" charset="0"/>
              <a:buChar char="•"/>
              <a:defRPr/>
            </a:pPr>
            <a:r>
              <a:rPr lang="en-US" sz="1600" dirty="0" smtClean="0"/>
              <a:t>Energy savings from CVR</a:t>
            </a:r>
          </a:p>
        </p:txBody>
      </p:sp>
      <p:sp>
        <p:nvSpPr>
          <p:cNvPr id="11" name="Rectangle 8"/>
          <p:cNvSpPr>
            <a:spLocks noChangeArrowheads="1"/>
          </p:cNvSpPr>
          <p:nvPr/>
        </p:nvSpPr>
        <p:spPr bwMode="auto">
          <a:xfrm>
            <a:off x="4724400" y="1905000"/>
            <a:ext cx="3657600" cy="457200"/>
          </a:xfrm>
          <a:prstGeom prst="rect">
            <a:avLst/>
          </a:prstGeom>
          <a:solidFill>
            <a:srgbClr val="1F497D"/>
          </a:solidFill>
          <a:ln w="12700">
            <a:solidFill>
              <a:schemeClr val="tx1"/>
            </a:solidFill>
            <a:miter lim="800000"/>
            <a:headEnd/>
            <a:tailEnd/>
          </a:ln>
          <a:effectLst/>
        </p:spPr>
        <p:txBody>
          <a:bodyPr lIns="92075" tIns="0" rIns="92075" bIns="0" anchor="ctr"/>
          <a:lstStyle/>
          <a:p>
            <a:pPr algn="ctr" eaLnBrk="0" hangingPunct="0">
              <a:lnSpc>
                <a:spcPct val="90000"/>
              </a:lnSpc>
            </a:pPr>
            <a:r>
              <a:rPr lang="en-US" sz="1600" b="1" dirty="0" smtClean="0">
                <a:solidFill>
                  <a:srgbClr val="FFFFFF"/>
                </a:solidFill>
              </a:rPr>
              <a:t>Impact Metrics</a:t>
            </a:r>
            <a:endParaRPr lang="en-US" sz="1600" b="1" baseline="30000" dirty="0">
              <a:solidFill>
                <a:srgbClr val="FFFFF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r>
              <a:rPr lang="en-US" sz="2800" b="1" dirty="0"/>
              <a:t>Logic for Analyzing Losses</a:t>
            </a:r>
          </a:p>
        </p:txBody>
      </p:sp>
      <p:sp>
        <p:nvSpPr>
          <p:cNvPr id="3" name="Text Placeholder 2"/>
          <p:cNvSpPr>
            <a:spLocks noGrp="1"/>
          </p:cNvSpPr>
          <p:nvPr>
            <p:ph type="body" sz="quarter" idx="10"/>
          </p:nvPr>
        </p:nvSpPr>
        <p:spPr/>
        <p:txBody>
          <a:bodyPr/>
          <a:lstStyle/>
          <a:p>
            <a:r>
              <a:rPr lang="en-US" dirty="0" smtClean="0"/>
              <a:t>Analyzing the change in hourly circuit load can contribute to determining how much energy is saved by reducing distribution losses.</a:t>
            </a:r>
            <a:endParaRPr lang="en-US" dirty="0"/>
          </a:p>
        </p:txBody>
      </p:sp>
      <p:sp>
        <p:nvSpPr>
          <p:cNvPr id="8" name="Rounded Rectangle 7"/>
          <p:cNvSpPr/>
          <p:nvPr/>
        </p:nvSpPr>
        <p:spPr>
          <a:xfrm>
            <a:off x="5562600" y="3048000"/>
            <a:ext cx="1295400" cy="762000"/>
          </a:xfrm>
          <a:prstGeom prst="roundRect">
            <a:avLst/>
          </a:prstGeom>
          <a:solidFill>
            <a:srgbClr val="9BBB59"/>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Energy Savings from Lower Losses</a:t>
            </a:r>
          </a:p>
        </p:txBody>
      </p:sp>
      <p:sp>
        <p:nvSpPr>
          <p:cNvPr id="9" name="Rounded Rectangle 8"/>
          <p:cNvSpPr/>
          <p:nvPr/>
        </p:nvSpPr>
        <p:spPr>
          <a:xfrm>
            <a:off x="381000" y="3048000"/>
            <a:ext cx="1295400" cy="762000"/>
          </a:xfrm>
          <a:prstGeom prst="roundRect">
            <a:avLst/>
          </a:prstGeom>
          <a:solidFill>
            <a:srgbClr val="1F497D"/>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Hourly Circuit Load Data</a:t>
            </a:r>
          </a:p>
          <a:p>
            <a:pPr algn="ctr"/>
            <a:r>
              <a:rPr lang="en-US" sz="1200" b="1" dirty="0" smtClean="0">
                <a:solidFill>
                  <a:schemeClr val="bg1"/>
                </a:solidFill>
              </a:rPr>
              <a:t>(MW, MVAR)</a:t>
            </a:r>
          </a:p>
        </p:txBody>
      </p:sp>
      <p:sp>
        <p:nvSpPr>
          <p:cNvPr id="11" name="Rounded Rectangle 10"/>
          <p:cNvSpPr/>
          <p:nvPr/>
        </p:nvSpPr>
        <p:spPr>
          <a:xfrm>
            <a:off x="3886200" y="3048000"/>
            <a:ext cx="1295400" cy="762000"/>
          </a:xfrm>
          <a:prstGeom prst="roundRect">
            <a:avLst/>
          </a:prstGeom>
          <a:solidFill>
            <a:schemeClr val="tx2"/>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Determine Change in Losses</a:t>
            </a:r>
          </a:p>
        </p:txBody>
      </p:sp>
      <p:sp>
        <p:nvSpPr>
          <p:cNvPr id="15" name="Rounded Rectangle 14"/>
          <p:cNvSpPr/>
          <p:nvPr/>
        </p:nvSpPr>
        <p:spPr>
          <a:xfrm>
            <a:off x="2133600" y="3048000"/>
            <a:ext cx="1295400" cy="762000"/>
          </a:xfrm>
          <a:prstGeom prst="roundRect">
            <a:avLst/>
          </a:prstGeom>
          <a:solidFill>
            <a:schemeClr val="tx2"/>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Determine Change in Distribution Circuit Load</a:t>
            </a:r>
          </a:p>
        </p:txBody>
      </p:sp>
      <p:cxnSp>
        <p:nvCxnSpPr>
          <p:cNvPr id="21" name="Shape 20"/>
          <p:cNvCxnSpPr>
            <a:stCxn id="9" idx="3"/>
            <a:endCxn id="15" idx="1"/>
          </p:cNvCxnSpPr>
          <p:nvPr/>
        </p:nvCxnSpPr>
        <p:spPr bwMode="auto">
          <a:xfrm>
            <a:off x="1676400" y="3429000"/>
            <a:ext cx="457200" cy="1588"/>
          </a:xfrm>
          <a:prstGeom prst="bentConnector3">
            <a:avLst>
              <a:gd name="adj1" fmla="val 50000"/>
            </a:avLst>
          </a:prstGeom>
          <a:solidFill>
            <a:schemeClr val="bg1"/>
          </a:solidFill>
          <a:ln w="12700" cap="flat" cmpd="sng" algn="ctr">
            <a:solidFill>
              <a:schemeClr val="tx1"/>
            </a:solidFill>
            <a:prstDash val="solid"/>
            <a:round/>
            <a:headEnd type="none" w="med" len="med"/>
            <a:tailEnd type="arrow"/>
          </a:ln>
          <a:effectLst/>
        </p:spPr>
      </p:cxnSp>
      <p:cxnSp>
        <p:nvCxnSpPr>
          <p:cNvPr id="34" name="Straight Arrow Connector 33"/>
          <p:cNvCxnSpPr>
            <a:endCxn id="8" idx="1"/>
          </p:cNvCxnSpPr>
          <p:nvPr/>
        </p:nvCxnSpPr>
        <p:spPr bwMode="auto">
          <a:xfrm>
            <a:off x="5181600" y="3429000"/>
            <a:ext cx="381000" cy="1588"/>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72" name="Rounded Rectangle 71"/>
          <p:cNvSpPr/>
          <p:nvPr/>
        </p:nvSpPr>
        <p:spPr>
          <a:xfrm>
            <a:off x="5486400" y="4953000"/>
            <a:ext cx="228600" cy="228600"/>
          </a:xfrm>
          <a:prstGeom prst="roundRect">
            <a:avLst/>
          </a:prstGeom>
          <a:solidFill>
            <a:srgbClr val="1F497D"/>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b="1" dirty="0" smtClean="0">
              <a:solidFill>
                <a:schemeClr val="bg1"/>
              </a:solidFill>
            </a:endParaRPr>
          </a:p>
        </p:txBody>
      </p:sp>
      <p:sp>
        <p:nvSpPr>
          <p:cNvPr id="73" name="TextBox 72"/>
          <p:cNvSpPr txBox="1"/>
          <p:nvPr/>
        </p:nvSpPr>
        <p:spPr>
          <a:xfrm>
            <a:off x="5715000" y="4953000"/>
            <a:ext cx="2438400" cy="228600"/>
          </a:xfrm>
          <a:prstGeom prst="rect">
            <a:avLst/>
          </a:prstGeom>
          <a:noFill/>
        </p:spPr>
        <p:txBody>
          <a:bodyPr wrap="square" lIns="91440" tIns="0" rIns="91440" bIns="0" rtlCol="0">
            <a:noAutofit/>
          </a:bodyPr>
          <a:lstStyle/>
          <a:p>
            <a:pPr marL="0" indent="0">
              <a:buFont typeface="Arial" pitchFamily="34" charset="0"/>
              <a:buNone/>
            </a:pPr>
            <a:r>
              <a:rPr lang="en-US" sz="1400" dirty="0" smtClean="0"/>
              <a:t>Impact Metric</a:t>
            </a:r>
          </a:p>
        </p:txBody>
      </p:sp>
      <p:sp>
        <p:nvSpPr>
          <p:cNvPr id="76" name="Rounded Rectangle 75"/>
          <p:cNvSpPr/>
          <p:nvPr/>
        </p:nvSpPr>
        <p:spPr>
          <a:xfrm>
            <a:off x="5486400" y="5562600"/>
            <a:ext cx="228600" cy="228600"/>
          </a:xfrm>
          <a:prstGeom prst="roundRect">
            <a:avLst/>
          </a:prstGeom>
          <a:solidFill>
            <a:srgbClr val="9BBB59"/>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b="1" dirty="0" smtClean="0">
              <a:solidFill>
                <a:schemeClr val="bg1"/>
              </a:solidFill>
            </a:endParaRPr>
          </a:p>
        </p:txBody>
      </p:sp>
      <p:sp>
        <p:nvSpPr>
          <p:cNvPr id="77" name="TextBox 76"/>
          <p:cNvSpPr txBox="1"/>
          <p:nvPr/>
        </p:nvSpPr>
        <p:spPr>
          <a:xfrm>
            <a:off x="5715000" y="5562600"/>
            <a:ext cx="1676400" cy="228600"/>
          </a:xfrm>
          <a:prstGeom prst="rect">
            <a:avLst/>
          </a:prstGeom>
          <a:noFill/>
        </p:spPr>
        <p:txBody>
          <a:bodyPr wrap="square" lIns="91440" tIns="0" rIns="91440" bIns="0" rtlCol="0">
            <a:noAutofit/>
          </a:bodyPr>
          <a:lstStyle/>
          <a:p>
            <a:pPr marL="0" indent="0">
              <a:buFont typeface="Arial" pitchFamily="34" charset="0"/>
              <a:buNone/>
            </a:pPr>
            <a:r>
              <a:rPr lang="en-US" sz="1400" dirty="0" smtClean="0"/>
              <a:t>Benefit</a:t>
            </a:r>
          </a:p>
        </p:txBody>
      </p:sp>
      <p:sp>
        <p:nvSpPr>
          <p:cNvPr id="27" name="Rounded Rectangle 26"/>
          <p:cNvSpPr/>
          <p:nvPr/>
        </p:nvSpPr>
        <p:spPr>
          <a:xfrm>
            <a:off x="7315200" y="2590800"/>
            <a:ext cx="1295400" cy="762000"/>
          </a:xfrm>
          <a:prstGeom prst="roundRect">
            <a:avLst/>
          </a:prstGeom>
          <a:solidFill>
            <a:srgbClr val="9BBB59"/>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Value of energy savings for utilities</a:t>
            </a:r>
          </a:p>
        </p:txBody>
      </p:sp>
      <p:sp>
        <p:nvSpPr>
          <p:cNvPr id="29" name="Rounded Rectangle 28"/>
          <p:cNvSpPr/>
          <p:nvPr/>
        </p:nvSpPr>
        <p:spPr>
          <a:xfrm>
            <a:off x="7315200" y="3505200"/>
            <a:ext cx="1295400" cy="762000"/>
          </a:xfrm>
          <a:prstGeom prst="roundRect">
            <a:avLst/>
          </a:prstGeom>
          <a:solidFill>
            <a:srgbClr val="9BBB59"/>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Value of lower emissions for society</a:t>
            </a:r>
          </a:p>
        </p:txBody>
      </p:sp>
      <p:cxnSp>
        <p:nvCxnSpPr>
          <p:cNvPr id="33" name="Elbow Connector 32"/>
          <p:cNvCxnSpPr>
            <a:stCxn id="8" idx="3"/>
            <a:endCxn id="27" idx="1"/>
          </p:cNvCxnSpPr>
          <p:nvPr/>
        </p:nvCxnSpPr>
        <p:spPr bwMode="auto">
          <a:xfrm flipV="1">
            <a:off x="6858000" y="2971800"/>
            <a:ext cx="457200" cy="457200"/>
          </a:xfrm>
          <a:prstGeom prst="bentConnector3">
            <a:avLst>
              <a:gd name="adj1" fmla="val 50000"/>
            </a:avLst>
          </a:prstGeom>
          <a:solidFill>
            <a:schemeClr val="bg1"/>
          </a:solidFill>
          <a:ln w="12700" cap="flat" cmpd="sng" algn="ctr">
            <a:solidFill>
              <a:schemeClr val="tx1"/>
            </a:solidFill>
            <a:prstDash val="solid"/>
            <a:round/>
            <a:headEnd type="none" w="med" len="med"/>
            <a:tailEnd type="arrow"/>
          </a:ln>
          <a:effectLst/>
        </p:spPr>
      </p:cxnSp>
      <p:cxnSp>
        <p:nvCxnSpPr>
          <p:cNvPr id="37" name="Elbow Connector 36"/>
          <p:cNvCxnSpPr>
            <a:stCxn id="8" idx="3"/>
            <a:endCxn id="29" idx="1"/>
          </p:cNvCxnSpPr>
          <p:nvPr/>
        </p:nvCxnSpPr>
        <p:spPr bwMode="auto">
          <a:xfrm>
            <a:off x="6858000" y="3429000"/>
            <a:ext cx="457200" cy="457200"/>
          </a:xfrm>
          <a:prstGeom prst="bentConnector3">
            <a:avLst>
              <a:gd name="adj1" fmla="val 50000"/>
            </a:avLst>
          </a:prstGeom>
          <a:solidFill>
            <a:schemeClr val="bg1"/>
          </a:solidFill>
          <a:ln w="12700" cap="flat" cmpd="sng" algn="ctr">
            <a:solidFill>
              <a:schemeClr val="tx1"/>
            </a:solidFill>
            <a:prstDash val="solid"/>
            <a:round/>
            <a:headEnd type="none" w="med" len="med"/>
            <a:tailEnd type="arrow"/>
          </a:ln>
          <a:effectLst/>
        </p:spPr>
      </p:cxnSp>
      <p:cxnSp>
        <p:nvCxnSpPr>
          <p:cNvPr id="55" name="Straight Arrow Connector 54"/>
          <p:cNvCxnSpPr>
            <a:stCxn id="15" idx="3"/>
            <a:endCxn id="11" idx="1"/>
          </p:cNvCxnSpPr>
          <p:nvPr/>
        </p:nvCxnSpPr>
        <p:spPr bwMode="auto">
          <a:xfrm>
            <a:off x="3429000" y="3429000"/>
            <a:ext cx="457200" cy="1588"/>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57" name="Rounded Rectangle 56"/>
          <p:cNvSpPr/>
          <p:nvPr/>
        </p:nvSpPr>
        <p:spPr>
          <a:xfrm>
            <a:off x="5486400" y="5257800"/>
            <a:ext cx="228600" cy="228600"/>
          </a:xfrm>
          <a:prstGeom prst="roundRect">
            <a:avLst/>
          </a:prstGeom>
          <a:solidFill>
            <a:schemeClr val="tx2"/>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b="1" dirty="0" smtClean="0">
              <a:solidFill>
                <a:schemeClr val="bg1"/>
              </a:solidFill>
            </a:endParaRPr>
          </a:p>
        </p:txBody>
      </p:sp>
      <p:sp>
        <p:nvSpPr>
          <p:cNvPr id="58" name="TextBox 57"/>
          <p:cNvSpPr txBox="1"/>
          <p:nvPr/>
        </p:nvSpPr>
        <p:spPr>
          <a:xfrm>
            <a:off x="5715000" y="5257800"/>
            <a:ext cx="1676400" cy="228600"/>
          </a:xfrm>
          <a:prstGeom prst="rect">
            <a:avLst/>
          </a:prstGeom>
          <a:noFill/>
        </p:spPr>
        <p:txBody>
          <a:bodyPr wrap="square" lIns="91440" tIns="0" rIns="91440" bIns="0" rtlCol="0">
            <a:noAutofit/>
          </a:bodyPr>
          <a:lstStyle/>
          <a:p>
            <a:pPr marL="0" indent="0">
              <a:buFont typeface="Arial" pitchFamily="34" charset="0"/>
              <a:buNone/>
            </a:pPr>
            <a:r>
              <a:rPr lang="en-US" sz="1400" dirty="0" smtClean="0"/>
              <a:t>Analysis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657600" y="2590800"/>
            <a:ext cx="3886200" cy="2819400"/>
          </a:xfrm>
          <a:prstGeom prst="rect">
            <a:avLst/>
          </a:prstGeom>
          <a:solidFill>
            <a:schemeClr val="bg1"/>
          </a:solidFill>
          <a:ln w="12700">
            <a:solidFill>
              <a:schemeClr val="tx1"/>
            </a:solid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bg1"/>
              </a:solidFill>
            </a:endParaRPr>
          </a:p>
        </p:txBody>
      </p:sp>
      <p:sp>
        <p:nvSpPr>
          <p:cNvPr id="2" name="Title 1"/>
          <p:cNvSpPr>
            <a:spLocks noGrp="1"/>
          </p:cNvSpPr>
          <p:nvPr>
            <p:ph type="title"/>
          </p:nvPr>
        </p:nvSpPr>
        <p:spPr/>
        <p:txBody>
          <a:bodyPr vert="horz" lIns="91440" tIns="45720" rIns="91440" bIns="45720" rtlCol="0" anchor="ctr">
            <a:noAutofit/>
          </a:bodyPr>
          <a:lstStyle/>
          <a:p>
            <a:r>
              <a:rPr lang="en-US" sz="2800" b="1" dirty="0" smtClean="0"/>
              <a:t>Hourly </a:t>
            </a:r>
            <a:r>
              <a:rPr lang="en-US" sz="2800" b="1" dirty="0"/>
              <a:t>Circuit Load Data</a:t>
            </a:r>
          </a:p>
        </p:txBody>
      </p:sp>
      <p:sp>
        <p:nvSpPr>
          <p:cNvPr id="3" name="Text Placeholder 2"/>
          <p:cNvSpPr>
            <a:spLocks noGrp="1"/>
          </p:cNvSpPr>
          <p:nvPr>
            <p:ph type="body" sz="quarter" idx="10"/>
          </p:nvPr>
        </p:nvSpPr>
        <p:spPr/>
        <p:txBody>
          <a:bodyPr/>
          <a:lstStyle/>
          <a:p>
            <a:r>
              <a:rPr lang="en-US" dirty="0" smtClean="0"/>
              <a:t>Many projects are reporting hourly circuit data for real and reactive power, and this data can be used to determine other parameters.</a:t>
            </a:r>
            <a:endParaRPr lang="en-US" dirty="0"/>
          </a:p>
        </p:txBody>
      </p:sp>
      <p:graphicFrame>
        <p:nvGraphicFramePr>
          <p:cNvPr id="4" name="Chart 3"/>
          <p:cNvGraphicFramePr/>
          <p:nvPr/>
        </p:nvGraphicFramePr>
        <p:xfrm>
          <a:off x="3657600" y="2743200"/>
          <a:ext cx="3886200" cy="2590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25" name="Object 1"/>
          <p:cNvGraphicFramePr>
            <a:graphicFrameLocks noChangeAspect="1"/>
          </p:cNvGraphicFramePr>
          <p:nvPr/>
        </p:nvGraphicFramePr>
        <p:xfrm>
          <a:off x="1524000" y="2057400"/>
          <a:ext cx="1838325" cy="3733800"/>
        </p:xfrm>
        <a:graphic>
          <a:graphicData uri="http://schemas.openxmlformats.org/presentationml/2006/ole">
            <mc:AlternateContent xmlns:mc="http://schemas.openxmlformats.org/markup-compatibility/2006">
              <mc:Choice xmlns:v="urn:schemas-microsoft-com:vml" Requires="v">
                <p:oleObj spid="_x0000_s9219" name="Worksheet" r:id="rId5" imgW="1838232" imgH="4772044" progId="Excel.Sheet.12">
                  <p:embed/>
                </p:oleObj>
              </mc:Choice>
              <mc:Fallback>
                <p:oleObj name="Worksheet" r:id="rId5" imgW="1838232" imgH="4772044" progId="Excel.Sheet.12">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2057400"/>
                        <a:ext cx="1838325"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 name="Rectangle 8"/>
          <p:cNvSpPr>
            <a:spLocks noChangeArrowheads="1"/>
          </p:cNvSpPr>
          <p:nvPr/>
        </p:nvSpPr>
        <p:spPr bwMode="auto">
          <a:xfrm>
            <a:off x="3657600" y="2133600"/>
            <a:ext cx="3886200" cy="457200"/>
          </a:xfrm>
          <a:prstGeom prst="rect">
            <a:avLst/>
          </a:prstGeom>
          <a:solidFill>
            <a:schemeClr val="accent1"/>
          </a:solidFill>
          <a:ln w="12700">
            <a:solidFill>
              <a:schemeClr val="tx1"/>
            </a:solidFill>
            <a:miter lim="800000"/>
            <a:headEnd/>
            <a:tailEnd/>
          </a:ln>
          <a:effectLst/>
        </p:spPr>
        <p:txBody>
          <a:bodyPr lIns="92075" tIns="0" rIns="92075" bIns="0" anchor="ctr"/>
          <a:lstStyle/>
          <a:p>
            <a:pPr algn="ctr" eaLnBrk="0" hangingPunct="0">
              <a:lnSpc>
                <a:spcPct val="90000"/>
              </a:lnSpc>
            </a:pPr>
            <a:r>
              <a:rPr lang="en-US" sz="1600" b="1" dirty="0" smtClean="0">
                <a:solidFill>
                  <a:srgbClr val="FFFFFF"/>
                </a:solidFill>
              </a:rPr>
              <a:t>Real and reactive power for a day</a:t>
            </a:r>
            <a:endParaRPr lang="en-US" sz="1600" b="1" baseline="30000" dirty="0">
              <a:solidFill>
                <a:srgbClr val="FFFFFF"/>
              </a:solidFill>
            </a:endParaRPr>
          </a:p>
        </p:txBody>
      </p:sp>
      <p:sp>
        <p:nvSpPr>
          <p:cNvPr id="11" name="TextBox 10"/>
          <p:cNvSpPr txBox="1"/>
          <p:nvPr/>
        </p:nvSpPr>
        <p:spPr>
          <a:xfrm>
            <a:off x="3657600" y="5410200"/>
            <a:ext cx="3200400" cy="304800"/>
          </a:xfrm>
          <a:prstGeom prst="rect">
            <a:avLst/>
          </a:prstGeom>
          <a:noFill/>
        </p:spPr>
        <p:txBody>
          <a:bodyPr wrap="none" tIns="91440" bIns="91440" rtlCol="0">
            <a:noAutofit/>
          </a:bodyPr>
          <a:lstStyle/>
          <a:p>
            <a:pPr marL="0" indent="0">
              <a:buFont typeface="Arial" pitchFamily="34" charset="0"/>
              <a:buNone/>
            </a:pPr>
            <a:r>
              <a:rPr lang="en-US" sz="1000" dirty="0" smtClean="0"/>
              <a:t>Source: Illustrative results from Navigant analysis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Logic for Analyzing CVR</a:t>
            </a:r>
            <a:endParaRPr lang="en-US" sz="2800" b="1" dirty="0"/>
          </a:p>
        </p:txBody>
      </p:sp>
      <p:sp>
        <p:nvSpPr>
          <p:cNvPr id="3" name="Text Placeholder 2"/>
          <p:cNvSpPr>
            <a:spLocks noGrp="1"/>
          </p:cNvSpPr>
          <p:nvPr>
            <p:ph type="body" sz="quarter" idx="10"/>
          </p:nvPr>
        </p:nvSpPr>
        <p:spPr/>
        <p:txBody>
          <a:bodyPr/>
          <a:lstStyle/>
          <a:p>
            <a:r>
              <a:rPr lang="en-US" dirty="0" smtClean="0"/>
              <a:t>We will work closely with projects implementing CVR to determine how implementation</a:t>
            </a:r>
            <a:r>
              <a:rPr lang="en-US" dirty="0" smtClean="0">
                <a:solidFill>
                  <a:srgbClr val="FF0000"/>
                </a:solidFill>
              </a:rPr>
              <a:t> </a:t>
            </a:r>
            <a:r>
              <a:rPr lang="en-US" dirty="0" smtClean="0"/>
              <a:t>is creating energy and capacity savings.</a:t>
            </a:r>
            <a:endParaRPr lang="en-US" dirty="0"/>
          </a:p>
        </p:txBody>
      </p:sp>
      <p:sp>
        <p:nvSpPr>
          <p:cNvPr id="8" name="Rounded Rectangle 7"/>
          <p:cNvSpPr/>
          <p:nvPr/>
        </p:nvSpPr>
        <p:spPr>
          <a:xfrm>
            <a:off x="4648200" y="2895600"/>
            <a:ext cx="1295400" cy="762000"/>
          </a:xfrm>
          <a:prstGeom prst="roundRect">
            <a:avLst/>
          </a:prstGeom>
          <a:solidFill>
            <a:srgbClr val="9BBB59"/>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Energy and Capacity  Savings from CVR On</a:t>
            </a:r>
          </a:p>
        </p:txBody>
      </p:sp>
      <p:sp>
        <p:nvSpPr>
          <p:cNvPr id="9" name="Rounded Rectangle 8"/>
          <p:cNvSpPr/>
          <p:nvPr/>
        </p:nvSpPr>
        <p:spPr>
          <a:xfrm>
            <a:off x="1295400" y="2895600"/>
            <a:ext cx="1295400" cy="762000"/>
          </a:xfrm>
          <a:prstGeom prst="roundRect">
            <a:avLst/>
          </a:prstGeom>
          <a:solidFill>
            <a:srgbClr val="1F497D"/>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Hourly Circuit Load Data</a:t>
            </a:r>
          </a:p>
          <a:p>
            <a:pPr algn="ctr"/>
            <a:r>
              <a:rPr lang="en-US" sz="1200" b="1" dirty="0" smtClean="0">
                <a:solidFill>
                  <a:schemeClr val="bg1"/>
                </a:solidFill>
              </a:rPr>
              <a:t>(MW, MVAR)</a:t>
            </a:r>
          </a:p>
        </p:txBody>
      </p:sp>
      <p:sp>
        <p:nvSpPr>
          <p:cNvPr id="15" name="Rounded Rectangle 14"/>
          <p:cNvSpPr/>
          <p:nvPr/>
        </p:nvSpPr>
        <p:spPr>
          <a:xfrm>
            <a:off x="2971800" y="2895600"/>
            <a:ext cx="1295400" cy="762000"/>
          </a:xfrm>
          <a:prstGeom prst="roundRect">
            <a:avLst/>
          </a:prstGeom>
          <a:solidFill>
            <a:schemeClr val="tx2"/>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Determine Change in Circuit Load from CVR</a:t>
            </a:r>
          </a:p>
        </p:txBody>
      </p:sp>
      <p:sp>
        <p:nvSpPr>
          <p:cNvPr id="72" name="Rounded Rectangle 71"/>
          <p:cNvSpPr/>
          <p:nvPr/>
        </p:nvSpPr>
        <p:spPr>
          <a:xfrm>
            <a:off x="5486400" y="5257800"/>
            <a:ext cx="228600" cy="228600"/>
          </a:xfrm>
          <a:prstGeom prst="roundRect">
            <a:avLst/>
          </a:prstGeom>
          <a:solidFill>
            <a:srgbClr val="1F497D"/>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b="1" dirty="0" smtClean="0">
              <a:solidFill>
                <a:schemeClr val="bg1"/>
              </a:solidFill>
            </a:endParaRPr>
          </a:p>
        </p:txBody>
      </p:sp>
      <p:sp>
        <p:nvSpPr>
          <p:cNvPr id="73" name="TextBox 72"/>
          <p:cNvSpPr txBox="1"/>
          <p:nvPr/>
        </p:nvSpPr>
        <p:spPr>
          <a:xfrm>
            <a:off x="5715000" y="5257800"/>
            <a:ext cx="2438400" cy="228600"/>
          </a:xfrm>
          <a:prstGeom prst="rect">
            <a:avLst/>
          </a:prstGeom>
          <a:noFill/>
        </p:spPr>
        <p:txBody>
          <a:bodyPr wrap="square" lIns="91440" tIns="0" rIns="91440" bIns="0" rtlCol="0">
            <a:noAutofit/>
          </a:bodyPr>
          <a:lstStyle/>
          <a:p>
            <a:pPr marL="0" indent="0">
              <a:buFont typeface="Arial" pitchFamily="34" charset="0"/>
              <a:buNone/>
            </a:pPr>
            <a:r>
              <a:rPr lang="en-US" sz="1400" dirty="0" smtClean="0"/>
              <a:t>Impact Metric</a:t>
            </a:r>
          </a:p>
        </p:txBody>
      </p:sp>
      <p:sp>
        <p:nvSpPr>
          <p:cNvPr id="76" name="Rounded Rectangle 75"/>
          <p:cNvSpPr/>
          <p:nvPr/>
        </p:nvSpPr>
        <p:spPr>
          <a:xfrm>
            <a:off x="5486400" y="5867400"/>
            <a:ext cx="228600" cy="228600"/>
          </a:xfrm>
          <a:prstGeom prst="roundRect">
            <a:avLst/>
          </a:prstGeom>
          <a:solidFill>
            <a:srgbClr val="9BBB59"/>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b="1" dirty="0" smtClean="0">
              <a:solidFill>
                <a:schemeClr val="bg1"/>
              </a:solidFill>
            </a:endParaRPr>
          </a:p>
        </p:txBody>
      </p:sp>
      <p:sp>
        <p:nvSpPr>
          <p:cNvPr id="77" name="TextBox 76"/>
          <p:cNvSpPr txBox="1"/>
          <p:nvPr/>
        </p:nvSpPr>
        <p:spPr>
          <a:xfrm>
            <a:off x="5715000" y="5867400"/>
            <a:ext cx="1676400" cy="228600"/>
          </a:xfrm>
          <a:prstGeom prst="rect">
            <a:avLst/>
          </a:prstGeom>
          <a:noFill/>
        </p:spPr>
        <p:txBody>
          <a:bodyPr wrap="square" lIns="91440" tIns="0" rIns="91440" bIns="0" rtlCol="0">
            <a:noAutofit/>
          </a:bodyPr>
          <a:lstStyle/>
          <a:p>
            <a:pPr marL="0" indent="0">
              <a:buFont typeface="Arial" pitchFamily="34" charset="0"/>
              <a:buNone/>
            </a:pPr>
            <a:r>
              <a:rPr lang="en-US" sz="1400" dirty="0" smtClean="0"/>
              <a:t>Benefit</a:t>
            </a:r>
          </a:p>
        </p:txBody>
      </p:sp>
      <p:cxnSp>
        <p:nvCxnSpPr>
          <p:cNvPr id="55" name="Straight Arrow Connector 54"/>
          <p:cNvCxnSpPr>
            <a:stCxn id="15" idx="3"/>
            <a:endCxn id="8" idx="1"/>
          </p:cNvCxnSpPr>
          <p:nvPr/>
        </p:nvCxnSpPr>
        <p:spPr bwMode="auto">
          <a:xfrm>
            <a:off x="4267200" y="3276600"/>
            <a:ext cx="381000" cy="1588"/>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57" name="Rounded Rectangle 56"/>
          <p:cNvSpPr/>
          <p:nvPr/>
        </p:nvSpPr>
        <p:spPr>
          <a:xfrm>
            <a:off x="5486400" y="5562600"/>
            <a:ext cx="228600" cy="228600"/>
          </a:xfrm>
          <a:prstGeom prst="roundRect">
            <a:avLst/>
          </a:prstGeom>
          <a:solidFill>
            <a:schemeClr val="tx2"/>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b="1" dirty="0" smtClean="0">
              <a:solidFill>
                <a:schemeClr val="bg1"/>
              </a:solidFill>
            </a:endParaRPr>
          </a:p>
        </p:txBody>
      </p:sp>
      <p:sp>
        <p:nvSpPr>
          <p:cNvPr id="58" name="TextBox 57"/>
          <p:cNvSpPr txBox="1"/>
          <p:nvPr/>
        </p:nvSpPr>
        <p:spPr>
          <a:xfrm>
            <a:off x="5715000" y="5562600"/>
            <a:ext cx="1676400" cy="228600"/>
          </a:xfrm>
          <a:prstGeom prst="rect">
            <a:avLst/>
          </a:prstGeom>
          <a:noFill/>
        </p:spPr>
        <p:txBody>
          <a:bodyPr wrap="square" lIns="91440" tIns="0" rIns="91440" bIns="0" rtlCol="0">
            <a:noAutofit/>
          </a:bodyPr>
          <a:lstStyle/>
          <a:p>
            <a:pPr marL="0" indent="0">
              <a:buFont typeface="Arial" pitchFamily="34" charset="0"/>
              <a:buNone/>
            </a:pPr>
            <a:r>
              <a:rPr lang="en-US" sz="1400" dirty="0" smtClean="0"/>
              <a:t>Analysis</a:t>
            </a:r>
          </a:p>
        </p:txBody>
      </p:sp>
      <p:sp>
        <p:nvSpPr>
          <p:cNvPr id="40" name="Rounded Rectangle 39"/>
          <p:cNvSpPr/>
          <p:nvPr/>
        </p:nvSpPr>
        <p:spPr>
          <a:xfrm>
            <a:off x="2971800" y="3886200"/>
            <a:ext cx="1295400" cy="762000"/>
          </a:xfrm>
          <a:prstGeom prst="roundRect">
            <a:avLst/>
          </a:prstGeom>
          <a:solidFill>
            <a:schemeClr val="tx2"/>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Energy and Capacity CVR Factors</a:t>
            </a:r>
          </a:p>
        </p:txBody>
      </p:sp>
      <p:cxnSp>
        <p:nvCxnSpPr>
          <p:cNvPr id="43" name="Shape 42"/>
          <p:cNvCxnSpPr>
            <a:endCxn id="8" idx="2"/>
          </p:cNvCxnSpPr>
          <p:nvPr/>
        </p:nvCxnSpPr>
        <p:spPr bwMode="auto">
          <a:xfrm flipV="1">
            <a:off x="4267200" y="3657600"/>
            <a:ext cx="1028700" cy="609600"/>
          </a:xfrm>
          <a:prstGeom prst="bentConnector2">
            <a:avLst/>
          </a:prstGeom>
          <a:solidFill>
            <a:schemeClr val="bg1"/>
          </a:solidFill>
          <a:ln w="12700" cap="flat" cmpd="sng" algn="ctr">
            <a:solidFill>
              <a:schemeClr val="tx1"/>
            </a:solidFill>
            <a:prstDash val="solid"/>
            <a:round/>
            <a:headEnd type="none" w="med" len="med"/>
            <a:tailEnd type="arrow"/>
          </a:ln>
          <a:effectLst/>
        </p:spPr>
      </p:cxnSp>
      <p:cxnSp>
        <p:nvCxnSpPr>
          <p:cNvPr id="52" name="Straight Arrow Connector 51"/>
          <p:cNvCxnSpPr>
            <a:stCxn id="9" idx="3"/>
            <a:endCxn id="15" idx="1"/>
          </p:cNvCxnSpPr>
          <p:nvPr/>
        </p:nvCxnSpPr>
        <p:spPr bwMode="auto">
          <a:xfrm>
            <a:off x="2590800" y="3276600"/>
            <a:ext cx="381000" cy="1588"/>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60" name="Rounded Rectangle 59"/>
          <p:cNvSpPr/>
          <p:nvPr/>
        </p:nvSpPr>
        <p:spPr>
          <a:xfrm>
            <a:off x="6400800" y="2057400"/>
            <a:ext cx="1295400" cy="762000"/>
          </a:xfrm>
          <a:prstGeom prst="roundRect">
            <a:avLst/>
          </a:prstGeom>
          <a:solidFill>
            <a:srgbClr val="9BBB59"/>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Value of energy and capacity savings for utilities</a:t>
            </a:r>
          </a:p>
        </p:txBody>
      </p:sp>
      <p:sp>
        <p:nvSpPr>
          <p:cNvPr id="61" name="Rounded Rectangle 60"/>
          <p:cNvSpPr/>
          <p:nvPr/>
        </p:nvSpPr>
        <p:spPr>
          <a:xfrm>
            <a:off x="6400800" y="3733800"/>
            <a:ext cx="1295400" cy="762000"/>
          </a:xfrm>
          <a:prstGeom prst="roundRect">
            <a:avLst/>
          </a:prstGeom>
          <a:solidFill>
            <a:srgbClr val="9BBB59"/>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Value of lower emissions for society</a:t>
            </a:r>
          </a:p>
        </p:txBody>
      </p:sp>
      <p:cxnSp>
        <p:nvCxnSpPr>
          <p:cNvPr id="62" name="Elbow Connector 61"/>
          <p:cNvCxnSpPr>
            <a:endCxn id="60" idx="1"/>
          </p:cNvCxnSpPr>
          <p:nvPr/>
        </p:nvCxnSpPr>
        <p:spPr bwMode="auto">
          <a:xfrm flipV="1">
            <a:off x="5943600" y="2438400"/>
            <a:ext cx="457200" cy="838200"/>
          </a:xfrm>
          <a:prstGeom prst="bentConnector3">
            <a:avLst>
              <a:gd name="adj1" fmla="val 50000"/>
            </a:avLst>
          </a:prstGeom>
          <a:solidFill>
            <a:schemeClr val="bg1"/>
          </a:solidFill>
          <a:ln w="12700" cap="flat" cmpd="sng" algn="ctr">
            <a:solidFill>
              <a:schemeClr val="tx1"/>
            </a:solidFill>
            <a:prstDash val="solid"/>
            <a:round/>
            <a:headEnd type="none" w="med" len="med"/>
            <a:tailEnd type="arrow"/>
          </a:ln>
          <a:effectLst/>
        </p:spPr>
      </p:cxnSp>
      <p:cxnSp>
        <p:nvCxnSpPr>
          <p:cNvPr id="63" name="Elbow Connector 62"/>
          <p:cNvCxnSpPr>
            <a:endCxn id="61" idx="1"/>
          </p:cNvCxnSpPr>
          <p:nvPr/>
        </p:nvCxnSpPr>
        <p:spPr bwMode="auto">
          <a:xfrm>
            <a:off x="5943600" y="3276600"/>
            <a:ext cx="457200" cy="838200"/>
          </a:xfrm>
          <a:prstGeom prst="bentConnector3">
            <a:avLst>
              <a:gd name="adj1" fmla="val 50000"/>
            </a:avLst>
          </a:prstGeom>
          <a:solidFill>
            <a:schemeClr val="bg1"/>
          </a:solidFill>
          <a:ln w="12700" cap="flat" cmpd="sng" algn="ctr">
            <a:solidFill>
              <a:schemeClr val="tx1"/>
            </a:solidFill>
            <a:prstDash val="solid"/>
            <a:round/>
            <a:headEnd type="none" w="med" len="med"/>
            <a:tailEnd type="arrow"/>
          </a:ln>
          <a:effectLst/>
        </p:spPr>
      </p:cxnSp>
      <p:sp>
        <p:nvSpPr>
          <p:cNvPr id="64" name="Rounded Rectangle 63"/>
          <p:cNvSpPr/>
          <p:nvPr/>
        </p:nvSpPr>
        <p:spPr>
          <a:xfrm>
            <a:off x="6400800" y="2895600"/>
            <a:ext cx="1295400" cy="762000"/>
          </a:xfrm>
          <a:prstGeom prst="roundRect">
            <a:avLst/>
          </a:prstGeom>
          <a:solidFill>
            <a:srgbClr val="9BBB59"/>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Value of electricity savings for customers</a:t>
            </a:r>
          </a:p>
        </p:txBody>
      </p:sp>
      <p:cxnSp>
        <p:nvCxnSpPr>
          <p:cNvPr id="65" name="Straight Arrow Connector 64"/>
          <p:cNvCxnSpPr>
            <a:endCxn id="64" idx="1"/>
          </p:cNvCxnSpPr>
          <p:nvPr/>
        </p:nvCxnSpPr>
        <p:spPr bwMode="auto">
          <a:xfrm>
            <a:off x="5943600" y="3276600"/>
            <a:ext cx="457200" cy="1588"/>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66" name="TextBox 65"/>
          <p:cNvSpPr txBox="1"/>
          <p:nvPr/>
        </p:nvSpPr>
        <p:spPr>
          <a:xfrm>
            <a:off x="2895600" y="4724400"/>
            <a:ext cx="1524000" cy="533400"/>
          </a:xfrm>
          <a:prstGeom prst="rect">
            <a:avLst/>
          </a:prstGeom>
          <a:noFill/>
        </p:spPr>
        <p:txBody>
          <a:bodyPr wrap="square" lIns="91440" tIns="0" rIns="91440" bIns="0" rtlCol="0">
            <a:noAutofit/>
          </a:bodyPr>
          <a:lstStyle/>
          <a:p>
            <a:pPr marL="0" indent="0" algn="ctr">
              <a:buFont typeface="Arial" pitchFamily="34" charset="0"/>
              <a:buNone/>
            </a:pPr>
            <a:r>
              <a:rPr lang="en-US" sz="1400" dirty="0" smtClean="0"/>
              <a:t>CVR Information</a:t>
            </a:r>
          </a:p>
          <a:p>
            <a:pPr marL="0" indent="0" algn="ctr">
              <a:buFont typeface="Arial" pitchFamily="34" charset="0"/>
              <a:buNone/>
            </a:pPr>
            <a:r>
              <a:rPr lang="en-US" sz="1400" dirty="0" smtClean="0"/>
              <a:t>from Projects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Moving Forward</a:t>
            </a:r>
            <a:endParaRPr lang="en-US" sz="2800" b="1" dirty="0"/>
          </a:p>
        </p:txBody>
      </p:sp>
      <p:sp>
        <p:nvSpPr>
          <p:cNvPr id="26" name="Content Placeholder 9"/>
          <p:cNvSpPr txBox="1">
            <a:spLocks/>
          </p:cNvSpPr>
          <p:nvPr/>
        </p:nvSpPr>
        <p:spPr>
          <a:xfrm>
            <a:off x="76200" y="1981200"/>
            <a:ext cx="4495800" cy="4419600"/>
          </a:xfrm>
          <a:prstGeom prst="rect">
            <a:avLst/>
          </a:prstGeom>
          <a:ln w="12700">
            <a:solidFill>
              <a:schemeClr val="tx1"/>
            </a:solidFill>
          </a:ln>
        </p:spPr>
        <p:txBody>
          <a:bodyPr/>
          <a:lstStyle/>
          <a:p>
            <a:pPr marL="168275" indent="-168275">
              <a:buFont typeface="Arial" pitchFamily="34" charset="0"/>
              <a:buChar char="•"/>
            </a:pPr>
            <a:r>
              <a:rPr lang="en-US" dirty="0" smtClean="0"/>
              <a:t>What other kinds of impacts are project teams expecting, and how should we be looking for them in the metrics data?</a:t>
            </a:r>
          </a:p>
          <a:p>
            <a:pPr marL="168275" indent="-168275">
              <a:buFont typeface="Arial" pitchFamily="34" charset="0"/>
              <a:buChar char="•"/>
            </a:pPr>
            <a:r>
              <a:rPr lang="en-US" dirty="0" smtClean="0"/>
              <a:t>What other kinds of data or information can be shared to help the group understand impact?</a:t>
            </a:r>
          </a:p>
          <a:p>
            <a:pPr marL="168275" indent="-168275">
              <a:buFont typeface="Arial" pitchFamily="34" charset="0"/>
              <a:buChar char="•"/>
            </a:pPr>
            <a:r>
              <a:rPr lang="en-US" dirty="0" smtClean="0"/>
              <a:t>How are utilities operating the voltage and VAR control equipment and systems, and how can that shared?</a:t>
            </a:r>
          </a:p>
          <a:p>
            <a:pPr marL="168275" indent="-168275">
              <a:buFont typeface="Arial" pitchFamily="34" charset="0"/>
              <a:buChar char="•"/>
            </a:pPr>
            <a:r>
              <a:rPr lang="en-US" dirty="0" smtClean="0"/>
              <a:t>How are baselines and control group circuits being established? </a:t>
            </a:r>
          </a:p>
          <a:p>
            <a:pPr marL="168275" indent="-168275">
              <a:buFont typeface="Arial" pitchFamily="34" charset="0"/>
              <a:buChar char="•"/>
            </a:pPr>
            <a:r>
              <a:rPr lang="en-US" dirty="0" smtClean="0"/>
              <a:t>How might circuit topology and configuration affect results?</a:t>
            </a:r>
          </a:p>
          <a:p>
            <a:pPr marL="168275" indent="-168275">
              <a:buFont typeface="Arial" pitchFamily="34" charset="0"/>
              <a:buChar char="•"/>
            </a:pPr>
            <a:r>
              <a:rPr lang="en-US" dirty="0" smtClean="0"/>
              <a:t>What kinds of “experiments” can the forum projects perform together?</a:t>
            </a:r>
          </a:p>
        </p:txBody>
      </p:sp>
      <p:sp>
        <p:nvSpPr>
          <p:cNvPr id="27" name="Rectangle 8"/>
          <p:cNvSpPr>
            <a:spLocks noChangeArrowheads="1"/>
          </p:cNvSpPr>
          <p:nvPr/>
        </p:nvSpPr>
        <p:spPr bwMode="auto">
          <a:xfrm>
            <a:off x="76200" y="1524000"/>
            <a:ext cx="4495800" cy="457200"/>
          </a:xfrm>
          <a:prstGeom prst="rect">
            <a:avLst/>
          </a:prstGeom>
          <a:solidFill>
            <a:srgbClr val="9BBB59"/>
          </a:solidFill>
          <a:ln w="12700">
            <a:solidFill>
              <a:schemeClr val="tx1"/>
            </a:solidFill>
            <a:miter lim="800000"/>
            <a:headEnd/>
            <a:tailEnd/>
          </a:ln>
          <a:effectLst/>
        </p:spPr>
        <p:txBody>
          <a:bodyPr lIns="92075" tIns="0" rIns="92075" bIns="0" anchor="ctr"/>
          <a:lstStyle/>
          <a:p>
            <a:pPr algn="ctr" eaLnBrk="0" hangingPunct="0">
              <a:lnSpc>
                <a:spcPct val="90000"/>
              </a:lnSpc>
            </a:pPr>
            <a:r>
              <a:rPr lang="en-US" sz="2400" b="1" dirty="0" smtClean="0">
                <a:solidFill>
                  <a:srgbClr val="FFFFFF"/>
                </a:solidFill>
              </a:rPr>
              <a:t>Additional Questions</a:t>
            </a:r>
            <a:endParaRPr lang="en-US" sz="2400" b="1" baseline="30000" dirty="0">
              <a:solidFill>
                <a:srgbClr val="FFFFFF"/>
              </a:solidFill>
            </a:endParaRPr>
          </a:p>
        </p:txBody>
      </p:sp>
      <p:sp>
        <p:nvSpPr>
          <p:cNvPr id="28" name="Content Placeholder 9"/>
          <p:cNvSpPr txBox="1">
            <a:spLocks/>
          </p:cNvSpPr>
          <p:nvPr/>
        </p:nvSpPr>
        <p:spPr>
          <a:xfrm>
            <a:off x="4572000" y="1981200"/>
            <a:ext cx="4419600" cy="4419600"/>
          </a:xfrm>
          <a:prstGeom prst="rect">
            <a:avLst/>
          </a:prstGeom>
          <a:ln w="12700">
            <a:solidFill>
              <a:schemeClr val="tx1"/>
            </a:solidFill>
          </a:ln>
        </p:spPr>
        <p:txBody>
          <a:bodyPr/>
          <a:lstStyle/>
          <a:p>
            <a:pPr marL="168275" indent="-168275">
              <a:buFont typeface="Arial" pitchFamily="34" charset="0"/>
              <a:buChar char="•"/>
            </a:pPr>
            <a:r>
              <a:rPr lang="en-US" dirty="0" smtClean="0"/>
              <a:t>What type of format should we use for future meetings?</a:t>
            </a:r>
          </a:p>
          <a:p>
            <a:pPr marL="168275" indent="-168275">
              <a:buFont typeface="Arial" pitchFamily="34" charset="0"/>
              <a:buChar char="•"/>
            </a:pPr>
            <a:r>
              <a:rPr lang="en-US" dirty="0" smtClean="0"/>
              <a:t>Who should participate in these meetings?</a:t>
            </a:r>
          </a:p>
          <a:p>
            <a:pPr marL="168275" indent="-168275">
              <a:buFont typeface="Arial" pitchFamily="34" charset="0"/>
              <a:buChar char="•"/>
            </a:pPr>
            <a:r>
              <a:rPr lang="en-US" dirty="0" smtClean="0"/>
              <a:t>What type of schedule should we follow?</a:t>
            </a:r>
          </a:p>
          <a:p>
            <a:pPr marL="168275" indent="-168275">
              <a:buFont typeface="Arial" pitchFamily="34" charset="0"/>
              <a:buChar char="•"/>
            </a:pPr>
            <a:r>
              <a:rPr lang="en-US" dirty="0" smtClean="0"/>
              <a:t>Suggested topics for the next discussion?</a:t>
            </a:r>
            <a:endParaRPr lang="en-US" b="1" dirty="0" smtClean="0"/>
          </a:p>
        </p:txBody>
      </p:sp>
      <p:sp>
        <p:nvSpPr>
          <p:cNvPr id="29" name="Rectangle 8"/>
          <p:cNvSpPr>
            <a:spLocks noChangeArrowheads="1"/>
          </p:cNvSpPr>
          <p:nvPr/>
        </p:nvSpPr>
        <p:spPr bwMode="auto">
          <a:xfrm>
            <a:off x="4572000" y="1524000"/>
            <a:ext cx="4419600" cy="457200"/>
          </a:xfrm>
          <a:prstGeom prst="rect">
            <a:avLst/>
          </a:prstGeom>
          <a:solidFill>
            <a:srgbClr val="9BBB59"/>
          </a:solidFill>
          <a:ln w="12700">
            <a:solidFill>
              <a:schemeClr val="tx1"/>
            </a:solidFill>
            <a:miter lim="800000"/>
            <a:headEnd/>
            <a:tailEnd/>
          </a:ln>
          <a:effectLst/>
        </p:spPr>
        <p:txBody>
          <a:bodyPr lIns="92075" tIns="0" rIns="92075" bIns="0" anchor="ctr"/>
          <a:lstStyle/>
          <a:p>
            <a:pPr algn="ctr" eaLnBrk="0" hangingPunct="0">
              <a:lnSpc>
                <a:spcPct val="90000"/>
              </a:lnSpc>
            </a:pPr>
            <a:r>
              <a:rPr lang="en-US" sz="2400" b="1" dirty="0" smtClean="0">
                <a:solidFill>
                  <a:srgbClr val="FFFFFF"/>
                </a:solidFill>
              </a:rPr>
              <a:t>Logistics</a:t>
            </a:r>
            <a:endParaRPr lang="en-US" sz="2400" b="1" baseline="300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9">
                                            <p:bg/>
                                          </p:spTgt>
                                        </p:tgtEl>
                                        <p:attrNameLst>
                                          <p:attrName>style.visibility</p:attrName>
                                        </p:attrNameLst>
                                      </p:cBhvr>
                                      <p:to>
                                        <p:strVal val="visible"/>
                                      </p:to>
                                    </p:set>
                                    <p:animEffect transition="in" filter="wipe(down)">
                                      <p:cBhvr>
                                        <p:cTn id="7" dur="500"/>
                                        <p:tgtEl>
                                          <p:spTgt spid="29">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9">
                                            <p:txEl>
                                              <p:pRg st="0" end="0"/>
                                            </p:txEl>
                                          </p:spTgt>
                                        </p:tgtEl>
                                        <p:attrNameLst>
                                          <p:attrName>style.visibility</p:attrName>
                                        </p:attrNameLst>
                                      </p:cBhvr>
                                      <p:to>
                                        <p:strVal val="visible"/>
                                      </p:to>
                                    </p:set>
                                    <p:animEffect transition="in" filter="wipe(down)">
                                      <p:cBhvr>
                                        <p:cTn id="10" dur="500"/>
                                        <p:tgtEl>
                                          <p:spTgt spid="29">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8">
                                            <p:bg/>
                                          </p:spTgt>
                                        </p:tgtEl>
                                        <p:attrNameLst>
                                          <p:attrName>style.visibility</p:attrName>
                                        </p:attrNameLst>
                                      </p:cBhvr>
                                      <p:to>
                                        <p:strVal val="visible"/>
                                      </p:to>
                                    </p:set>
                                    <p:animEffect transition="in" filter="wipe(down)">
                                      <p:cBhvr>
                                        <p:cTn id="13" dur="500"/>
                                        <p:tgtEl>
                                          <p:spTgt spid="28">
                                            <p:bg/>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8">
                                            <p:txEl>
                                              <p:pRg st="0" end="0"/>
                                            </p:txEl>
                                          </p:spTgt>
                                        </p:tgtEl>
                                        <p:attrNameLst>
                                          <p:attrName>style.visibility</p:attrName>
                                        </p:attrNameLst>
                                      </p:cBhvr>
                                      <p:to>
                                        <p:strVal val="visible"/>
                                      </p:to>
                                    </p:set>
                                    <p:animEffect transition="in" filter="wipe(down)">
                                      <p:cBhvr>
                                        <p:cTn id="16" dur="500"/>
                                        <p:tgtEl>
                                          <p:spTgt spid="28">
                                            <p:txEl>
                                              <p:pRg st="0" end="0"/>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8">
                                            <p:txEl>
                                              <p:pRg st="1" end="1"/>
                                            </p:txEl>
                                          </p:spTgt>
                                        </p:tgtEl>
                                        <p:attrNameLst>
                                          <p:attrName>style.visibility</p:attrName>
                                        </p:attrNameLst>
                                      </p:cBhvr>
                                      <p:to>
                                        <p:strVal val="visible"/>
                                      </p:to>
                                    </p:set>
                                    <p:animEffect transition="in" filter="wipe(down)">
                                      <p:cBhvr>
                                        <p:cTn id="19" dur="500"/>
                                        <p:tgtEl>
                                          <p:spTgt spid="28">
                                            <p:txEl>
                                              <p:pRg st="1" end="1"/>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8">
                                            <p:txEl>
                                              <p:pRg st="2" end="2"/>
                                            </p:txEl>
                                          </p:spTgt>
                                        </p:tgtEl>
                                        <p:attrNameLst>
                                          <p:attrName>style.visibility</p:attrName>
                                        </p:attrNameLst>
                                      </p:cBhvr>
                                      <p:to>
                                        <p:strVal val="visible"/>
                                      </p:to>
                                    </p:set>
                                    <p:animEffect transition="in" filter="wipe(down)">
                                      <p:cBhvr>
                                        <p:cTn id="22" dur="500"/>
                                        <p:tgtEl>
                                          <p:spTgt spid="28">
                                            <p:txEl>
                                              <p:pRg st="2" end="2"/>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8">
                                            <p:txEl>
                                              <p:pRg st="3" end="3"/>
                                            </p:txEl>
                                          </p:spTgt>
                                        </p:tgtEl>
                                        <p:attrNameLst>
                                          <p:attrName>style.visibility</p:attrName>
                                        </p:attrNameLst>
                                      </p:cBhvr>
                                      <p:to>
                                        <p:strVal val="visible"/>
                                      </p:to>
                                    </p:set>
                                    <p:animEffect transition="in" filter="wipe(down)">
                                      <p:cBhvr>
                                        <p:cTn id="25" dur="500"/>
                                        <p:tgtEl>
                                          <p:spTgt spid="2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allAtOnce" animBg="1"/>
      <p:bldP spid="29" grpId="0" build="allAtOnce"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Appendix</a:t>
            </a:r>
            <a:endParaRPr lang="en-US" sz="28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Lower Losses</a:t>
            </a:r>
            <a:br>
              <a:rPr lang="en-US" sz="2800" b="1" dirty="0" smtClean="0"/>
            </a:br>
            <a:r>
              <a:rPr lang="en-US" sz="2800" b="1" dirty="0" smtClean="0"/>
              <a:t>Benefits Logic</a:t>
            </a:r>
            <a:endParaRPr lang="en-US" sz="2800" b="1" dirty="0"/>
          </a:p>
        </p:txBody>
      </p:sp>
      <p:sp>
        <p:nvSpPr>
          <p:cNvPr id="3" name="Text Placeholder 2"/>
          <p:cNvSpPr>
            <a:spLocks noGrp="1"/>
          </p:cNvSpPr>
          <p:nvPr>
            <p:ph type="body" sz="quarter" idx="10"/>
          </p:nvPr>
        </p:nvSpPr>
        <p:spPr/>
        <p:txBody>
          <a:bodyPr/>
          <a:lstStyle/>
          <a:p>
            <a:r>
              <a:rPr lang="en-US" dirty="0" smtClean="0"/>
              <a:t>Analyzing the change in hourly circuit load can contribute to determining how much energy is saved by reducing distribution losses.</a:t>
            </a:r>
            <a:endParaRPr lang="en-US" dirty="0"/>
          </a:p>
        </p:txBody>
      </p:sp>
      <p:sp>
        <p:nvSpPr>
          <p:cNvPr id="8" name="Rounded Rectangle 7"/>
          <p:cNvSpPr/>
          <p:nvPr/>
        </p:nvSpPr>
        <p:spPr>
          <a:xfrm>
            <a:off x="5562600" y="3048000"/>
            <a:ext cx="1295400" cy="762000"/>
          </a:xfrm>
          <a:prstGeom prst="roundRect">
            <a:avLst/>
          </a:prstGeom>
          <a:solidFill>
            <a:schemeClr val="accent5"/>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Energy Savings from Lower Losses</a:t>
            </a:r>
          </a:p>
        </p:txBody>
      </p:sp>
      <p:sp>
        <p:nvSpPr>
          <p:cNvPr id="9" name="Rounded Rectangle 8"/>
          <p:cNvSpPr/>
          <p:nvPr/>
        </p:nvSpPr>
        <p:spPr>
          <a:xfrm>
            <a:off x="381000" y="3048000"/>
            <a:ext cx="1295400" cy="762000"/>
          </a:xfrm>
          <a:prstGeom prst="roundRect">
            <a:avLst/>
          </a:prstGeom>
          <a:solidFill>
            <a:schemeClr val="accent1"/>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Hourly Circuit Load Data (MW, MVAR)</a:t>
            </a:r>
          </a:p>
        </p:txBody>
      </p:sp>
      <p:sp>
        <p:nvSpPr>
          <p:cNvPr id="11" name="Rounded Rectangle 10"/>
          <p:cNvSpPr/>
          <p:nvPr/>
        </p:nvSpPr>
        <p:spPr>
          <a:xfrm>
            <a:off x="3886200" y="3048000"/>
            <a:ext cx="1295400" cy="762000"/>
          </a:xfrm>
          <a:prstGeom prst="roundRect">
            <a:avLst/>
          </a:prstGeom>
          <a:solidFill>
            <a:schemeClr val="tx2"/>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Determine Change in Losses</a:t>
            </a:r>
          </a:p>
        </p:txBody>
      </p:sp>
      <p:sp>
        <p:nvSpPr>
          <p:cNvPr id="15" name="Rounded Rectangle 14"/>
          <p:cNvSpPr/>
          <p:nvPr/>
        </p:nvSpPr>
        <p:spPr>
          <a:xfrm>
            <a:off x="2133600" y="3048000"/>
            <a:ext cx="1295400" cy="762000"/>
          </a:xfrm>
          <a:prstGeom prst="roundRect">
            <a:avLst/>
          </a:prstGeom>
          <a:solidFill>
            <a:schemeClr val="tx2"/>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Determine Change in Distribution Circuit Load</a:t>
            </a:r>
          </a:p>
        </p:txBody>
      </p:sp>
      <p:cxnSp>
        <p:nvCxnSpPr>
          <p:cNvPr id="21" name="Shape 20"/>
          <p:cNvCxnSpPr>
            <a:stCxn id="9" idx="3"/>
            <a:endCxn id="15" idx="1"/>
          </p:cNvCxnSpPr>
          <p:nvPr/>
        </p:nvCxnSpPr>
        <p:spPr bwMode="auto">
          <a:xfrm>
            <a:off x="1676400" y="3429000"/>
            <a:ext cx="457200" cy="1588"/>
          </a:xfrm>
          <a:prstGeom prst="bentConnector3">
            <a:avLst>
              <a:gd name="adj1" fmla="val 50000"/>
            </a:avLst>
          </a:prstGeom>
          <a:solidFill>
            <a:schemeClr val="bg1"/>
          </a:solidFill>
          <a:ln w="12700" cap="flat" cmpd="sng" algn="ctr">
            <a:solidFill>
              <a:schemeClr val="tx1"/>
            </a:solidFill>
            <a:prstDash val="solid"/>
            <a:round/>
            <a:headEnd type="none" w="med" len="med"/>
            <a:tailEnd type="arrow"/>
          </a:ln>
          <a:effectLst/>
        </p:spPr>
      </p:cxnSp>
      <p:cxnSp>
        <p:nvCxnSpPr>
          <p:cNvPr id="34" name="Straight Arrow Connector 33"/>
          <p:cNvCxnSpPr>
            <a:endCxn id="8" idx="1"/>
          </p:cNvCxnSpPr>
          <p:nvPr/>
        </p:nvCxnSpPr>
        <p:spPr bwMode="auto">
          <a:xfrm>
            <a:off x="5181600" y="3429000"/>
            <a:ext cx="381000" cy="1588"/>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72" name="Rounded Rectangle 71"/>
          <p:cNvSpPr/>
          <p:nvPr/>
        </p:nvSpPr>
        <p:spPr>
          <a:xfrm>
            <a:off x="5486400" y="4953000"/>
            <a:ext cx="228600" cy="228600"/>
          </a:xfrm>
          <a:prstGeom prst="roundRect">
            <a:avLst/>
          </a:prstGeom>
          <a:solidFill>
            <a:schemeClr val="accent1"/>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b="1" dirty="0" smtClean="0">
              <a:solidFill>
                <a:schemeClr val="bg1"/>
              </a:solidFill>
            </a:endParaRPr>
          </a:p>
        </p:txBody>
      </p:sp>
      <p:sp>
        <p:nvSpPr>
          <p:cNvPr id="73" name="TextBox 72"/>
          <p:cNvSpPr txBox="1"/>
          <p:nvPr/>
        </p:nvSpPr>
        <p:spPr>
          <a:xfrm>
            <a:off x="5715000" y="4953000"/>
            <a:ext cx="2438400" cy="228600"/>
          </a:xfrm>
          <a:prstGeom prst="rect">
            <a:avLst/>
          </a:prstGeom>
          <a:noFill/>
        </p:spPr>
        <p:txBody>
          <a:bodyPr wrap="square" lIns="91440" tIns="0" rIns="91440" bIns="0" rtlCol="0">
            <a:noAutofit/>
          </a:bodyPr>
          <a:lstStyle/>
          <a:p>
            <a:pPr marL="0" indent="0">
              <a:buFont typeface="Arial" pitchFamily="34" charset="0"/>
              <a:buNone/>
            </a:pPr>
            <a:r>
              <a:rPr lang="en-US" sz="1400" dirty="0" smtClean="0"/>
              <a:t>Impact Metric</a:t>
            </a:r>
          </a:p>
        </p:txBody>
      </p:sp>
      <p:sp>
        <p:nvSpPr>
          <p:cNvPr id="76" name="Rounded Rectangle 75"/>
          <p:cNvSpPr/>
          <p:nvPr/>
        </p:nvSpPr>
        <p:spPr>
          <a:xfrm>
            <a:off x="5486400" y="5562600"/>
            <a:ext cx="228600" cy="228600"/>
          </a:xfrm>
          <a:prstGeom prst="roundRect">
            <a:avLst/>
          </a:prstGeom>
          <a:solidFill>
            <a:schemeClr val="accent5"/>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b="1" dirty="0" smtClean="0">
              <a:solidFill>
                <a:schemeClr val="bg1"/>
              </a:solidFill>
            </a:endParaRPr>
          </a:p>
        </p:txBody>
      </p:sp>
      <p:sp>
        <p:nvSpPr>
          <p:cNvPr id="77" name="TextBox 76"/>
          <p:cNvSpPr txBox="1"/>
          <p:nvPr/>
        </p:nvSpPr>
        <p:spPr>
          <a:xfrm>
            <a:off x="5715000" y="5562600"/>
            <a:ext cx="1676400" cy="228600"/>
          </a:xfrm>
          <a:prstGeom prst="rect">
            <a:avLst/>
          </a:prstGeom>
          <a:noFill/>
        </p:spPr>
        <p:txBody>
          <a:bodyPr wrap="square" lIns="91440" tIns="0" rIns="91440" bIns="0" rtlCol="0">
            <a:noAutofit/>
          </a:bodyPr>
          <a:lstStyle/>
          <a:p>
            <a:pPr marL="0" indent="0">
              <a:buFont typeface="Arial" pitchFamily="34" charset="0"/>
              <a:buNone/>
            </a:pPr>
            <a:r>
              <a:rPr lang="en-US" sz="1400" dirty="0" smtClean="0"/>
              <a:t>Benefit</a:t>
            </a:r>
          </a:p>
        </p:txBody>
      </p:sp>
      <p:sp>
        <p:nvSpPr>
          <p:cNvPr id="27" name="Rounded Rectangle 26"/>
          <p:cNvSpPr/>
          <p:nvPr/>
        </p:nvSpPr>
        <p:spPr>
          <a:xfrm>
            <a:off x="7315200" y="2590800"/>
            <a:ext cx="1295400" cy="762000"/>
          </a:xfrm>
          <a:prstGeom prst="roundRect">
            <a:avLst/>
          </a:prstGeom>
          <a:solidFill>
            <a:schemeClr val="accent5"/>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Value of energy savings for utilities</a:t>
            </a:r>
          </a:p>
        </p:txBody>
      </p:sp>
      <p:sp>
        <p:nvSpPr>
          <p:cNvPr id="29" name="Rounded Rectangle 28"/>
          <p:cNvSpPr/>
          <p:nvPr/>
        </p:nvSpPr>
        <p:spPr>
          <a:xfrm>
            <a:off x="7315200" y="3505200"/>
            <a:ext cx="1295400" cy="762000"/>
          </a:xfrm>
          <a:prstGeom prst="roundRect">
            <a:avLst/>
          </a:prstGeom>
          <a:solidFill>
            <a:schemeClr val="accent5"/>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Value of lower emissions for society</a:t>
            </a:r>
          </a:p>
        </p:txBody>
      </p:sp>
      <p:cxnSp>
        <p:nvCxnSpPr>
          <p:cNvPr id="33" name="Elbow Connector 32"/>
          <p:cNvCxnSpPr>
            <a:stCxn id="8" idx="3"/>
            <a:endCxn id="27" idx="1"/>
          </p:cNvCxnSpPr>
          <p:nvPr/>
        </p:nvCxnSpPr>
        <p:spPr bwMode="auto">
          <a:xfrm flipV="1">
            <a:off x="6858000" y="2971800"/>
            <a:ext cx="457200" cy="457200"/>
          </a:xfrm>
          <a:prstGeom prst="bentConnector3">
            <a:avLst>
              <a:gd name="adj1" fmla="val 50000"/>
            </a:avLst>
          </a:prstGeom>
          <a:solidFill>
            <a:schemeClr val="bg1"/>
          </a:solidFill>
          <a:ln w="12700" cap="flat" cmpd="sng" algn="ctr">
            <a:solidFill>
              <a:schemeClr val="tx1"/>
            </a:solidFill>
            <a:prstDash val="solid"/>
            <a:round/>
            <a:headEnd type="none" w="med" len="med"/>
            <a:tailEnd type="arrow"/>
          </a:ln>
          <a:effectLst/>
        </p:spPr>
      </p:cxnSp>
      <p:cxnSp>
        <p:nvCxnSpPr>
          <p:cNvPr id="37" name="Elbow Connector 36"/>
          <p:cNvCxnSpPr>
            <a:stCxn id="8" idx="3"/>
            <a:endCxn id="29" idx="1"/>
          </p:cNvCxnSpPr>
          <p:nvPr/>
        </p:nvCxnSpPr>
        <p:spPr bwMode="auto">
          <a:xfrm>
            <a:off x="6858000" y="3429000"/>
            <a:ext cx="457200" cy="457200"/>
          </a:xfrm>
          <a:prstGeom prst="bentConnector3">
            <a:avLst>
              <a:gd name="adj1" fmla="val 50000"/>
            </a:avLst>
          </a:prstGeom>
          <a:solidFill>
            <a:schemeClr val="bg1"/>
          </a:solidFill>
          <a:ln w="12700" cap="flat" cmpd="sng" algn="ctr">
            <a:solidFill>
              <a:schemeClr val="tx1"/>
            </a:solidFill>
            <a:prstDash val="solid"/>
            <a:round/>
            <a:headEnd type="none" w="med" len="med"/>
            <a:tailEnd type="arrow"/>
          </a:ln>
          <a:effectLst/>
        </p:spPr>
      </p:cxnSp>
      <p:cxnSp>
        <p:nvCxnSpPr>
          <p:cNvPr id="55" name="Straight Arrow Connector 54"/>
          <p:cNvCxnSpPr>
            <a:stCxn id="15" idx="3"/>
            <a:endCxn id="11" idx="1"/>
          </p:cNvCxnSpPr>
          <p:nvPr/>
        </p:nvCxnSpPr>
        <p:spPr bwMode="auto">
          <a:xfrm>
            <a:off x="3429000" y="3429000"/>
            <a:ext cx="457200" cy="1588"/>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57" name="Rounded Rectangle 56"/>
          <p:cNvSpPr/>
          <p:nvPr/>
        </p:nvSpPr>
        <p:spPr>
          <a:xfrm>
            <a:off x="5486400" y="5257800"/>
            <a:ext cx="228600" cy="228600"/>
          </a:xfrm>
          <a:prstGeom prst="roundRect">
            <a:avLst/>
          </a:prstGeom>
          <a:solidFill>
            <a:schemeClr val="tx2"/>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b="1" dirty="0" smtClean="0">
              <a:solidFill>
                <a:schemeClr val="bg1"/>
              </a:solidFill>
            </a:endParaRPr>
          </a:p>
        </p:txBody>
      </p:sp>
      <p:sp>
        <p:nvSpPr>
          <p:cNvPr id="58" name="TextBox 57"/>
          <p:cNvSpPr txBox="1"/>
          <p:nvPr/>
        </p:nvSpPr>
        <p:spPr>
          <a:xfrm>
            <a:off x="5715000" y="5257800"/>
            <a:ext cx="1676400" cy="228600"/>
          </a:xfrm>
          <a:prstGeom prst="rect">
            <a:avLst/>
          </a:prstGeom>
          <a:noFill/>
        </p:spPr>
        <p:txBody>
          <a:bodyPr wrap="square" lIns="91440" tIns="0" rIns="91440" bIns="0" rtlCol="0">
            <a:noAutofit/>
          </a:bodyPr>
          <a:lstStyle/>
          <a:p>
            <a:pPr marL="0" indent="0">
              <a:buFont typeface="Arial" pitchFamily="34" charset="0"/>
              <a:buNone/>
            </a:pPr>
            <a:r>
              <a:rPr lang="en-US" sz="1400" dirty="0" smtClean="0"/>
              <a:t>Analysis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419600" y="3124200"/>
            <a:ext cx="3886200" cy="2819400"/>
          </a:xfrm>
          <a:prstGeom prst="rect">
            <a:avLst/>
          </a:prstGeom>
          <a:solidFill>
            <a:schemeClr val="bg1"/>
          </a:solidFill>
          <a:ln w="12700">
            <a:solidFill>
              <a:schemeClr val="tx1"/>
            </a:solid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bg1"/>
              </a:solidFill>
            </a:endParaRPr>
          </a:p>
        </p:txBody>
      </p:sp>
      <p:sp>
        <p:nvSpPr>
          <p:cNvPr id="2" name="Title 1"/>
          <p:cNvSpPr>
            <a:spLocks noGrp="1"/>
          </p:cNvSpPr>
          <p:nvPr>
            <p:ph type="title"/>
          </p:nvPr>
        </p:nvSpPr>
        <p:spPr/>
        <p:txBody>
          <a:bodyPr vert="horz" lIns="91440" tIns="45720" rIns="91440" bIns="45720" rtlCol="0" anchor="ctr">
            <a:noAutofit/>
          </a:bodyPr>
          <a:lstStyle/>
          <a:p>
            <a:r>
              <a:rPr lang="en-US" sz="2800" b="1" dirty="0"/>
              <a:t>Lower </a:t>
            </a:r>
            <a:r>
              <a:rPr lang="en-US" sz="2800" b="1" dirty="0" smtClean="0"/>
              <a:t>Losses</a:t>
            </a:r>
            <a:br>
              <a:rPr lang="en-US" sz="2800" b="1" dirty="0" smtClean="0"/>
            </a:br>
            <a:r>
              <a:rPr lang="en-US" sz="2800" b="1" dirty="0" smtClean="0"/>
              <a:t>Hourly </a:t>
            </a:r>
            <a:r>
              <a:rPr lang="en-US" sz="2800" b="1" dirty="0"/>
              <a:t>Circuit Load Data</a:t>
            </a:r>
          </a:p>
        </p:txBody>
      </p:sp>
      <p:sp>
        <p:nvSpPr>
          <p:cNvPr id="3" name="Text Placeholder 2"/>
          <p:cNvSpPr>
            <a:spLocks noGrp="1"/>
          </p:cNvSpPr>
          <p:nvPr>
            <p:ph type="body" sz="quarter" idx="10"/>
          </p:nvPr>
        </p:nvSpPr>
        <p:spPr/>
        <p:txBody>
          <a:bodyPr/>
          <a:lstStyle/>
          <a:p>
            <a:r>
              <a:rPr lang="en-US" dirty="0" smtClean="0"/>
              <a:t>Many projects are reporting hourly circuit data for real and reactive power, and this data can be used to determine other parameters.</a:t>
            </a:r>
            <a:endParaRPr lang="en-US" dirty="0"/>
          </a:p>
        </p:txBody>
      </p:sp>
      <p:graphicFrame>
        <p:nvGraphicFramePr>
          <p:cNvPr id="4" name="Chart 3"/>
          <p:cNvGraphicFramePr/>
          <p:nvPr/>
        </p:nvGraphicFramePr>
        <p:xfrm>
          <a:off x="4419600" y="3276600"/>
          <a:ext cx="3886200" cy="2590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25" name="Object 1"/>
          <p:cNvGraphicFramePr>
            <a:graphicFrameLocks noChangeAspect="1"/>
          </p:cNvGraphicFramePr>
          <p:nvPr/>
        </p:nvGraphicFramePr>
        <p:xfrm>
          <a:off x="2286000" y="2590800"/>
          <a:ext cx="1838325" cy="3733800"/>
        </p:xfrm>
        <a:graphic>
          <a:graphicData uri="http://schemas.openxmlformats.org/presentationml/2006/ole">
            <mc:AlternateContent xmlns:mc="http://schemas.openxmlformats.org/markup-compatibility/2006">
              <mc:Choice xmlns:v="urn:schemas-microsoft-com:vml" Requires="v">
                <p:oleObj spid="_x0000_s1027" name="Worksheet" r:id="rId5" imgW="1838232" imgH="4772044" progId="Excel.Sheet.12">
                  <p:embed/>
                </p:oleObj>
              </mc:Choice>
              <mc:Fallback>
                <p:oleObj name="Worksheet" r:id="rId5" imgW="1838232" imgH="4772044" progId="Excel.Sheet.12">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0" y="2590800"/>
                        <a:ext cx="1838325"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 name="Rectangle 8"/>
          <p:cNvSpPr>
            <a:spLocks noChangeArrowheads="1"/>
          </p:cNvSpPr>
          <p:nvPr/>
        </p:nvSpPr>
        <p:spPr bwMode="auto">
          <a:xfrm>
            <a:off x="4419600" y="2667000"/>
            <a:ext cx="3886200" cy="457200"/>
          </a:xfrm>
          <a:prstGeom prst="rect">
            <a:avLst/>
          </a:prstGeom>
          <a:solidFill>
            <a:schemeClr val="accent1"/>
          </a:solidFill>
          <a:ln w="12700">
            <a:solidFill>
              <a:schemeClr val="tx1"/>
            </a:solidFill>
            <a:miter lim="800000"/>
            <a:headEnd/>
            <a:tailEnd/>
          </a:ln>
          <a:effectLst/>
        </p:spPr>
        <p:txBody>
          <a:bodyPr lIns="92075" tIns="0" rIns="92075" bIns="0" anchor="ctr"/>
          <a:lstStyle/>
          <a:p>
            <a:pPr algn="ctr" eaLnBrk="0" hangingPunct="0">
              <a:lnSpc>
                <a:spcPct val="90000"/>
              </a:lnSpc>
            </a:pPr>
            <a:r>
              <a:rPr lang="en-US" sz="1600" b="1" dirty="0" smtClean="0">
                <a:solidFill>
                  <a:srgbClr val="FFFFFF"/>
                </a:solidFill>
              </a:rPr>
              <a:t>Real and reactive power for a day</a:t>
            </a:r>
            <a:endParaRPr lang="en-US" sz="1600" b="1" baseline="30000" dirty="0">
              <a:solidFill>
                <a:srgbClr val="FFFFFF"/>
              </a:solidFill>
            </a:endParaRPr>
          </a:p>
        </p:txBody>
      </p:sp>
      <p:sp>
        <p:nvSpPr>
          <p:cNvPr id="14" name="Rounded Rectangle 13"/>
          <p:cNvSpPr/>
          <p:nvPr/>
        </p:nvSpPr>
        <p:spPr>
          <a:xfrm>
            <a:off x="609600" y="1752600"/>
            <a:ext cx="1295400" cy="762000"/>
          </a:xfrm>
          <a:prstGeom prst="roundRect">
            <a:avLst/>
          </a:prstGeom>
          <a:solidFill>
            <a:schemeClr val="accent1"/>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Hourly Circuit Load Data (MW, MVAR)</a:t>
            </a:r>
          </a:p>
        </p:txBody>
      </p:sp>
      <p:sp>
        <p:nvSpPr>
          <p:cNvPr id="15" name="Rounded Rectangle 14"/>
          <p:cNvSpPr/>
          <p:nvPr/>
        </p:nvSpPr>
        <p:spPr>
          <a:xfrm>
            <a:off x="2362200" y="1752600"/>
            <a:ext cx="1295400" cy="762000"/>
          </a:xfrm>
          <a:prstGeom prst="roundRect">
            <a:avLst/>
          </a:prstGeom>
          <a:solidFill>
            <a:schemeClr val="tx2"/>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Determine Change in Distribution Circuit Load</a:t>
            </a:r>
          </a:p>
        </p:txBody>
      </p:sp>
      <p:cxnSp>
        <p:nvCxnSpPr>
          <p:cNvPr id="16" name="Shape 20"/>
          <p:cNvCxnSpPr>
            <a:stCxn id="14" idx="3"/>
            <a:endCxn id="15" idx="1"/>
          </p:cNvCxnSpPr>
          <p:nvPr/>
        </p:nvCxnSpPr>
        <p:spPr bwMode="auto">
          <a:xfrm>
            <a:off x="1905000" y="2133600"/>
            <a:ext cx="457200" cy="1588"/>
          </a:xfrm>
          <a:prstGeom prst="bentConnector3">
            <a:avLst>
              <a:gd name="adj1" fmla="val 50000"/>
            </a:avLst>
          </a:prstGeom>
          <a:solidFill>
            <a:schemeClr val="bg1"/>
          </a:solidFill>
          <a:ln w="12700" cap="flat" cmpd="sng" algn="ctr">
            <a:solidFill>
              <a:schemeClr val="tx1"/>
            </a:solidFill>
            <a:prstDash val="solid"/>
            <a:round/>
            <a:headEnd type="none" w="med" len="med"/>
            <a:tailEnd type="arrow"/>
          </a:ln>
          <a:effectLst/>
        </p:spPr>
      </p:cxnSp>
      <p:sp>
        <p:nvSpPr>
          <p:cNvPr id="11" name="TextBox 10"/>
          <p:cNvSpPr txBox="1"/>
          <p:nvPr/>
        </p:nvSpPr>
        <p:spPr>
          <a:xfrm>
            <a:off x="4419600" y="5943600"/>
            <a:ext cx="3200400" cy="304800"/>
          </a:xfrm>
          <a:prstGeom prst="rect">
            <a:avLst/>
          </a:prstGeom>
          <a:noFill/>
        </p:spPr>
        <p:txBody>
          <a:bodyPr wrap="none" tIns="91440" bIns="91440" rtlCol="0">
            <a:noAutofit/>
          </a:bodyPr>
          <a:lstStyle/>
          <a:p>
            <a:pPr marL="0" indent="0">
              <a:buFont typeface="Arial" pitchFamily="34" charset="0"/>
              <a:buNone/>
            </a:pPr>
            <a:r>
              <a:rPr lang="en-US" sz="1000" dirty="0" smtClean="0"/>
              <a:t>Source: Illustrative results from Navigant analysis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r>
              <a:rPr lang="en-US" sz="2800" b="1" dirty="0"/>
              <a:t>Lower </a:t>
            </a:r>
            <a:r>
              <a:rPr lang="en-US" sz="2800" b="1" dirty="0" smtClean="0"/>
              <a:t>Losses</a:t>
            </a:r>
            <a:br>
              <a:rPr lang="en-US" sz="2800" b="1" dirty="0" smtClean="0"/>
            </a:br>
            <a:r>
              <a:rPr lang="en-US" sz="2800" b="1" dirty="0" smtClean="0"/>
              <a:t>The </a:t>
            </a:r>
            <a:r>
              <a:rPr lang="en-US" sz="2800" b="1" dirty="0"/>
              <a:t>Meaning of Line Losses</a:t>
            </a:r>
          </a:p>
        </p:txBody>
      </p:sp>
      <p:sp>
        <p:nvSpPr>
          <p:cNvPr id="3" name="Text Placeholder 2"/>
          <p:cNvSpPr>
            <a:spLocks noGrp="1"/>
          </p:cNvSpPr>
          <p:nvPr>
            <p:ph type="body" sz="quarter" idx="10"/>
          </p:nvPr>
        </p:nvSpPr>
        <p:spPr/>
        <p:txBody>
          <a:bodyPr/>
          <a:lstStyle/>
          <a:p>
            <a:r>
              <a:rPr lang="en-US" dirty="0" smtClean="0"/>
              <a:t>Energy is wasted as electricity flows through distribution lines. This wasted energy is known as “line losses”.</a:t>
            </a:r>
            <a:endParaRPr lang="en-US" dirty="0"/>
          </a:p>
        </p:txBody>
      </p:sp>
      <p:grpSp>
        <p:nvGrpSpPr>
          <p:cNvPr id="5" name="Group 30"/>
          <p:cNvGrpSpPr/>
          <p:nvPr/>
        </p:nvGrpSpPr>
        <p:grpSpPr>
          <a:xfrm>
            <a:off x="4343400" y="3048000"/>
            <a:ext cx="3886200" cy="637082"/>
            <a:chOff x="304800" y="2057400"/>
            <a:chExt cx="4648200" cy="762000"/>
          </a:xfrm>
        </p:grpSpPr>
        <p:grpSp>
          <p:nvGrpSpPr>
            <p:cNvPr id="6" name="Group 19"/>
            <p:cNvGrpSpPr/>
            <p:nvPr/>
          </p:nvGrpSpPr>
          <p:grpSpPr>
            <a:xfrm>
              <a:off x="838200" y="2057400"/>
              <a:ext cx="3429000" cy="762000"/>
              <a:chOff x="1600200" y="2438400"/>
              <a:chExt cx="3429000" cy="762000"/>
            </a:xfrm>
          </p:grpSpPr>
          <p:sp>
            <p:nvSpPr>
              <p:cNvPr id="4" name="Oval 3"/>
              <p:cNvSpPr/>
              <p:nvPr/>
            </p:nvSpPr>
            <p:spPr>
              <a:xfrm>
                <a:off x="4800600" y="2438400"/>
                <a:ext cx="228600" cy="762000"/>
              </a:xfrm>
              <a:prstGeom prst="ellipse">
                <a:avLst/>
              </a:prstGeom>
              <a:solidFill>
                <a:schemeClr val="tx1"/>
              </a:solidFill>
              <a:ln w="12700">
                <a:solidFill>
                  <a:schemeClr val="tx1"/>
                </a:solid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bg1"/>
                  </a:solidFill>
                </a:endParaRPr>
              </a:p>
            </p:txBody>
          </p:sp>
          <p:cxnSp>
            <p:nvCxnSpPr>
              <p:cNvPr id="7" name="Straight Connector 6"/>
              <p:cNvCxnSpPr>
                <a:stCxn id="18" idx="0"/>
                <a:endCxn id="4" idx="0"/>
              </p:cNvCxnSpPr>
              <p:nvPr/>
            </p:nvCxnSpPr>
            <p:spPr bwMode="auto">
              <a:xfrm flipV="1">
                <a:off x="1802116" y="2438400"/>
                <a:ext cx="3112784" cy="672"/>
              </a:xfrm>
              <a:prstGeom prst="line">
                <a:avLst/>
              </a:prstGeom>
              <a:solidFill>
                <a:schemeClr val="bg1"/>
              </a:solidFill>
              <a:ln w="12700" cap="flat" cmpd="sng" algn="ctr">
                <a:solidFill>
                  <a:schemeClr val="tx1"/>
                </a:solidFill>
                <a:prstDash val="solid"/>
                <a:round/>
                <a:headEnd type="none" w="med" len="med"/>
                <a:tailEnd type="none" w="med" len="med"/>
              </a:ln>
              <a:effectLst/>
            </p:spPr>
          </p:cxnSp>
          <p:cxnSp>
            <p:nvCxnSpPr>
              <p:cNvPr id="11" name="Straight Connector 10"/>
              <p:cNvCxnSpPr>
                <a:stCxn id="13" idx="0"/>
              </p:cNvCxnSpPr>
              <p:nvPr/>
            </p:nvCxnSpPr>
            <p:spPr bwMode="auto">
              <a:xfrm>
                <a:off x="1802333" y="3199688"/>
                <a:ext cx="3112567" cy="712"/>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13" name="Arc 12"/>
              <p:cNvSpPr/>
              <p:nvPr/>
            </p:nvSpPr>
            <p:spPr bwMode="auto">
              <a:xfrm rot="10800000">
                <a:off x="1600200" y="2438400"/>
                <a:ext cx="381000" cy="761999"/>
              </a:xfrm>
              <a:prstGeom prst="arc">
                <a:avLst>
                  <a:gd name="adj1" fmla="val 16094866"/>
                  <a:gd name="adj2" fmla="val 178371"/>
                </a:avLst>
              </a:prstGeom>
              <a:solidFill>
                <a:schemeClr val="bg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Palatino Linotype" pitchFamily="18" charset="0"/>
                </a:endParaRPr>
              </a:p>
            </p:txBody>
          </p:sp>
          <p:sp>
            <p:nvSpPr>
              <p:cNvPr id="18" name="Arc 17"/>
              <p:cNvSpPr/>
              <p:nvPr/>
            </p:nvSpPr>
            <p:spPr bwMode="auto">
              <a:xfrm rot="10800000" flipV="1">
                <a:off x="1600200" y="2438400"/>
                <a:ext cx="381000" cy="747712"/>
              </a:xfrm>
              <a:prstGeom prst="arc">
                <a:avLst>
                  <a:gd name="adj1" fmla="val 16094866"/>
                  <a:gd name="adj2" fmla="val 178371"/>
                </a:avLst>
              </a:prstGeom>
              <a:solidFill>
                <a:schemeClr val="bg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Palatino Linotype" pitchFamily="18" charset="0"/>
                </a:endParaRPr>
              </a:p>
            </p:txBody>
          </p:sp>
        </p:grpSp>
        <p:sp>
          <p:nvSpPr>
            <p:cNvPr id="21" name="TextBox 20"/>
            <p:cNvSpPr txBox="1"/>
            <p:nvPr/>
          </p:nvSpPr>
          <p:spPr>
            <a:xfrm>
              <a:off x="838200" y="2057400"/>
              <a:ext cx="3200400" cy="762000"/>
            </a:xfrm>
            <a:prstGeom prst="rect">
              <a:avLst/>
            </a:prstGeom>
            <a:noFill/>
          </p:spPr>
          <p:txBody>
            <a:bodyPr wrap="none" tIns="91440" bIns="91440" rtlCol="0" anchor="ctr">
              <a:noAutofit/>
            </a:bodyPr>
            <a:lstStyle/>
            <a:p>
              <a:pPr marL="0" indent="0" algn="ctr">
                <a:buFont typeface="Arial" pitchFamily="34" charset="0"/>
                <a:buNone/>
              </a:pPr>
              <a:r>
                <a:rPr lang="en-US" sz="1400" dirty="0" smtClean="0"/>
                <a:t>Conductor (</a:t>
              </a:r>
              <a:r>
                <a:rPr lang="en-US" sz="1400" i="1" dirty="0" smtClean="0"/>
                <a:t>Resistance, R</a:t>
              </a:r>
              <a:r>
                <a:rPr lang="en-US" sz="1400" i="1" baseline="-25000" dirty="0" smtClean="0"/>
                <a:t>L</a:t>
              </a:r>
              <a:r>
                <a:rPr lang="en-US" sz="1400" dirty="0" smtClean="0"/>
                <a:t>)</a:t>
              </a:r>
            </a:p>
          </p:txBody>
        </p:sp>
        <p:cxnSp>
          <p:nvCxnSpPr>
            <p:cNvPr id="23" name="Straight Arrow Connector 22"/>
            <p:cNvCxnSpPr/>
            <p:nvPr/>
          </p:nvCxnSpPr>
          <p:spPr bwMode="auto">
            <a:xfrm>
              <a:off x="4114800" y="2438400"/>
              <a:ext cx="838200" cy="1588"/>
            </a:xfrm>
            <a:prstGeom prst="straightConnector1">
              <a:avLst/>
            </a:prstGeom>
            <a:solidFill>
              <a:schemeClr val="bg1"/>
            </a:solidFill>
            <a:ln w="88900" cap="flat" cmpd="sng" algn="ctr">
              <a:solidFill>
                <a:schemeClr val="accent5"/>
              </a:solidFill>
              <a:prstDash val="solid"/>
              <a:round/>
              <a:headEnd type="none" w="med" len="med"/>
              <a:tailEnd type="triangle"/>
            </a:ln>
            <a:effectLst/>
          </p:spPr>
        </p:cxnSp>
        <p:cxnSp>
          <p:nvCxnSpPr>
            <p:cNvPr id="25" name="Straight Connector 24"/>
            <p:cNvCxnSpPr/>
            <p:nvPr/>
          </p:nvCxnSpPr>
          <p:spPr bwMode="auto">
            <a:xfrm>
              <a:off x="304800" y="2438400"/>
              <a:ext cx="533400" cy="0"/>
            </a:xfrm>
            <a:prstGeom prst="line">
              <a:avLst/>
            </a:prstGeom>
            <a:solidFill>
              <a:schemeClr val="bg1"/>
            </a:solidFill>
            <a:ln w="88900" cap="flat" cmpd="sng" algn="ctr">
              <a:solidFill>
                <a:schemeClr val="accent5"/>
              </a:solidFill>
              <a:prstDash val="solid"/>
              <a:round/>
              <a:headEnd type="none" w="med" len="med"/>
              <a:tailEnd type="none" w="med" len="med"/>
            </a:ln>
            <a:effectLst/>
          </p:spPr>
        </p:cxnSp>
      </p:grpSp>
      <p:sp>
        <p:nvSpPr>
          <p:cNvPr id="29" name="TextBox 28"/>
          <p:cNvSpPr txBox="1"/>
          <p:nvPr/>
        </p:nvSpPr>
        <p:spPr>
          <a:xfrm>
            <a:off x="533400" y="2743200"/>
            <a:ext cx="3429000" cy="3200400"/>
          </a:xfrm>
          <a:prstGeom prst="rect">
            <a:avLst/>
          </a:prstGeom>
          <a:noFill/>
        </p:spPr>
        <p:txBody>
          <a:bodyPr wrap="square" tIns="91440" bIns="91440" rtlCol="0">
            <a:noAutofit/>
          </a:bodyPr>
          <a:lstStyle/>
          <a:p>
            <a:r>
              <a:rPr lang="en-US" sz="1600" dirty="0" smtClean="0"/>
              <a:t>Modern overhead distribution conductor is typically made of stranded aluminum wire, sometimes with a steel reinforcing core.</a:t>
            </a:r>
          </a:p>
          <a:p>
            <a:endParaRPr lang="en-US" sz="1600" dirty="0" smtClean="0"/>
          </a:p>
          <a:p>
            <a:r>
              <a:rPr lang="en-US" sz="1600" dirty="0" smtClean="0"/>
              <a:t>The resistance (</a:t>
            </a:r>
            <a:r>
              <a:rPr lang="en-US" sz="1600" i="1" dirty="0" smtClean="0"/>
              <a:t>R</a:t>
            </a:r>
            <a:r>
              <a:rPr lang="en-US" sz="1600" i="1" baseline="-25000" dirty="0" smtClean="0"/>
              <a:t>L</a:t>
            </a:r>
            <a:r>
              <a:rPr lang="en-US" sz="1600" dirty="0" smtClean="0"/>
              <a:t>) of the conductor is about 0.3 ohms per mile, and decreases with cross sectional area.</a:t>
            </a:r>
          </a:p>
          <a:p>
            <a:endParaRPr lang="en-US" sz="1600" dirty="0" smtClean="0"/>
          </a:p>
          <a:p>
            <a:r>
              <a:rPr lang="en-US" sz="1600" dirty="0" smtClean="0"/>
              <a:t>As line current flows through the conductor, its resistance dissipates power in the form of “line losses”.</a:t>
            </a:r>
          </a:p>
        </p:txBody>
      </p:sp>
      <p:sp>
        <p:nvSpPr>
          <p:cNvPr id="30" name="TextBox 29"/>
          <p:cNvSpPr txBox="1"/>
          <p:nvPr/>
        </p:nvSpPr>
        <p:spPr>
          <a:xfrm>
            <a:off x="7391400" y="2514600"/>
            <a:ext cx="1447800" cy="457200"/>
          </a:xfrm>
          <a:prstGeom prst="rect">
            <a:avLst/>
          </a:prstGeom>
          <a:noFill/>
        </p:spPr>
        <p:txBody>
          <a:bodyPr wrap="none" tIns="91440" bIns="91440" rtlCol="0">
            <a:noAutofit/>
          </a:bodyPr>
          <a:lstStyle/>
          <a:p>
            <a:pPr marL="0" indent="0">
              <a:buFont typeface="Arial" pitchFamily="34" charset="0"/>
              <a:buNone/>
            </a:pPr>
            <a:r>
              <a:rPr lang="en-US" sz="1400" i="1" dirty="0" smtClean="0">
                <a:cs typeface="Times New Roman" pitchFamily="18" charset="0"/>
              </a:rPr>
              <a:t>I</a:t>
            </a:r>
            <a:r>
              <a:rPr lang="en-US" sz="1400" i="1" baseline="-25000" dirty="0" smtClean="0">
                <a:cs typeface="Times New Roman" pitchFamily="18" charset="0"/>
              </a:rPr>
              <a:t>L </a:t>
            </a:r>
            <a:r>
              <a:rPr lang="en-US" sz="1400" i="1" dirty="0" smtClean="0">
                <a:cs typeface="Times New Roman" pitchFamily="18" charset="0"/>
              </a:rPr>
              <a:t>= Line Current</a:t>
            </a:r>
            <a:endParaRPr lang="en-US" sz="1400" baseline="-25000" dirty="0" smtClean="0"/>
          </a:p>
        </p:txBody>
      </p:sp>
      <p:graphicFrame>
        <p:nvGraphicFramePr>
          <p:cNvPr id="23554" name="Object 2"/>
          <p:cNvGraphicFramePr>
            <a:graphicFrameLocks noChangeAspect="1"/>
          </p:cNvGraphicFramePr>
          <p:nvPr/>
        </p:nvGraphicFramePr>
        <p:xfrm>
          <a:off x="4724401" y="3898700"/>
          <a:ext cx="3124200" cy="627263"/>
        </p:xfrm>
        <a:graphic>
          <a:graphicData uri="http://schemas.openxmlformats.org/presentationml/2006/ole">
            <mc:AlternateContent xmlns:mc="http://schemas.openxmlformats.org/markup-compatibility/2006">
              <mc:Choice xmlns:v="urn:schemas-microsoft-com:vml" Requires="v">
                <p:oleObj spid="_x0000_s2051" name="Equation" r:id="rId3" imgW="1269720" imgH="253800" progId="Equation.3">
                  <p:embed/>
                </p:oleObj>
              </mc:Choice>
              <mc:Fallback>
                <p:oleObj name="Equation" r:id="rId3" imgW="1269720" imgH="253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1" y="3898700"/>
                        <a:ext cx="3124200" cy="627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 name="TextBox 32"/>
          <p:cNvSpPr txBox="1"/>
          <p:nvPr/>
        </p:nvSpPr>
        <p:spPr>
          <a:xfrm>
            <a:off x="4343400" y="5029200"/>
            <a:ext cx="3810000" cy="914400"/>
          </a:xfrm>
          <a:prstGeom prst="rect">
            <a:avLst/>
          </a:prstGeom>
          <a:noFill/>
        </p:spPr>
        <p:txBody>
          <a:bodyPr wrap="square" tIns="91440" bIns="91440" rtlCol="0">
            <a:noAutofit/>
          </a:bodyPr>
          <a:lstStyle/>
          <a:p>
            <a:r>
              <a:rPr lang="en-US" sz="2000" i="1" dirty="0" smtClean="0"/>
              <a:t>Higher line current means higher line losses, and vice versa</a:t>
            </a:r>
          </a:p>
        </p:txBody>
      </p:sp>
      <p:sp>
        <p:nvSpPr>
          <p:cNvPr id="19" name="Rounded Rectangle 18"/>
          <p:cNvSpPr/>
          <p:nvPr/>
        </p:nvSpPr>
        <p:spPr>
          <a:xfrm>
            <a:off x="2209800" y="1752600"/>
            <a:ext cx="1295400" cy="762000"/>
          </a:xfrm>
          <a:prstGeom prst="roundRect">
            <a:avLst/>
          </a:prstGeom>
          <a:solidFill>
            <a:schemeClr val="accent5"/>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Energy Savings from Lower Losses</a:t>
            </a:r>
          </a:p>
        </p:txBody>
      </p:sp>
      <p:sp>
        <p:nvSpPr>
          <p:cNvPr id="22" name="Rounded Rectangle 21"/>
          <p:cNvSpPr/>
          <p:nvPr/>
        </p:nvSpPr>
        <p:spPr>
          <a:xfrm>
            <a:off x="533400" y="1752600"/>
            <a:ext cx="1295400" cy="762000"/>
          </a:xfrm>
          <a:prstGeom prst="roundRect">
            <a:avLst/>
          </a:prstGeom>
          <a:solidFill>
            <a:schemeClr val="tx2"/>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Determine Change in Losses</a:t>
            </a:r>
          </a:p>
        </p:txBody>
      </p:sp>
      <p:cxnSp>
        <p:nvCxnSpPr>
          <p:cNvPr id="24" name="Straight Arrow Connector 23"/>
          <p:cNvCxnSpPr>
            <a:endCxn id="19" idx="1"/>
          </p:cNvCxnSpPr>
          <p:nvPr/>
        </p:nvCxnSpPr>
        <p:spPr bwMode="auto">
          <a:xfrm>
            <a:off x="1828800" y="2133600"/>
            <a:ext cx="381000" cy="1588"/>
          </a:xfrm>
          <a:prstGeom prst="straightConnector1">
            <a:avLst/>
          </a:prstGeom>
          <a:solidFill>
            <a:schemeClr val="bg1"/>
          </a:solidFill>
          <a:ln w="12700" cap="flat" cmpd="sng" algn="ctr">
            <a:solidFill>
              <a:schemeClr val="tx1"/>
            </a:solidFill>
            <a:prstDash val="solid"/>
            <a:round/>
            <a:headEnd type="none" w="med" len="med"/>
            <a:tailEnd type="arrow"/>
          </a:ln>
          <a:effectLst/>
        </p:spPr>
      </p:cxnSp>
      <p:cxnSp>
        <p:nvCxnSpPr>
          <p:cNvPr id="27" name="Straight Arrow Connector 26"/>
          <p:cNvCxnSpPr/>
          <p:nvPr/>
        </p:nvCxnSpPr>
        <p:spPr bwMode="auto">
          <a:xfrm rot="5400000">
            <a:off x="7696200" y="2971800"/>
            <a:ext cx="457200" cy="1524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800" b="1" dirty="0" smtClean="0"/>
              <a:t>Lower </a:t>
            </a:r>
            <a:r>
              <a:rPr lang="en-US" sz="2800" b="1" dirty="0"/>
              <a:t>Losses </a:t>
            </a:r>
            <a:r>
              <a:rPr lang="en-US" sz="2800" b="1" dirty="0" smtClean="0"/>
              <a:t/>
            </a:r>
            <a:br>
              <a:rPr lang="en-US" sz="2800" b="1" dirty="0" smtClean="0"/>
            </a:br>
            <a:r>
              <a:rPr lang="en-US" sz="2800" b="1" dirty="0" smtClean="0"/>
              <a:t>Energy Savings from P/Q Data</a:t>
            </a:r>
            <a:endParaRPr lang="en-US" sz="2800" b="1" dirty="0"/>
          </a:p>
        </p:txBody>
      </p:sp>
      <p:sp>
        <p:nvSpPr>
          <p:cNvPr id="8" name="Text Placeholder 7"/>
          <p:cNvSpPr>
            <a:spLocks noGrp="1"/>
          </p:cNvSpPr>
          <p:nvPr>
            <p:ph type="body" sz="quarter" idx="10"/>
          </p:nvPr>
        </p:nvSpPr>
        <p:spPr/>
        <p:txBody>
          <a:bodyPr/>
          <a:lstStyle/>
          <a:p>
            <a:r>
              <a:rPr lang="en-US" dirty="0" smtClean="0"/>
              <a:t>Hourly data for real and reactive power will determine hourly line losses, and the difference between baseline and impact losses yields energy savings.</a:t>
            </a:r>
            <a:endParaRPr lang="en-US" dirty="0"/>
          </a:p>
        </p:txBody>
      </p:sp>
      <p:sp>
        <p:nvSpPr>
          <p:cNvPr id="23" name="TextBox 22"/>
          <p:cNvSpPr txBox="1"/>
          <p:nvPr/>
        </p:nvSpPr>
        <p:spPr>
          <a:xfrm>
            <a:off x="3733800" y="1600200"/>
            <a:ext cx="5105400" cy="1600200"/>
          </a:xfrm>
          <a:prstGeom prst="rect">
            <a:avLst/>
          </a:prstGeom>
          <a:noFill/>
        </p:spPr>
        <p:txBody>
          <a:bodyPr wrap="square" tIns="91440" bIns="91440" rtlCol="0">
            <a:noAutofit/>
          </a:bodyPr>
          <a:lstStyle/>
          <a:p>
            <a:r>
              <a:rPr lang="en-US" sz="1600" dirty="0" smtClean="0"/>
              <a:t>Some projects will be reporting hourly circuit load data for real (P) and reactive (Q) power. Using this information we will calculate hourly values for apparent power (</a:t>
            </a:r>
            <a:r>
              <a:rPr lang="en-US" sz="1600" i="1" dirty="0" smtClean="0"/>
              <a:t>S</a:t>
            </a:r>
            <a:r>
              <a:rPr lang="en-US" sz="1600" i="1" baseline="-25000" dirty="0" smtClean="0"/>
              <a:t>3</a:t>
            </a:r>
            <a:r>
              <a:rPr lang="el-GR" sz="1600" i="1" baseline="-25000" dirty="0" smtClean="0">
                <a:latin typeface="Times New Roman" pitchFamily="18" charset="0"/>
                <a:cs typeface="Times New Roman" pitchFamily="18" charset="0"/>
              </a:rPr>
              <a:t>θ</a:t>
            </a:r>
            <a:r>
              <a:rPr lang="en-US" sz="1600" dirty="0" smtClean="0"/>
              <a:t>) and power factor, and then calculate hourly line current (</a:t>
            </a:r>
            <a:r>
              <a:rPr lang="en-US" sz="1600" i="1" dirty="0" smtClean="0"/>
              <a:t>I</a:t>
            </a:r>
            <a:r>
              <a:rPr lang="en-US" sz="1600" i="1" baseline="-25000" dirty="0" smtClean="0"/>
              <a:t>L</a:t>
            </a:r>
            <a:r>
              <a:rPr lang="en-US" sz="1600" dirty="0" smtClean="0"/>
              <a:t>):</a:t>
            </a:r>
          </a:p>
          <a:p>
            <a:pPr marL="166688" indent="-166688">
              <a:buFont typeface="Arial" pitchFamily="34" charset="0"/>
              <a:buChar char="•"/>
            </a:pPr>
            <a:endParaRPr lang="en-US" sz="1600" dirty="0" smtClean="0"/>
          </a:p>
        </p:txBody>
      </p:sp>
      <p:cxnSp>
        <p:nvCxnSpPr>
          <p:cNvPr id="9" name="Straight Arrow Connector 8"/>
          <p:cNvCxnSpPr/>
          <p:nvPr/>
        </p:nvCxnSpPr>
        <p:spPr bwMode="auto">
          <a:xfrm>
            <a:off x="530226" y="4419600"/>
            <a:ext cx="2590800" cy="1588"/>
          </a:xfrm>
          <a:prstGeom prst="straightConnector1">
            <a:avLst/>
          </a:prstGeom>
          <a:solidFill>
            <a:schemeClr val="bg1"/>
          </a:solidFill>
          <a:ln w="19050" cap="flat" cmpd="sng" algn="ctr">
            <a:solidFill>
              <a:schemeClr val="tx1"/>
            </a:solidFill>
            <a:prstDash val="solid"/>
            <a:round/>
            <a:headEnd type="none" w="med" len="med"/>
            <a:tailEnd type="triangle" w="med" len="lg"/>
          </a:ln>
          <a:effectLst/>
        </p:spPr>
      </p:cxnSp>
      <p:cxnSp>
        <p:nvCxnSpPr>
          <p:cNvPr id="10" name="Straight Arrow Connector 9"/>
          <p:cNvCxnSpPr/>
          <p:nvPr/>
        </p:nvCxnSpPr>
        <p:spPr bwMode="auto">
          <a:xfrm flipV="1">
            <a:off x="530226" y="2895600"/>
            <a:ext cx="2590800" cy="1524000"/>
          </a:xfrm>
          <a:prstGeom prst="straightConnector1">
            <a:avLst/>
          </a:prstGeom>
          <a:solidFill>
            <a:schemeClr val="bg1"/>
          </a:solidFill>
          <a:ln w="19050" cap="flat" cmpd="sng" algn="ctr">
            <a:solidFill>
              <a:schemeClr val="tx1"/>
            </a:solidFill>
            <a:prstDash val="solid"/>
            <a:round/>
            <a:headEnd type="none" w="med" len="med"/>
            <a:tailEnd type="triangle" w="med" len="lg"/>
          </a:ln>
          <a:effectLst/>
        </p:spPr>
      </p:cxnSp>
      <p:cxnSp>
        <p:nvCxnSpPr>
          <p:cNvPr id="13" name="Straight Arrow Connector 12"/>
          <p:cNvCxnSpPr/>
          <p:nvPr/>
        </p:nvCxnSpPr>
        <p:spPr bwMode="auto">
          <a:xfrm rot="5400000" flipH="1" flipV="1">
            <a:off x="2358232" y="3658394"/>
            <a:ext cx="1525588" cy="1588"/>
          </a:xfrm>
          <a:prstGeom prst="straightConnector1">
            <a:avLst/>
          </a:prstGeom>
          <a:solidFill>
            <a:schemeClr val="bg1"/>
          </a:solidFill>
          <a:ln w="19050" cap="flat" cmpd="sng" algn="ctr">
            <a:solidFill>
              <a:schemeClr val="tx1"/>
            </a:solidFill>
            <a:prstDash val="solid"/>
            <a:round/>
            <a:headEnd type="none" w="med" len="med"/>
            <a:tailEnd type="triangle" w="med" len="lg"/>
          </a:ln>
          <a:effectLst/>
        </p:spPr>
      </p:cxnSp>
      <p:sp>
        <p:nvSpPr>
          <p:cNvPr id="15" name="TextBox 14"/>
          <p:cNvSpPr txBox="1"/>
          <p:nvPr/>
        </p:nvSpPr>
        <p:spPr>
          <a:xfrm>
            <a:off x="454026" y="2895600"/>
            <a:ext cx="2286000" cy="457200"/>
          </a:xfrm>
          <a:prstGeom prst="rect">
            <a:avLst/>
          </a:prstGeom>
          <a:noFill/>
        </p:spPr>
        <p:txBody>
          <a:bodyPr wrap="none" tIns="91440" bIns="91440" rtlCol="0">
            <a:noAutofit/>
          </a:bodyPr>
          <a:lstStyle/>
          <a:p>
            <a:pPr marL="0" indent="0">
              <a:buFont typeface="Arial" pitchFamily="34" charset="0"/>
              <a:buNone/>
            </a:pPr>
            <a:r>
              <a:rPr lang="en-US" sz="1400" i="1" dirty="0" smtClean="0">
                <a:cs typeface="Times New Roman" pitchFamily="18" charset="0"/>
              </a:rPr>
              <a:t>S</a:t>
            </a:r>
            <a:r>
              <a:rPr lang="en-US" sz="1400" dirty="0" smtClean="0"/>
              <a:t> = Apparent Power (VA)</a:t>
            </a:r>
          </a:p>
        </p:txBody>
      </p:sp>
      <p:sp>
        <p:nvSpPr>
          <p:cNvPr id="20" name="TextBox 19"/>
          <p:cNvSpPr txBox="1"/>
          <p:nvPr/>
        </p:nvSpPr>
        <p:spPr>
          <a:xfrm>
            <a:off x="530226" y="4495800"/>
            <a:ext cx="2590800" cy="304800"/>
          </a:xfrm>
          <a:prstGeom prst="rect">
            <a:avLst/>
          </a:prstGeom>
          <a:noFill/>
        </p:spPr>
        <p:txBody>
          <a:bodyPr wrap="none" tIns="91440" bIns="91440" rtlCol="0">
            <a:noAutofit/>
          </a:bodyPr>
          <a:lstStyle/>
          <a:p>
            <a:pPr marL="0" indent="0" algn="ctr">
              <a:buFont typeface="Arial" pitchFamily="34" charset="0"/>
              <a:buNone/>
            </a:pPr>
            <a:r>
              <a:rPr lang="en-US" sz="1400" i="1" dirty="0" smtClean="0">
                <a:cs typeface="Times New Roman" pitchFamily="18" charset="0"/>
              </a:rPr>
              <a:t>P</a:t>
            </a:r>
            <a:r>
              <a:rPr lang="en-US" sz="1400" dirty="0" smtClean="0"/>
              <a:t> = Real Power (W)</a:t>
            </a:r>
          </a:p>
        </p:txBody>
      </p:sp>
      <p:sp>
        <p:nvSpPr>
          <p:cNvPr id="21" name="TextBox 20"/>
          <p:cNvSpPr txBox="1"/>
          <p:nvPr/>
        </p:nvSpPr>
        <p:spPr>
          <a:xfrm>
            <a:off x="987426" y="4038600"/>
            <a:ext cx="1828800" cy="381000"/>
          </a:xfrm>
          <a:prstGeom prst="rect">
            <a:avLst/>
          </a:prstGeom>
          <a:noFill/>
        </p:spPr>
        <p:txBody>
          <a:bodyPr wrap="none" tIns="91440" bIns="91440" rtlCol="0">
            <a:noAutofit/>
          </a:bodyPr>
          <a:lstStyle/>
          <a:p>
            <a:pPr marL="0" indent="0">
              <a:buFont typeface="Arial" pitchFamily="34" charset="0"/>
              <a:buNone/>
            </a:pPr>
            <a:r>
              <a:rPr lang="el-GR" sz="1400" i="1" dirty="0" smtClean="0">
                <a:latin typeface="Times New Roman" pitchFamily="18" charset="0"/>
                <a:cs typeface="Times New Roman" pitchFamily="18" charset="0"/>
              </a:rPr>
              <a:t>θ</a:t>
            </a:r>
            <a:r>
              <a:rPr lang="en-US" sz="1400" dirty="0" smtClean="0"/>
              <a:t> = Phase Angle</a:t>
            </a:r>
          </a:p>
        </p:txBody>
      </p:sp>
      <p:sp>
        <p:nvSpPr>
          <p:cNvPr id="16" name="TextBox 15"/>
          <p:cNvSpPr txBox="1"/>
          <p:nvPr/>
        </p:nvSpPr>
        <p:spPr>
          <a:xfrm rot="16200000">
            <a:off x="2549526" y="3467100"/>
            <a:ext cx="1600200" cy="457200"/>
          </a:xfrm>
          <a:prstGeom prst="rect">
            <a:avLst/>
          </a:prstGeom>
          <a:noFill/>
        </p:spPr>
        <p:txBody>
          <a:bodyPr wrap="none" tIns="91440" bIns="91440" rtlCol="0">
            <a:noAutofit/>
          </a:bodyPr>
          <a:lstStyle/>
          <a:p>
            <a:pPr marL="0" indent="0" algn="ctr">
              <a:buFont typeface="Arial" pitchFamily="34" charset="0"/>
              <a:buNone/>
            </a:pPr>
            <a:r>
              <a:rPr lang="en-US" sz="1400" i="1" dirty="0" smtClean="0">
                <a:cs typeface="Times New Roman" pitchFamily="18" charset="0"/>
              </a:rPr>
              <a:t>Q</a:t>
            </a:r>
            <a:r>
              <a:rPr lang="en-US" sz="1400" dirty="0" smtClean="0"/>
              <a:t> = Reactive Power (VAR)</a:t>
            </a:r>
          </a:p>
        </p:txBody>
      </p:sp>
      <p:graphicFrame>
        <p:nvGraphicFramePr>
          <p:cNvPr id="21506" name="Object 2"/>
          <p:cNvGraphicFramePr>
            <a:graphicFrameLocks noChangeAspect="1"/>
          </p:cNvGraphicFramePr>
          <p:nvPr/>
        </p:nvGraphicFramePr>
        <p:xfrm>
          <a:off x="304800" y="4886325"/>
          <a:ext cx="3349626" cy="476250"/>
        </p:xfrm>
        <a:graphic>
          <a:graphicData uri="http://schemas.openxmlformats.org/presentationml/2006/ole">
            <mc:AlternateContent xmlns:mc="http://schemas.openxmlformats.org/markup-compatibility/2006">
              <mc:Choice xmlns:v="urn:schemas-microsoft-com:vml" Requires="v">
                <p:oleObj spid="_x0000_s3079" name="Equation" r:id="rId4" imgW="2044440" imgH="291960" progId="Equation.3">
                  <p:embed/>
                </p:oleObj>
              </mc:Choice>
              <mc:Fallback>
                <p:oleObj name="Equation" r:id="rId4" imgW="2044440" imgH="29196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4886325"/>
                        <a:ext cx="3349626"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507" name="Object 2"/>
          <p:cNvGraphicFramePr>
            <a:graphicFrameLocks noChangeAspect="1"/>
          </p:cNvGraphicFramePr>
          <p:nvPr/>
        </p:nvGraphicFramePr>
        <p:xfrm>
          <a:off x="319089" y="5322888"/>
          <a:ext cx="2928937" cy="696912"/>
        </p:xfrm>
        <a:graphic>
          <a:graphicData uri="http://schemas.openxmlformats.org/presentationml/2006/ole">
            <mc:AlternateContent xmlns:mc="http://schemas.openxmlformats.org/markup-compatibility/2006">
              <mc:Choice xmlns:v="urn:schemas-microsoft-com:vml" Requires="v">
                <p:oleObj spid="_x0000_s3080" name="Equation" r:id="rId6" imgW="1815840" imgH="431640" progId="Equation.3">
                  <p:embed/>
                </p:oleObj>
              </mc:Choice>
              <mc:Fallback>
                <p:oleObj name="Equation" r:id="rId6" imgW="1815840" imgH="43164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9089" y="5322888"/>
                        <a:ext cx="2928937" cy="696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2"/>
          <p:cNvGraphicFramePr>
            <a:graphicFrameLocks noChangeAspect="1"/>
          </p:cNvGraphicFramePr>
          <p:nvPr/>
        </p:nvGraphicFramePr>
        <p:xfrm>
          <a:off x="5305425" y="2730500"/>
          <a:ext cx="1970088" cy="698500"/>
        </p:xfrm>
        <a:graphic>
          <a:graphicData uri="http://schemas.openxmlformats.org/presentationml/2006/ole">
            <mc:AlternateContent xmlns:mc="http://schemas.openxmlformats.org/markup-compatibility/2006">
              <mc:Choice xmlns:v="urn:schemas-microsoft-com:vml" Requires="v">
                <p:oleObj spid="_x0000_s3081" name="Equation" r:id="rId8" imgW="1218960" imgH="431640" progId="Equation.3">
                  <p:embed/>
                </p:oleObj>
              </mc:Choice>
              <mc:Fallback>
                <p:oleObj name="Equation" r:id="rId8" imgW="1218960" imgH="43164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05425" y="2730500"/>
                        <a:ext cx="1970088"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TextBox 17"/>
          <p:cNvSpPr txBox="1"/>
          <p:nvPr/>
        </p:nvSpPr>
        <p:spPr>
          <a:xfrm>
            <a:off x="3810000" y="3429000"/>
            <a:ext cx="5029200" cy="838200"/>
          </a:xfrm>
          <a:prstGeom prst="rect">
            <a:avLst/>
          </a:prstGeom>
          <a:noFill/>
        </p:spPr>
        <p:txBody>
          <a:bodyPr wrap="square" tIns="91440" bIns="91440" rtlCol="0">
            <a:noAutofit/>
          </a:bodyPr>
          <a:lstStyle/>
          <a:p>
            <a:r>
              <a:rPr lang="en-US" sz="1600" dirty="0" smtClean="0"/>
              <a:t>With </a:t>
            </a:r>
            <a:r>
              <a:rPr lang="en-US" sz="1600" i="1" dirty="0" smtClean="0"/>
              <a:t>I</a:t>
            </a:r>
            <a:r>
              <a:rPr lang="en-US" sz="1600" i="1" baseline="-25000" dirty="0" smtClean="0"/>
              <a:t>L</a:t>
            </a:r>
            <a:r>
              <a:rPr lang="en-US" sz="1600" dirty="0" smtClean="0"/>
              <a:t> and an assumption of distribution conductor resistance (</a:t>
            </a:r>
            <a:r>
              <a:rPr lang="en-US" sz="1600" i="1" dirty="0" smtClean="0"/>
              <a:t>R</a:t>
            </a:r>
            <a:r>
              <a:rPr lang="en-US" sz="1600" i="1" baseline="-25000" dirty="0" smtClean="0"/>
              <a:t>L</a:t>
            </a:r>
            <a:r>
              <a:rPr lang="en-US" sz="1600" dirty="0" smtClean="0"/>
              <a:t>), we calculate hourly line losses (</a:t>
            </a:r>
            <a:r>
              <a:rPr lang="en-US" sz="1600" i="1" dirty="0" smtClean="0"/>
              <a:t>P</a:t>
            </a:r>
            <a:r>
              <a:rPr lang="en-US" sz="1600" i="1" baseline="-25000" dirty="0" smtClean="0"/>
              <a:t>line losses</a:t>
            </a:r>
            <a:r>
              <a:rPr lang="en-US" sz="1600" dirty="0" smtClean="0"/>
              <a:t>):</a:t>
            </a:r>
          </a:p>
        </p:txBody>
      </p:sp>
      <p:graphicFrame>
        <p:nvGraphicFramePr>
          <p:cNvPr id="19" name="Object 2"/>
          <p:cNvGraphicFramePr>
            <a:graphicFrameLocks noChangeAspect="1"/>
          </p:cNvGraphicFramePr>
          <p:nvPr/>
        </p:nvGraphicFramePr>
        <p:xfrm>
          <a:off x="5281613" y="4114800"/>
          <a:ext cx="2047875" cy="411163"/>
        </p:xfrm>
        <a:graphic>
          <a:graphicData uri="http://schemas.openxmlformats.org/presentationml/2006/ole">
            <mc:AlternateContent xmlns:mc="http://schemas.openxmlformats.org/markup-compatibility/2006">
              <mc:Choice xmlns:v="urn:schemas-microsoft-com:vml" Requires="v">
                <p:oleObj spid="_x0000_s3082" name="Equation" r:id="rId10" imgW="1269720" imgH="253800" progId="Equation.3">
                  <p:embed/>
                </p:oleObj>
              </mc:Choice>
              <mc:Fallback>
                <p:oleObj name="Equation" r:id="rId10" imgW="1269720" imgH="25380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81613" y="4114800"/>
                        <a:ext cx="2047875" cy="411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2"/>
          <p:cNvGraphicFramePr>
            <a:graphicFrameLocks noChangeAspect="1"/>
          </p:cNvGraphicFramePr>
          <p:nvPr/>
        </p:nvGraphicFramePr>
        <p:xfrm>
          <a:off x="3792538" y="5245100"/>
          <a:ext cx="5018087" cy="698500"/>
        </p:xfrm>
        <a:graphic>
          <a:graphicData uri="http://schemas.openxmlformats.org/presentationml/2006/ole">
            <mc:AlternateContent xmlns:mc="http://schemas.openxmlformats.org/markup-compatibility/2006">
              <mc:Choice xmlns:v="urn:schemas-microsoft-com:vml" Requires="v">
                <p:oleObj spid="_x0000_s3083" name="Equation" r:id="rId12" imgW="3111480" imgH="431640" progId="Equation.3">
                  <p:embed/>
                </p:oleObj>
              </mc:Choice>
              <mc:Fallback>
                <p:oleObj name="Equation" r:id="rId12" imgW="3111480" imgH="431640"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92538" y="5245100"/>
                        <a:ext cx="5018087"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TextBox 23"/>
          <p:cNvSpPr txBox="1"/>
          <p:nvPr/>
        </p:nvSpPr>
        <p:spPr>
          <a:xfrm>
            <a:off x="3810000" y="4572000"/>
            <a:ext cx="5029200" cy="609600"/>
          </a:xfrm>
          <a:prstGeom prst="rect">
            <a:avLst/>
          </a:prstGeom>
          <a:noFill/>
        </p:spPr>
        <p:txBody>
          <a:bodyPr wrap="square" tIns="91440" bIns="91440" rtlCol="0">
            <a:noAutofit/>
          </a:bodyPr>
          <a:lstStyle/>
          <a:p>
            <a:r>
              <a:rPr lang="en-US" sz="1600" dirty="0" smtClean="0"/>
              <a:t>For each six-month reporting period (4380 hours) the total line losses per circuit or circuit group are:</a:t>
            </a:r>
          </a:p>
        </p:txBody>
      </p:sp>
      <p:sp>
        <p:nvSpPr>
          <p:cNvPr id="25" name="Rounded Rectangle 24"/>
          <p:cNvSpPr/>
          <p:nvPr/>
        </p:nvSpPr>
        <p:spPr>
          <a:xfrm>
            <a:off x="2133600" y="1752600"/>
            <a:ext cx="1295400" cy="762000"/>
          </a:xfrm>
          <a:prstGeom prst="roundRect">
            <a:avLst/>
          </a:prstGeom>
          <a:solidFill>
            <a:schemeClr val="accent5"/>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Energy Savings from Lower Losses</a:t>
            </a:r>
          </a:p>
        </p:txBody>
      </p:sp>
      <p:sp>
        <p:nvSpPr>
          <p:cNvPr id="29" name="Rounded Rectangle 28"/>
          <p:cNvSpPr/>
          <p:nvPr/>
        </p:nvSpPr>
        <p:spPr>
          <a:xfrm>
            <a:off x="457200" y="1752600"/>
            <a:ext cx="1295400" cy="762000"/>
          </a:xfrm>
          <a:prstGeom prst="roundRect">
            <a:avLst/>
          </a:prstGeom>
          <a:solidFill>
            <a:schemeClr val="tx2"/>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Determine Change in Losses</a:t>
            </a:r>
          </a:p>
        </p:txBody>
      </p:sp>
      <p:cxnSp>
        <p:nvCxnSpPr>
          <p:cNvPr id="31" name="Straight Arrow Connector 30"/>
          <p:cNvCxnSpPr>
            <a:endCxn id="25" idx="1"/>
          </p:cNvCxnSpPr>
          <p:nvPr/>
        </p:nvCxnSpPr>
        <p:spPr bwMode="auto">
          <a:xfrm>
            <a:off x="1752600" y="2133600"/>
            <a:ext cx="381000" cy="1588"/>
          </a:xfrm>
          <a:prstGeom prst="straightConnector1">
            <a:avLst/>
          </a:prstGeom>
          <a:solidFill>
            <a:schemeClr val="bg1"/>
          </a:solidFill>
          <a:ln w="1270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solidFill>
                  <a:schemeClr val="bg1"/>
                </a:solidFill>
              </a:rPr>
              <a:t>Introduction</a:t>
            </a:r>
            <a:r>
              <a:rPr lang="en-US" sz="2800" dirty="0" smtClean="0"/>
              <a:t> </a:t>
            </a:r>
            <a:endParaRPr lang="en-US" sz="2800" dirty="0"/>
          </a:p>
        </p:txBody>
      </p:sp>
      <p:sp>
        <p:nvSpPr>
          <p:cNvPr id="3" name="Text Placeholder 2"/>
          <p:cNvSpPr txBox="1">
            <a:spLocks/>
          </p:cNvSpPr>
          <p:nvPr/>
        </p:nvSpPr>
        <p:spPr>
          <a:xfrm>
            <a:off x="408296" y="1143000"/>
            <a:ext cx="8507104" cy="685800"/>
          </a:xfrm>
          <a:prstGeom prst="rect">
            <a:avLst/>
          </a:prstGeom>
        </p:spPr>
        <p:txBody>
          <a:bodyPr/>
          <a:lstStyle/>
          <a:p>
            <a:pPr marR="0" lvl="0" algn="l" defTabSz="914400" rtl="0" eaLnBrk="1" fontAlgn="auto" latinLnBrk="0" hangingPunct="1">
              <a:lnSpc>
                <a:spcPct val="100000"/>
              </a:lnSpc>
              <a:spcBef>
                <a:spcPct val="20000"/>
              </a:spcBef>
              <a:spcAft>
                <a:spcPts val="0"/>
              </a:spcAft>
              <a:buClrTx/>
              <a:buSzTx/>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The DOE Metrics and Benefits work is </a:t>
            </a:r>
            <a:r>
              <a:rPr lang="en-US" sz="2000" b="1" dirty="0" smtClean="0"/>
              <a:t>transitioning into the reporting and analysis of impact metrics.  Build metric reporting and analysis will continue. </a:t>
            </a:r>
            <a:endParaRPr kumimoji="0" lang="en-US" sz="2000" b="1" i="0" u="none" strike="noStrike" kern="1200" cap="none" spc="0" normalizeH="0" baseline="0" noProof="0" dirty="0">
              <a:ln>
                <a:noFill/>
              </a:ln>
              <a:solidFill>
                <a:schemeClr val="tx1"/>
              </a:solidFill>
              <a:effectLst/>
              <a:uLnTx/>
              <a:uFillTx/>
              <a:latin typeface="+mn-lt"/>
              <a:ea typeface="+mn-ea"/>
              <a:cs typeface="+mn-cs"/>
            </a:endParaRPr>
          </a:p>
        </p:txBody>
      </p:sp>
      <p:sp>
        <p:nvSpPr>
          <p:cNvPr id="8" name="Slide Number Placeholder 7"/>
          <p:cNvSpPr>
            <a:spLocks noGrp="1"/>
          </p:cNvSpPr>
          <p:nvPr>
            <p:ph type="sldNum" sz="quarter" idx="4"/>
          </p:nvPr>
        </p:nvSpPr>
        <p:spPr/>
        <p:txBody>
          <a:bodyPr/>
          <a:lstStyle/>
          <a:p>
            <a:fld id="{5F739D47-BF5C-4F21-8DD2-5BC4A591B4B7}" type="slidenum">
              <a:rPr lang="en-US" smtClean="0"/>
              <a:pPr/>
              <a:t>1</a:t>
            </a:fld>
            <a:endParaRPr lang="en-US" dirty="0"/>
          </a:p>
        </p:txBody>
      </p:sp>
      <p:sp>
        <p:nvSpPr>
          <p:cNvPr id="11" name="Rectangle 10"/>
          <p:cNvSpPr/>
          <p:nvPr/>
        </p:nvSpPr>
        <p:spPr>
          <a:xfrm>
            <a:off x="533400" y="2286000"/>
            <a:ext cx="2514600" cy="6858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352800" y="3581400"/>
            <a:ext cx="3048000" cy="6858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267200" y="4876800"/>
            <a:ext cx="3962400" cy="6858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09600" y="2480846"/>
            <a:ext cx="2362200" cy="338554"/>
          </a:xfrm>
          <a:prstGeom prst="rect">
            <a:avLst/>
          </a:prstGeom>
          <a:noFill/>
        </p:spPr>
        <p:txBody>
          <a:bodyPr wrap="square" rtlCol="0">
            <a:spAutoFit/>
          </a:bodyPr>
          <a:lstStyle/>
          <a:p>
            <a:pPr algn="ctr"/>
            <a:r>
              <a:rPr lang="en-US" sz="1600" b="1" dirty="0" smtClean="0">
                <a:solidFill>
                  <a:schemeClr val="bg1"/>
                </a:solidFill>
              </a:rPr>
              <a:t>Metrics and Benefits Plan </a:t>
            </a:r>
            <a:endParaRPr lang="en-US" sz="1600" b="1" dirty="0">
              <a:solidFill>
                <a:schemeClr val="bg1"/>
              </a:solidFill>
            </a:endParaRPr>
          </a:p>
        </p:txBody>
      </p:sp>
      <p:sp>
        <p:nvSpPr>
          <p:cNvPr id="22" name="TextBox 21"/>
          <p:cNvSpPr txBox="1"/>
          <p:nvPr/>
        </p:nvSpPr>
        <p:spPr>
          <a:xfrm>
            <a:off x="3429000" y="3657600"/>
            <a:ext cx="2819400" cy="609600"/>
          </a:xfrm>
          <a:prstGeom prst="rect">
            <a:avLst/>
          </a:prstGeom>
          <a:noFill/>
        </p:spPr>
        <p:txBody>
          <a:bodyPr wrap="square" rtlCol="0">
            <a:noAutofit/>
          </a:bodyPr>
          <a:lstStyle/>
          <a:p>
            <a:pPr algn="ctr"/>
            <a:r>
              <a:rPr lang="en-US" sz="1600" b="1" dirty="0" smtClean="0">
                <a:solidFill>
                  <a:schemeClr val="bg1"/>
                </a:solidFill>
              </a:rPr>
              <a:t>Build Metric Reporting and Analysis</a:t>
            </a:r>
            <a:endParaRPr lang="en-US" sz="1600" b="1" dirty="0">
              <a:solidFill>
                <a:schemeClr val="bg1"/>
              </a:solidFill>
            </a:endParaRPr>
          </a:p>
        </p:txBody>
      </p:sp>
      <p:sp>
        <p:nvSpPr>
          <p:cNvPr id="31" name="Isosceles Triangle 30"/>
          <p:cNvSpPr/>
          <p:nvPr/>
        </p:nvSpPr>
        <p:spPr>
          <a:xfrm rot="10800000">
            <a:off x="4343400" y="2819400"/>
            <a:ext cx="152400" cy="152400"/>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4572000" y="2667000"/>
            <a:ext cx="1447800" cy="338554"/>
          </a:xfrm>
          <a:prstGeom prst="rect">
            <a:avLst/>
          </a:prstGeom>
          <a:noFill/>
        </p:spPr>
        <p:txBody>
          <a:bodyPr wrap="square" rtlCol="0">
            <a:spAutoFit/>
          </a:bodyPr>
          <a:lstStyle/>
          <a:p>
            <a:r>
              <a:rPr lang="en-US" sz="1600" b="1" dirty="0" smtClean="0"/>
              <a:t>We are here</a:t>
            </a:r>
            <a:endParaRPr lang="en-US" sz="1600" b="1" dirty="0"/>
          </a:p>
        </p:txBody>
      </p:sp>
      <p:sp>
        <p:nvSpPr>
          <p:cNvPr id="26" name="TextBox 25"/>
          <p:cNvSpPr txBox="1"/>
          <p:nvPr/>
        </p:nvSpPr>
        <p:spPr>
          <a:xfrm>
            <a:off x="4876800" y="4953000"/>
            <a:ext cx="2819400" cy="609600"/>
          </a:xfrm>
          <a:prstGeom prst="rect">
            <a:avLst/>
          </a:prstGeom>
          <a:noFill/>
        </p:spPr>
        <p:txBody>
          <a:bodyPr wrap="square" rtlCol="0">
            <a:noAutofit/>
          </a:bodyPr>
          <a:lstStyle/>
          <a:p>
            <a:pPr algn="ctr"/>
            <a:r>
              <a:rPr lang="en-US" sz="1600" b="1" dirty="0" smtClean="0">
                <a:solidFill>
                  <a:schemeClr val="bg1"/>
                </a:solidFill>
              </a:rPr>
              <a:t>Impact Metric Reporting and Analysis</a:t>
            </a:r>
            <a:endParaRPr lang="en-US" sz="1600" b="1" dirty="0">
              <a:solidFill>
                <a:schemeClr val="bg1"/>
              </a:solidFill>
            </a:endParaRPr>
          </a:p>
        </p:txBody>
      </p:sp>
      <p:cxnSp>
        <p:nvCxnSpPr>
          <p:cNvPr id="34" name="Straight Connector 33"/>
          <p:cNvCxnSpPr/>
          <p:nvPr/>
        </p:nvCxnSpPr>
        <p:spPr>
          <a:xfrm rot="5400000">
            <a:off x="2896394" y="4572000"/>
            <a:ext cx="3047206" cy="794"/>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723900" y="4229100"/>
            <a:ext cx="20574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1752600" y="3962400"/>
            <a:ext cx="13716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1752600" y="5256212"/>
            <a:ext cx="22860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a:off x="6096000" y="2895600"/>
            <a:ext cx="609600" cy="533400"/>
            <a:chOff x="6096000" y="2895600"/>
            <a:chExt cx="609600" cy="533400"/>
          </a:xfrm>
        </p:grpSpPr>
        <p:sp>
          <p:nvSpPr>
            <p:cNvPr id="18" name="Isosceles Triangle 17"/>
            <p:cNvSpPr/>
            <p:nvPr/>
          </p:nvSpPr>
          <p:spPr>
            <a:xfrm rot="10800000">
              <a:off x="6324600" y="3276600"/>
              <a:ext cx="152400" cy="152400"/>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096000" y="2895600"/>
              <a:ext cx="609600" cy="338554"/>
            </a:xfrm>
            <a:prstGeom prst="rect">
              <a:avLst/>
            </a:prstGeom>
            <a:noFill/>
          </p:spPr>
          <p:txBody>
            <a:bodyPr wrap="square" rtlCol="0">
              <a:spAutoFit/>
            </a:bodyPr>
            <a:lstStyle/>
            <a:p>
              <a:r>
                <a:rPr lang="en-US" sz="1600" b="1" dirty="0" smtClean="0"/>
                <a:t>2013</a:t>
              </a:r>
              <a:endParaRPr lang="en-US" sz="1600" b="1" dirty="0"/>
            </a:p>
          </p:txBody>
        </p:sp>
      </p:grpSp>
      <p:grpSp>
        <p:nvGrpSpPr>
          <p:cNvPr id="21" name="Group 20"/>
          <p:cNvGrpSpPr/>
          <p:nvPr/>
        </p:nvGrpSpPr>
        <p:grpSpPr>
          <a:xfrm>
            <a:off x="7924800" y="4191000"/>
            <a:ext cx="609600" cy="533400"/>
            <a:chOff x="6096000" y="2895600"/>
            <a:chExt cx="609600" cy="533400"/>
          </a:xfrm>
        </p:grpSpPr>
        <p:sp>
          <p:nvSpPr>
            <p:cNvPr id="23" name="Isosceles Triangle 22"/>
            <p:cNvSpPr/>
            <p:nvPr/>
          </p:nvSpPr>
          <p:spPr>
            <a:xfrm rot="10800000">
              <a:off x="6324600" y="3276600"/>
              <a:ext cx="152400" cy="152400"/>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096000" y="2895600"/>
              <a:ext cx="609600" cy="338554"/>
            </a:xfrm>
            <a:prstGeom prst="rect">
              <a:avLst/>
            </a:prstGeom>
            <a:noFill/>
          </p:spPr>
          <p:txBody>
            <a:bodyPr wrap="square" rtlCol="0">
              <a:spAutoFit/>
            </a:bodyPr>
            <a:lstStyle/>
            <a:p>
              <a:r>
                <a:rPr lang="en-US" sz="1600" b="1" dirty="0" smtClean="0"/>
                <a:t>2015</a:t>
              </a:r>
              <a:endParaRPr lang="en-US" sz="1600" b="1" dirty="0"/>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Lower Losses</a:t>
            </a:r>
            <a:br>
              <a:rPr lang="en-US" sz="2800" b="1" dirty="0" smtClean="0"/>
            </a:br>
            <a:r>
              <a:rPr lang="en-US" sz="2800" b="1" dirty="0" smtClean="0"/>
              <a:t>Value of Benefits</a:t>
            </a:r>
            <a:endParaRPr lang="en-US" sz="2800" b="1" dirty="0"/>
          </a:p>
        </p:txBody>
      </p:sp>
      <p:sp>
        <p:nvSpPr>
          <p:cNvPr id="3" name="Text Placeholder 2"/>
          <p:cNvSpPr>
            <a:spLocks noGrp="1"/>
          </p:cNvSpPr>
          <p:nvPr>
            <p:ph type="body" sz="quarter" idx="10"/>
          </p:nvPr>
        </p:nvSpPr>
        <p:spPr/>
        <p:txBody>
          <a:bodyPr/>
          <a:lstStyle/>
          <a:p>
            <a:r>
              <a:rPr lang="en-US" dirty="0" smtClean="0"/>
              <a:t>The energy savings from lower distribution losses saves utilities money on wholesale energy, and reduces carbon emissions and their potential cost.</a:t>
            </a:r>
            <a:endParaRPr lang="en-US" dirty="0"/>
          </a:p>
        </p:txBody>
      </p:sp>
      <p:sp>
        <p:nvSpPr>
          <p:cNvPr id="5" name="Rounded Rectangle 4"/>
          <p:cNvSpPr/>
          <p:nvPr/>
        </p:nvSpPr>
        <p:spPr>
          <a:xfrm>
            <a:off x="1295400" y="3176615"/>
            <a:ext cx="1295400" cy="762000"/>
          </a:xfrm>
          <a:prstGeom prst="roundRect">
            <a:avLst/>
          </a:prstGeom>
          <a:solidFill>
            <a:schemeClr val="accent5"/>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Value of energy savings for utilities</a:t>
            </a:r>
          </a:p>
        </p:txBody>
      </p:sp>
      <p:sp>
        <p:nvSpPr>
          <p:cNvPr id="6" name="Rounded Rectangle 5"/>
          <p:cNvSpPr/>
          <p:nvPr/>
        </p:nvSpPr>
        <p:spPr>
          <a:xfrm>
            <a:off x="1295400" y="4319615"/>
            <a:ext cx="1295400" cy="762000"/>
          </a:xfrm>
          <a:prstGeom prst="roundRect">
            <a:avLst/>
          </a:prstGeom>
          <a:solidFill>
            <a:schemeClr val="accent5"/>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Value of lower emissions for society</a:t>
            </a:r>
          </a:p>
        </p:txBody>
      </p:sp>
      <p:graphicFrame>
        <p:nvGraphicFramePr>
          <p:cNvPr id="22530" name="Object 5"/>
          <p:cNvGraphicFramePr>
            <a:graphicFrameLocks noChangeAspect="1"/>
          </p:cNvGraphicFramePr>
          <p:nvPr/>
        </p:nvGraphicFramePr>
        <p:xfrm>
          <a:off x="2667000" y="3481415"/>
          <a:ext cx="5638800" cy="260704"/>
        </p:xfrm>
        <a:graphic>
          <a:graphicData uri="http://schemas.openxmlformats.org/presentationml/2006/ole">
            <mc:AlternateContent xmlns:mc="http://schemas.openxmlformats.org/markup-compatibility/2006">
              <mc:Choice xmlns:v="urn:schemas-microsoft-com:vml" Requires="v">
                <p:oleObj spid="_x0000_s4100" name="Equation" r:id="rId3" imgW="4178300" imgH="215900" progId="Equation.3">
                  <p:embed/>
                </p:oleObj>
              </mc:Choice>
              <mc:Fallback>
                <p:oleObj name="Equation" r:id="rId3" imgW="4178300" imgH="2159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3481415"/>
                        <a:ext cx="5638800" cy="2607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5"/>
          <p:cNvGraphicFramePr>
            <a:graphicFrameLocks noChangeAspect="1"/>
          </p:cNvGraphicFramePr>
          <p:nvPr/>
        </p:nvGraphicFramePr>
        <p:xfrm>
          <a:off x="2654300" y="4395815"/>
          <a:ext cx="6108700" cy="709585"/>
        </p:xfrm>
        <a:graphic>
          <a:graphicData uri="http://schemas.openxmlformats.org/presentationml/2006/ole">
            <mc:AlternateContent xmlns:mc="http://schemas.openxmlformats.org/markup-compatibility/2006">
              <mc:Choice xmlns:v="urn:schemas-microsoft-com:vml" Requires="v">
                <p:oleObj spid="_x0000_s4101" name="Equation" r:id="rId5" imgW="4800600" imgH="609480" progId="Equation.3">
                  <p:embed/>
                </p:oleObj>
              </mc:Choice>
              <mc:Fallback>
                <p:oleObj name="Equation" r:id="rId5" imgW="4800600" imgH="609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54300" y="4395815"/>
                        <a:ext cx="6108700" cy="7095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ounded Rectangle 10"/>
          <p:cNvSpPr/>
          <p:nvPr/>
        </p:nvSpPr>
        <p:spPr>
          <a:xfrm>
            <a:off x="304800" y="1881215"/>
            <a:ext cx="1295400" cy="762000"/>
          </a:xfrm>
          <a:prstGeom prst="roundRect">
            <a:avLst/>
          </a:prstGeom>
          <a:solidFill>
            <a:schemeClr val="accent5"/>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Energy Savings from Lower Losses</a:t>
            </a:r>
          </a:p>
        </p:txBody>
      </p:sp>
      <p:cxnSp>
        <p:nvCxnSpPr>
          <p:cNvPr id="17" name="Shape 16"/>
          <p:cNvCxnSpPr>
            <a:stCxn id="11" idx="2"/>
            <a:endCxn id="5" idx="1"/>
          </p:cNvCxnSpPr>
          <p:nvPr/>
        </p:nvCxnSpPr>
        <p:spPr bwMode="auto">
          <a:xfrm rot="16200000" flipH="1">
            <a:off x="666750" y="2928965"/>
            <a:ext cx="914400" cy="342900"/>
          </a:xfrm>
          <a:prstGeom prst="bentConnector2">
            <a:avLst/>
          </a:prstGeom>
          <a:solidFill>
            <a:schemeClr val="bg1"/>
          </a:solidFill>
          <a:ln w="12700" cap="flat" cmpd="sng" algn="ctr">
            <a:solidFill>
              <a:schemeClr val="tx1"/>
            </a:solidFill>
            <a:prstDash val="solid"/>
            <a:round/>
            <a:headEnd type="none" w="med" len="med"/>
            <a:tailEnd type="arrow"/>
          </a:ln>
          <a:effectLst/>
        </p:spPr>
      </p:cxnSp>
      <p:cxnSp>
        <p:nvCxnSpPr>
          <p:cNvPr id="19" name="Shape 18"/>
          <p:cNvCxnSpPr>
            <a:stCxn id="11" idx="2"/>
            <a:endCxn id="6" idx="1"/>
          </p:cNvCxnSpPr>
          <p:nvPr/>
        </p:nvCxnSpPr>
        <p:spPr bwMode="auto">
          <a:xfrm rot="16200000" flipH="1">
            <a:off x="95250" y="3500465"/>
            <a:ext cx="2057400" cy="342900"/>
          </a:xfrm>
          <a:prstGeom prst="bentConnector2">
            <a:avLst/>
          </a:prstGeom>
          <a:solidFill>
            <a:schemeClr val="bg1"/>
          </a:solidFill>
          <a:ln w="1270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733800" y="2514600"/>
            <a:ext cx="4876800" cy="3581400"/>
          </a:xfrm>
          <a:prstGeom prst="rect">
            <a:avLst/>
          </a:prstGeom>
          <a:solidFill>
            <a:schemeClr val="bg1"/>
          </a:solidFill>
          <a:ln w="12700">
            <a:solidFill>
              <a:schemeClr val="tx1"/>
            </a:solid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bg1"/>
              </a:solidFill>
            </a:endParaRPr>
          </a:p>
        </p:txBody>
      </p:sp>
      <p:sp>
        <p:nvSpPr>
          <p:cNvPr id="8" name="Rectangle 8"/>
          <p:cNvSpPr>
            <a:spLocks noChangeArrowheads="1"/>
          </p:cNvSpPr>
          <p:nvPr/>
        </p:nvSpPr>
        <p:spPr bwMode="auto">
          <a:xfrm>
            <a:off x="3733800" y="1828800"/>
            <a:ext cx="4876800" cy="685800"/>
          </a:xfrm>
          <a:prstGeom prst="rect">
            <a:avLst/>
          </a:prstGeom>
          <a:solidFill>
            <a:schemeClr val="accent4"/>
          </a:solidFill>
          <a:ln w="12700">
            <a:solidFill>
              <a:schemeClr val="tx1"/>
            </a:solidFill>
            <a:miter lim="800000"/>
            <a:headEnd/>
            <a:tailEnd/>
          </a:ln>
          <a:effectLst/>
        </p:spPr>
        <p:txBody>
          <a:bodyPr lIns="92075" tIns="0" rIns="92075" bIns="0" anchor="ctr"/>
          <a:lstStyle/>
          <a:p>
            <a:pPr algn="ctr" eaLnBrk="0" hangingPunct="0">
              <a:lnSpc>
                <a:spcPct val="90000"/>
              </a:lnSpc>
            </a:pPr>
            <a:r>
              <a:rPr lang="en-US" sz="1600" b="1" dirty="0" smtClean="0">
                <a:solidFill>
                  <a:srgbClr val="FFFFFF"/>
                </a:solidFill>
              </a:rPr>
              <a:t>Reported hourly data for real and reactive power</a:t>
            </a:r>
            <a:endParaRPr lang="en-US" sz="1600" b="1" dirty="0">
              <a:solidFill>
                <a:srgbClr val="FFFFFF"/>
              </a:solidFill>
            </a:endParaRPr>
          </a:p>
          <a:p>
            <a:pPr algn="ctr" eaLnBrk="0" hangingPunct="0">
              <a:lnSpc>
                <a:spcPct val="90000"/>
              </a:lnSpc>
            </a:pPr>
            <a:r>
              <a:rPr lang="en-US" sz="1600" b="1" dirty="0" smtClean="0">
                <a:solidFill>
                  <a:srgbClr val="FFFFFF"/>
                </a:solidFill>
              </a:rPr>
              <a:t>(four days in July)</a:t>
            </a:r>
          </a:p>
        </p:txBody>
      </p:sp>
      <p:sp>
        <p:nvSpPr>
          <p:cNvPr id="2" name="Title 1"/>
          <p:cNvSpPr>
            <a:spLocks noGrp="1"/>
          </p:cNvSpPr>
          <p:nvPr>
            <p:ph type="title"/>
          </p:nvPr>
        </p:nvSpPr>
        <p:spPr/>
        <p:txBody>
          <a:bodyPr vert="horz" lIns="91440" tIns="45720" rIns="91440" bIns="45720" rtlCol="0" anchor="ctr">
            <a:noAutofit/>
          </a:bodyPr>
          <a:lstStyle/>
          <a:p>
            <a:r>
              <a:rPr lang="en-US" sz="2800" b="1" dirty="0"/>
              <a:t>Lower Losses </a:t>
            </a:r>
            <a:br>
              <a:rPr lang="en-US" sz="2800" b="1" dirty="0"/>
            </a:br>
            <a:r>
              <a:rPr lang="en-US" sz="2800" b="1" dirty="0"/>
              <a:t>Example Analysis – Hourly P/Q Data</a:t>
            </a:r>
          </a:p>
        </p:txBody>
      </p:sp>
      <p:sp>
        <p:nvSpPr>
          <p:cNvPr id="3" name="Text Placeholder 2"/>
          <p:cNvSpPr>
            <a:spLocks noGrp="1"/>
          </p:cNvSpPr>
          <p:nvPr>
            <p:ph type="body" sz="quarter" idx="10"/>
          </p:nvPr>
        </p:nvSpPr>
        <p:spPr/>
        <p:txBody>
          <a:bodyPr/>
          <a:lstStyle/>
          <a:p>
            <a:r>
              <a:rPr lang="en-US" dirty="0" smtClean="0"/>
              <a:t>This project is seeking to improve distribution circuit voltage regulation and reduce losses.</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86200" y="2667000"/>
            <a:ext cx="4593873" cy="3200400"/>
          </a:xfrm>
          <a:prstGeom prst="rect">
            <a:avLst/>
          </a:prstGeom>
        </p:spPr>
      </p:pic>
      <p:sp>
        <p:nvSpPr>
          <p:cNvPr id="5" name="TextBox 4"/>
          <p:cNvSpPr txBox="1"/>
          <p:nvPr/>
        </p:nvSpPr>
        <p:spPr>
          <a:xfrm>
            <a:off x="3733800" y="6096000"/>
            <a:ext cx="3200400" cy="304800"/>
          </a:xfrm>
          <a:prstGeom prst="rect">
            <a:avLst/>
          </a:prstGeom>
          <a:noFill/>
        </p:spPr>
        <p:txBody>
          <a:bodyPr wrap="none" tIns="91440" bIns="91440" rtlCol="0">
            <a:noAutofit/>
          </a:bodyPr>
          <a:lstStyle/>
          <a:p>
            <a:pPr marL="0" indent="0">
              <a:buFont typeface="Arial" pitchFamily="34" charset="0"/>
              <a:buNone/>
            </a:pPr>
            <a:r>
              <a:rPr lang="en-US" sz="1000" dirty="0" smtClean="0"/>
              <a:t>Source: Illustrative results from Navigant analysis</a:t>
            </a:r>
          </a:p>
        </p:txBody>
      </p:sp>
      <p:sp>
        <p:nvSpPr>
          <p:cNvPr id="9" name="TextBox 8"/>
          <p:cNvSpPr txBox="1"/>
          <p:nvPr/>
        </p:nvSpPr>
        <p:spPr>
          <a:xfrm>
            <a:off x="533400" y="1828800"/>
            <a:ext cx="2895600" cy="4267200"/>
          </a:xfrm>
          <a:prstGeom prst="rect">
            <a:avLst/>
          </a:prstGeom>
          <a:noFill/>
        </p:spPr>
        <p:txBody>
          <a:bodyPr wrap="square" tIns="91440" bIns="91440" rtlCol="0">
            <a:noAutofit/>
          </a:bodyPr>
          <a:lstStyle/>
          <a:p>
            <a:pPr marL="0" indent="0">
              <a:buFont typeface="Arial" pitchFamily="34" charset="0"/>
              <a:buNone/>
            </a:pPr>
            <a:r>
              <a:rPr lang="en-US" sz="1600" dirty="0" smtClean="0"/>
              <a:t>Distribution automation project implementing  better voltage regulation to improve power quality and reduce losses. This includes the coordinated operation of a voltage regulator with a transformer load-tap changer at a substation.</a:t>
            </a:r>
          </a:p>
        </p:txBody>
      </p:sp>
    </p:spTree>
    <p:extLst>
      <p:ext uri="{BB962C8B-B14F-4D97-AF65-F5344CB8AC3E}">
        <p14:creationId xmlns:p14="http://schemas.microsoft.com/office/powerpoint/2010/main" val="34371046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r>
              <a:rPr lang="en-US" sz="2800" b="1" dirty="0"/>
              <a:t>Lower Losses </a:t>
            </a:r>
            <a:br>
              <a:rPr lang="en-US" sz="2800" b="1" dirty="0"/>
            </a:br>
            <a:r>
              <a:rPr lang="en-US" sz="2800" b="1" dirty="0"/>
              <a:t>Example </a:t>
            </a:r>
            <a:r>
              <a:rPr lang="en-US" sz="2800" b="1" dirty="0" smtClean="0"/>
              <a:t>Calculation </a:t>
            </a:r>
            <a:r>
              <a:rPr lang="en-US" sz="2800" b="1" dirty="0"/>
              <a:t>of Losses Savings</a:t>
            </a:r>
          </a:p>
        </p:txBody>
      </p:sp>
      <p:sp>
        <p:nvSpPr>
          <p:cNvPr id="3" name="Text Placeholder 2"/>
          <p:cNvSpPr>
            <a:spLocks noGrp="1"/>
          </p:cNvSpPr>
          <p:nvPr>
            <p:ph type="body" sz="quarter" idx="10"/>
          </p:nvPr>
        </p:nvSpPr>
        <p:spPr/>
        <p:txBody>
          <a:bodyPr/>
          <a:lstStyle/>
          <a:p>
            <a:r>
              <a:rPr lang="en-US" dirty="0" smtClean="0"/>
              <a:t>This project was able to reduce line losses by about one percent over a year.</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46751049"/>
              </p:ext>
            </p:extLst>
          </p:nvPr>
        </p:nvGraphicFramePr>
        <p:xfrm>
          <a:off x="1371600" y="1905000"/>
          <a:ext cx="6407147" cy="1543050"/>
        </p:xfrm>
        <a:graphic>
          <a:graphicData uri="http://schemas.openxmlformats.org/drawingml/2006/table">
            <a:tbl>
              <a:tblPr bandRow="1">
                <a:tableStyleId>{5C22544A-7EE6-4342-B048-85BDC9FD1C3A}</a:tableStyleId>
              </a:tblPr>
              <a:tblGrid>
                <a:gridCol w="1219197"/>
                <a:gridCol w="685800"/>
                <a:gridCol w="609600"/>
                <a:gridCol w="533400"/>
                <a:gridCol w="533400"/>
                <a:gridCol w="304800"/>
                <a:gridCol w="762000"/>
                <a:gridCol w="685800"/>
                <a:gridCol w="533400"/>
                <a:gridCol w="539750"/>
              </a:tblGrid>
              <a:tr h="200025">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solidFill>
                      <a:schemeClr val="accent2">
                        <a:lumMod val="60000"/>
                        <a:lumOff val="40000"/>
                        <a:alpha val="56000"/>
                      </a:schemeClr>
                    </a:solidFill>
                  </a:tcPr>
                </a:tc>
                <a:tc gridSpan="4">
                  <a:txBody>
                    <a:bodyPr/>
                    <a:lstStyle/>
                    <a:p>
                      <a:pPr algn="ctr" fontAlgn="b"/>
                      <a:r>
                        <a:rPr lang="en-US" sz="1100" b="1" u="none" strike="noStrike" dirty="0">
                          <a:effectLst/>
                        </a:rPr>
                        <a:t> </a:t>
                      </a:r>
                      <a:r>
                        <a:rPr lang="en-US" sz="1100" b="1" u="none" strike="noStrike" dirty="0" smtClean="0">
                          <a:effectLst/>
                        </a:rPr>
                        <a:t>SELECTED DATA (Jan 1</a:t>
                      </a:r>
                      <a:r>
                        <a:rPr lang="en-US" sz="1100" b="1" u="none" strike="noStrike" baseline="0" dirty="0" smtClean="0">
                          <a:effectLst/>
                        </a:rPr>
                        <a:t> – Dec 31)</a:t>
                      </a:r>
                      <a:endParaRPr lang="en-US" sz="1100" b="1" i="0" u="none" strike="noStrike" dirty="0">
                        <a:solidFill>
                          <a:srgbClr val="000000"/>
                        </a:solidFill>
                        <a:effectLst/>
                        <a:latin typeface="Calibri"/>
                      </a:endParaRPr>
                    </a:p>
                  </a:txBody>
                  <a:tcPr marL="9525" marR="9525" marT="9525" marB="0" anchor="b">
                    <a:solidFill>
                      <a:schemeClr val="accent2">
                        <a:lumMod val="60000"/>
                        <a:lumOff val="40000"/>
                        <a:alpha val="56000"/>
                      </a:schemeClr>
                    </a:solidFill>
                  </a:tcPr>
                </a:tc>
                <a:tc hMerge="1">
                  <a:txBody>
                    <a:bodyPr/>
                    <a:lstStyle/>
                    <a:p>
                      <a:pPr algn="l" fontAlgn="b"/>
                      <a:endParaRPr lang="en-US" sz="1100" b="1" i="0" u="none" strike="noStrike">
                        <a:solidFill>
                          <a:srgbClr val="000000"/>
                        </a:solidFill>
                        <a:effectLst/>
                        <a:latin typeface="Calibri"/>
                      </a:endParaRPr>
                    </a:p>
                  </a:txBody>
                  <a:tcPr marL="9525" marR="9525" marT="9525" marB="0" anchor="b">
                    <a:solidFill>
                      <a:schemeClr val="accent2">
                        <a:lumMod val="60000"/>
                        <a:lumOff val="40000"/>
                        <a:alpha val="56000"/>
                      </a:schemeClr>
                    </a:solidFill>
                  </a:tcPr>
                </a:tc>
                <a:tc hMerge="1">
                  <a:txBody>
                    <a:bodyPr/>
                    <a:lstStyle/>
                    <a:p>
                      <a:endParaRPr lang="en-US"/>
                    </a:p>
                  </a:txBody>
                  <a:tcPr/>
                </a:tc>
                <a:tc hMerge="1">
                  <a:txBody>
                    <a:bodyPr/>
                    <a:lstStyle/>
                    <a:p>
                      <a:pPr algn="l" fontAlgn="b"/>
                      <a:endParaRPr lang="en-US" sz="1100" b="1" i="0" u="none" strike="noStrike" dirty="0">
                        <a:solidFill>
                          <a:srgbClr val="000000"/>
                        </a:solidFill>
                        <a:effectLst/>
                        <a:latin typeface="Calibri"/>
                      </a:endParaRPr>
                    </a:p>
                  </a:txBody>
                  <a:tcPr marL="9525" marR="9525" marT="9525" marB="0" anchor="b">
                    <a:solidFill>
                      <a:schemeClr val="accent2">
                        <a:lumMod val="60000"/>
                        <a:lumOff val="40000"/>
                        <a:alpha val="56000"/>
                      </a:schemeClr>
                    </a:solidFill>
                  </a:tcPr>
                </a:tc>
                <a:tc>
                  <a:txBody>
                    <a:bodyPr/>
                    <a:lstStyle/>
                    <a:p>
                      <a:pPr algn="l" fontAlgn="b"/>
                      <a:r>
                        <a:rPr lang="en-US" sz="1200" b="1" u="none" strike="noStrike" dirty="0">
                          <a:effectLst/>
                        </a:rPr>
                        <a:t> </a:t>
                      </a:r>
                      <a:endParaRPr lang="en-US" sz="1200" b="1" i="0" u="none" strike="noStrike" dirty="0">
                        <a:solidFill>
                          <a:srgbClr val="000000"/>
                        </a:solidFill>
                        <a:effectLst/>
                        <a:latin typeface="Calibri"/>
                      </a:endParaRPr>
                    </a:p>
                  </a:txBody>
                  <a:tcPr marL="9525" marR="9525" marT="9525" marB="0" anchor="b">
                    <a:solidFill>
                      <a:schemeClr val="accent2">
                        <a:lumMod val="60000"/>
                        <a:lumOff val="40000"/>
                        <a:alpha val="56000"/>
                      </a:schemeClr>
                    </a:solidFill>
                  </a:tcPr>
                </a:tc>
                <a:tc gridSpan="4">
                  <a:txBody>
                    <a:bodyPr/>
                    <a:lstStyle/>
                    <a:p>
                      <a:pPr algn="ctr" fontAlgn="b"/>
                      <a:r>
                        <a:rPr lang="en-US" sz="1100" b="1" u="none" strike="noStrike" dirty="0">
                          <a:effectLst/>
                        </a:rPr>
                        <a:t> </a:t>
                      </a:r>
                      <a:r>
                        <a:rPr lang="en-US" sz="1100" b="1" u="none" strike="noStrike" dirty="0" smtClean="0">
                          <a:effectLst/>
                        </a:rPr>
                        <a:t>FULL </a:t>
                      </a:r>
                      <a:r>
                        <a:rPr lang="en-US" sz="1100" b="1" u="none" strike="noStrike" dirty="0">
                          <a:effectLst/>
                        </a:rPr>
                        <a:t>YEAR </a:t>
                      </a:r>
                      <a:r>
                        <a:rPr lang="en-US" sz="1100" b="1" u="none" strike="noStrike" dirty="0" smtClean="0">
                          <a:effectLst/>
                        </a:rPr>
                        <a:t>DATA (Same)</a:t>
                      </a:r>
                      <a:endParaRPr lang="en-US" sz="1100" b="1" i="0" u="none" strike="noStrike" dirty="0">
                        <a:solidFill>
                          <a:srgbClr val="000000"/>
                        </a:solidFill>
                        <a:effectLst/>
                        <a:latin typeface="Calibri"/>
                      </a:endParaRPr>
                    </a:p>
                  </a:txBody>
                  <a:tcPr marL="9525" marR="9525" marT="9525" marB="0" anchor="b">
                    <a:solidFill>
                      <a:schemeClr val="accent2">
                        <a:lumMod val="60000"/>
                        <a:lumOff val="40000"/>
                        <a:alpha val="56000"/>
                      </a:schemeClr>
                    </a:solidFill>
                  </a:tcPr>
                </a:tc>
                <a:tc hMerge="1">
                  <a:txBody>
                    <a:bodyPr/>
                    <a:lstStyle/>
                    <a:p>
                      <a:pPr algn="l" fontAlgn="b"/>
                      <a:endParaRPr lang="en-US" sz="1100" b="1" i="0" u="none" strike="noStrike">
                        <a:solidFill>
                          <a:srgbClr val="000000"/>
                        </a:solidFill>
                        <a:effectLst/>
                        <a:latin typeface="Calibri"/>
                      </a:endParaRPr>
                    </a:p>
                  </a:txBody>
                  <a:tcPr marL="9525" marR="9525" marT="9525" marB="0" anchor="b">
                    <a:solidFill>
                      <a:schemeClr val="accent2">
                        <a:lumMod val="60000"/>
                        <a:lumOff val="40000"/>
                        <a:alpha val="56000"/>
                      </a:schemeClr>
                    </a:solidFill>
                  </a:tcPr>
                </a:tc>
                <a:tc hMerge="1">
                  <a:txBody>
                    <a:bodyPr/>
                    <a:lstStyle/>
                    <a:p>
                      <a:endParaRPr lang="en-US"/>
                    </a:p>
                  </a:txBody>
                  <a:tcPr/>
                </a:tc>
                <a:tc hMerge="1">
                  <a:txBody>
                    <a:bodyPr/>
                    <a:lstStyle/>
                    <a:p>
                      <a:pPr algn="l" fontAlgn="b"/>
                      <a:endParaRPr lang="en-US" sz="1100" b="1" i="0" u="none" strike="noStrike" dirty="0">
                        <a:solidFill>
                          <a:srgbClr val="000000"/>
                        </a:solidFill>
                        <a:effectLst/>
                        <a:latin typeface="Calibri"/>
                      </a:endParaRPr>
                    </a:p>
                  </a:txBody>
                  <a:tcPr marL="9525" marR="9525" marT="9525" marB="0" anchor="b">
                    <a:solidFill>
                      <a:schemeClr val="accent2">
                        <a:lumMod val="60000"/>
                        <a:lumOff val="40000"/>
                        <a:alpha val="56000"/>
                      </a:schemeClr>
                    </a:solidFill>
                  </a:tcPr>
                </a:tc>
              </a:tr>
              <a:tr h="190500">
                <a:tc>
                  <a:txBody>
                    <a:bodyPr/>
                    <a:lstStyle/>
                    <a:p>
                      <a:pPr algn="l" fontAlgn="b"/>
                      <a:endParaRPr lang="en-US" sz="1100" b="0" i="0" u="none" strike="noStrike" dirty="0">
                        <a:solidFill>
                          <a:srgbClr val="000000"/>
                        </a:solidFill>
                        <a:effectLst/>
                        <a:latin typeface="Calibri"/>
                      </a:endParaRPr>
                    </a:p>
                  </a:txBody>
                  <a:tcPr marL="9525" marR="9525" marT="9525" marB="0" anchor="b">
                    <a:solidFill>
                      <a:schemeClr val="accent2">
                        <a:lumMod val="60000"/>
                        <a:lumOff val="40000"/>
                        <a:alpha val="56000"/>
                      </a:schemeClr>
                    </a:solidFill>
                  </a:tcPr>
                </a:tc>
                <a:tc>
                  <a:txBody>
                    <a:bodyPr/>
                    <a:lstStyle/>
                    <a:p>
                      <a:pPr algn="ctr" fontAlgn="b"/>
                      <a:r>
                        <a:rPr lang="en-US" sz="1100" i="1" u="none" strike="noStrike" dirty="0">
                          <a:effectLst/>
                        </a:rPr>
                        <a:t>Baseline</a:t>
                      </a:r>
                      <a:endParaRPr lang="en-US" sz="1100" b="0" i="1" u="none" strike="noStrike" dirty="0">
                        <a:solidFill>
                          <a:srgbClr val="000000"/>
                        </a:solidFill>
                        <a:effectLst/>
                        <a:latin typeface="Calibri"/>
                      </a:endParaRPr>
                    </a:p>
                  </a:txBody>
                  <a:tcPr marL="9525" marR="9525" marT="9525" marB="0" anchor="b">
                    <a:solidFill>
                      <a:schemeClr val="accent2">
                        <a:lumMod val="60000"/>
                        <a:lumOff val="40000"/>
                        <a:alpha val="56000"/>
                      </a:schemeClr>
                    </a:solidFill>
                  </a:tcPr>
                </a:tc>
                <a:tc>
                  <a:txBody>
                    <a:bodyPr/>
                    <a:lstStyle/>
                    <a:p>
                      <a:pPr algn="ctr" fontAlgn="b"/>
                      <a:r>
                        <a:rPr lang="en-US" sz="1100" i="1" u="none" strike="noStrike" dirty="0">
                          <a:effectLst/>
                        </a:rPr>
                        <a:t>New</a:t>
                      </a:r>
                      <a:endParaRPr lang="en-US" sz="1100" b="0" i="1" u="none" strike="noStrike" dirty="0">
                        <a:solidFill>
                          <a:srgbClr val="000000"/>
                        </a:solidFill>
                        <a:effectLst/>
                        <a:latin typeface="Calibri"/>
                      </a:endParaRPr>
                    </a:p>
                  </a:txBody>
                  <a:tcPr marL="9525" marR="9525" marT="9525" marB="0" anchor="b">
                    <a:solidFill>
                      <a:schemeClr val="accent2">
                        <a:lumMod val="60000"/>
                        <a:lumOff val="40000"/>
                        <a:alpha val="56000"/>
                      </a:schemeClr>
                    </a:solidFill>
                  </a:tcPr>
                </a:tc>
                <a:tc>
                  <a:txBody>
                    <a:bodyPr/>
                    <a:lstStyle/>
                    <a:p>
                      <a:pPr algn="l" fontAlgn="b"/>
                      <a:r>
                        <a:rPr lang="en-US" sz="1100" i="1" u="none" strike="noStrike" dirty="0">
                          <a:effectLst/>
                        </a:rPr>
                        <a:t> </a:t>
                      </a:r>
                      <a:endParaRPr lang="en-US" sz="1100" b="0" i="1" u="none" strike="noStrike" dirty="0">
                        <a:solidFill>
                          <a:srgbClr val="000000"/>
                        </a:solidFill>
                        <a:effectLst/>
                        <a:latin typeface="Calibri"/>
                      </a:endParaRPr>
                    </a:p>
                  </a:txBody>
                  <a:tcPr marL="9525" marR="9525" marT="9525" marB="0" anchor="b">
                    <a:solidFill>
                      <a:schemeClr val="accent2">
                        <a:lumMod val="60000"/>
                        <a:lumOff val="40000"/>
                        <a:alpha val="56000"/>
                      </a:schemeClr>
                    </a:solidFill>
                  </a:tcPr>
                </a:tc>
                <a:tc>
                  <a:txBody>
                    <a:bodyPr/>
                    <a:lstStyle/>
                    <a:p>
                      <a:pPr algn="l" fontAlgn="b"/>
                      <a:r>
                        <a:rPr lang="en-US" sz="1100" i="1" u="none" strike="noStrike" dirty="0">
                          <a:effectLst/>
                        </a:rPr>
                        <a:t>Change</a:t>
                      </a:r>
                      <a:endParaRPr lang="en-US" sz="1100" b="0" i="1" u="none" strike="noStrike" dirty="0">
                        <a:solidFill>
                          <a:srgbClr val="000000"/>
                        </a:solidFill>
                        <a:effectLst/>
                        <a:latin typeface="Calibri"/>
                      </a:endParaRPr>
                    </a:p>
                  </a:txBody>
                  <a:tcPr marL="9525" marR="9525" marT="9525" marB="0" anchor="b">
                    <a:solidFill>
                      <a:schemeClr val="accent2">
                        <a:lumMod val="60000"/>
                        <a:lumOff val="40000"/>
                        <a:alpha val="56000"/>
                      </a:schemeClr>
                    </a:solidFill>
                  </a:tcPr>
                </a:tc>
                <a:tc>
                  <a:txBody>
                    <a:bodyPr/>
                    <a:lstStyle/>
                    <a:p>
                      <a:pPr algn="l" fontAlgn="b"/>
                      <a:endParaRPr lang="en-US" sz="1100" b="0" i="1" u="none" strike="noStrike" dirty="0">
                        <a:solidFill>
                          <a:srgbClr val="000000"/>
                        </a:solidFill>
                        <a:effectLst/>
                        <a:latin typeface="Calibri"/>
                      </a:endParaRPr>
                    </a:p>
                  </a:txBody>
                  <a:tcPr marL="9525" marR="9525" marT="9525" marB="0" anchor="b">
                    <a:solidFill>
                      <a:schemeClr val="accent2">
                        <a:lumMod val="60000"/>
                        <a:lumOff val="40000"/>
                        <a:alpha val="56000"/>
                      </a:schemeClr>
                    </a:solidFill>
                  </a:tcPr>
                </a:tc>
                <a:tc>
                  <a:txBody>
                    <a:bodyPr/>
                    <a:lstStyle/>
                    <a:p>
                      <a:pPr algn="ctr" fontAlgn="b"/>
                      <a:r>
                        <a:rPr lang="en-US" sz="1100" i="1" u="none" strike="noStrike" dirty="0">
                          <a:effectLst/>
                        </a:rPr>
                        <a:t>Baseline</a:t>
                      </a:r>
                      <a:endParaRPr lang="en-US" sz="1100" b="0" i="1" u="none" strike="noStrike" dirty="0">
                        <a:solidFill>
                          <a:srgbClr val="000000"/>
                        </a:solidFill>
                        <a:effectLst/>
                        <a:latin typeface="Calibri"/>
                      </a:endParaRPr>
                    </a:p>
                  </a:txBody>
                  <a:tcPr marL="9525" marR="9525" marT="9525" marB="0" anchor="b">
                    <a:solidFill>
                      <a:schemeClr val="accent2">
                        <a:lumMod val="60000"/>
                        <a:lumOff val="40000"/>
                        <a:alpha val="56000"/>
                      </a:schemeClr>
                    </a:solidFill>
                  </a:tcPr>
                </a:tc>
                <a:tc>
                  <a:txBody>
                    <a:bodyPr/>
                    <a:lstStyle/>
                    <a:p>
                      <a:pPr algn="ctr" fontAlgn="b"/>
                      <a:r>
                        <a:rPr lang="en-US" sz="1100" i="1" u="none" strike="noStrike" dirty="0">
                          <a:effectLst/>
                        </a:rPr>
                        <a:t>New</a:t>
                      </a:r>
                      <a:endParaRPr lang="en-US" sz="1100" b="0" i="1" u="none" strike="noStrike" dirty="0">
                        <a:solidFill>
                          <a:srgbClr val="000000"/>
                        </a:solidFill>
                        <a:effectLst/>
                        <a:latin typeface="Calibri"/>
                      </a:endParaRPr>
                    </a:p>
                  </a:txBody>
                  <a:tcPr marL="9525" marR="9525" marT="9525" marB="0" anchor="b">
                    <a:solidFill>
                      <a:schemeClr val="accent2">
                        <a:lumMod val="60000"/>
                        <a:lumOff val="40000"/>
                        <a:alpha val="56000"/>
                      </a:schemeClr>
                    </a:solidFill>
                  </a:tcPr>
                </a:tc>
                <a:tc>
                  <a:txBody>
                    <a:bodyPr/>
                    <a:lstStyle/>
                    <a:p>
                      <a:pPr algn="l" fontAlgn="b"/>
                      <a:r>
                        <a:rPr lang="en-US" sz="1100" i="1" u="none" strike="noStrike" dirty="0">
                          <a:effectLst/>
                        </a:rPr>
                        <a:t> </a:t>
                      </a:r>
                      <a:endParaRPr lang="en-US" sz="1100" b="0" i="1" u="none" strike="noStrike" dirty="0">
                        <a:solidFill>
                          <a:srgbClr val="000000"/>
                        </a:solidFill>
                        <a:effectLst/>
                        <a:latin typeface="Calibri"/>
                      </a:endParaRPr>
                    </a:p>
                  </a:txBody>
                  <a:tcPr marL="9525" marR="9525" marT="9525" marB="0" anchor="b">
                    <a:solidFill>
                      <a:schemeClr val="accent2">
                        <a:lumMod val="60000"/>
                        <a:lumOff val="40000"/>
                        <a:alpha val="56000"/>
                      </a:schemeClr>
                    </a:solidFill>
                  </a:tcPr>
                </a:tc>
                <a:tc>
                  <a:txBody>
                    <a:bodyPr/>
                    <a:lstStyle/>
                    <a:p>
                      <a:pPr algn="l" fontAlgn="b"/>
                      <a:r>
                        <a:rPr lang="en-US" sz="1100" i="1" u="none" strike="noStrike" dirty="0">
                          <a:effectLst/>
                        </a:rPr>
                        <a:t>Change</a:t>
                      </a:r>
                      <a:endParaRPr lang="en-US" sz="1100" b="0" i="1" u="none" strike="noStrike" dirty="0">
                        <a:solidFill>
                          <a:srgbClr val="000000"/>
                        </a:solidFill>
                        <a:effectLst/>
                        <a:latin typeface="Calibri"/>
                      </a:endParaRPr>
                    </a:p>
                  </a:txBody>
                  <a:tcPr marL="9525" marR="9525" marT="9525" marB="0" anchor="b">
                    <a:solidFill>
                      <a:schemeClr val="accent2">
                        <a:lumMod val="60000"/>
                        <a:lumOff val="40000"/>
                        <a:alpha val="56000"/>
                      </a:schemeClr>
                    </a:solidFill>
                  </a:tcPr>
                </a:tc>
              </a:tr>
              <a:tr h="190500">
                <a:tc>
                  <a:txBody>
                    <a:bodyPr/>
                    <a:lstStyle/>
                    <a:p>
                      <a:pPr algn="r" fontAlgn="b"/>
                      <a:r>
                        <a:rPr lang="en-US" sz="1100" u="none" strike="noStrike" dirty="0">
                          <a:effectLst/>
                        </a:rPr>
                        <a:t>Usage Energy</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35712.1</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35524.1</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a:effectLst/>
                        </a:rPr>
                        <a:t>MWh</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-0.5%</a:t>
                      </a:r>
                      <a:endParaRPr lang="en-US" sz="1100" b="0"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35712.1</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35524.1</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a:effectLst/>
                        </a:rPr>
                        <a:t>MWh</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-0.5%</a:t>
                      </a:r>
                      <a:endParaRPr lang="en-US" sz="1100" b="0" i="0" u="none" strike="noStrike" dirty="0">
                        <a:solidFill>
                          <a:srgbClr val="000000"/>
                        </a:solidFill>
                        <a:effectLst/>
                        <a:latin typeface="Calibri"/>
                      </a:endParaRPr>
                    </a:p>
                  </a:txBody>
                  <a:tcPr marL="9525" marR="9525" marT="9525" marB="0" anchor="b"/>
                </a:tc>
              </a:tr>
              <a:tr h="190500">
                <a:tc>
                  <a:txBody>
                    <a:bodyPr/>
                    <a:lstStyle/>
                    <a:p>
                      <a:pPr algn="r" fontAlgn="b"/>
                      <a:r>
                        <a:rPr lang="en-US" sz="1100" u="none" strike="noStrike" dirty="0">
                          <a:effectLst/>
                        </a:rPr>
                        <a:t>Reactive Power</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17111.8</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17094.5</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smtClean="0">
                          <a:effectLst/>
                        </a:rPr>
                        <a:t>MVARh</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-0.1%</a:t>
                      </a:r>
                      <a:endParaRPr lang="en-US" sz="1100" b="0"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17111.8</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17094.5</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smtClean="0">
                          <a:effectLst/>
                        </a:rPr>
                        <a:t>MVARh</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-0.1%</a:t>
                      </a:r>
                      <a:endParaRPr lang="en-US" sz="1100" b="0" i="0" u="none" strike="noStrike" dirty="0">
                        <a:solidFill>
                          <a:srgbClr val="000000"/>
                        </a:solidFill>
                        <a:effectLst/>
                        <a:latin typeface="Calibri"/>
                      </a:endParaRPr>
                    </a:p>
                  </a:txBody>
                  <a:tcPr marL="9525" marR="9525" marT="9525" marB="0" anchor="b"/>
                </a:tc>
              </a:tr>
              <a:tr h="190500">
                <a:tc>
                  <a:txBody>
                    <a:bodyPr/>
                    <a:lstStyle/>
                    <a:p>
                      <a:pPr algn="r" fontAlgn="b"/>
                      <a:r>
                        <a:rPr lang="en-US" sz="1100" u="none" strike="noStrike" dirty="0">
                          <a:effectLst/>
                        </a:rPr>
                        <a:t>Apparent Power</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39654.8</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39462.0</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smtClean="0">
                          <a:effectLst/>
                        </a:rPr>
                        <a:t>MVAh</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-0.5%</a:t>
                      </a:r>
                      <a:endParaRPr lang="en-US" sz="1100" b="0"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39654.8</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39462.0</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smtClean="0">
                          <a:effectLst/>
                        </a:rPr>
                        <a:t>MVAh</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-0.5%</a:t>
                      </a:r>
                      <a:endParaRPr lang="en-US" sz="1100" b="0" i="0" u="none" strike="noStrike" dirty="0">
                        <a:solidFill>
                          <a:srgbClr val="000000"/>
                        </a:solidFill>
                        <a:effectLst/>
                        <a:latin typeface="Calibri"/>
                      </a:endParaRPr>
                    </a:p>
                  </a:txBody>
                  <a:tcPr marL="9525" marR="9525" marT="9525" marB="0" anchor="b"/>
                </a:tc>
              </a:tr>
              <a:tr h="190500">
                <a:tc>
                  <a:txBody>
                    <a:bodyPr/>
                    <a:lstStyle/>
                    <a:p>
                      <a:pPr algn="r" fontAlgn="b"/>
                      <a:r>
                        <a:rPr lang="en-US" sz="1100" u="none" strike="noStrike" dirty="0">
                          <a:effectLst/>
                        </a:rPr>
                        <a:t>Avg Power Factor</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0.904</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0.903</a:t>
                      </a:r>
                      <a:endParaRPr lang="en-US" sz="1100" b="0"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0.0%</a:t>
                      </a:r>
                      <a:endParaRPr lang="en-US" sz="1100" b="0"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0.904</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0.903</a:t>
                      </a:r>
                      <a:endParaRPr lang="en-US" sz="1100" b="0"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0.0%</a:t>
                      </a:r>
                      <a:endParaRPr lang="en-US" sz="1100" b="0" i="0" u="none" strike="noStrike" dirty="0">
                        <a:solidFill>
                          <a:srgbClr val="000000"/>
                        </a:solidFill>
                        <a:effectLst/>
                        <a:latin typeface="Calibri"/>
                      </a:endParaRPr>
                    </a:p>
                  </a:txBody>
                  <a:tcPr marL="9525" marR="9525" marT="9525" marB="0" anchor="b"/>
                </a:tc>
              </a:tr>
              <a:tr h="190500">
                <a:tc>
                  <a:txBody>
                    <a:bodyPr/>
                    <a:lstStyle/>
                    <a:p>
                      <a:pPr algn="r" fontAlgn="b"/>
                      <a:r>
                        <a:rPr lang="en-US" sz="1100" u="none" strike="noStrike" dirty="0">
                          <a:effectLst/>
                        </a:rPr>
                        <a:t>Avg Current</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209.0</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208.0</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a:effectLst/>
                        </a:rPr>
                        <a:t>A</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-0.5%</a:t>
                      </a:r>
                      <a:endParaRPr lang="en-US" sz="1100" b="0"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209.0</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208.0</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a:effectLst/>
                        </a:rPr>
                        <a:t>A</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-0.5%</a:t>
                      </a:r>
                      <a:endParaRPr lang="en-US" sz="1100" b="0" i="0" u="none" strike="noStrike" dirty="0">
                        <a:solidFill>
                          <a:srgbClr val="000000"/>
                        </a:solidFill>
                        <a:effectLst/>
                        <a:latin typeface="Calibri"/>
                      </a:endParaRPr>
                    </a:p>
                  </a:txBody>
                  <a:tcPr marL="9525" marR="9525" marT="9525" marB="0" anchor="b"/>
                </a:tc>
              </a:tr>
              <a:tr h="200025">
                <a:tc>
                  <a:txBody>
                    <a:bodyPr/>
                    <a:lstStyle/>
                    <a:p>
                      <a:pPr algn="r" fontAlgn="b"/>
                      <a:r>
                        <a:rPr lang="en-US" sz="1100" u="none" strike="noStrike" dirty="0">
                          <a:effectLst/>
                        </a:rPr>
                        <a:t>Total Power Losses</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1207.66</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1195.50</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a:effectLst/>
                        </a:rPr>
                        <a:t>MWh</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-1.0%</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1207.7</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1195.5</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a:effectLst/>
                        </a:rPr>
                        <a:t>MWh</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-1.0%</a:t>
                      </a:r>
                      <a:endParaRPr lang="en-US" sz="1100" b="0" i="0" u="none" strike="noStrike" dirty="0">
                        <a:solidFill>
                          <a:srgbClr val="000000"/>
                        </a:solidFill>
                        <a:effectLst/>
                        <a:latin typeface="Calibri"/>
                      </a:endParaRPr>
                    </a:p>
                  </a:txBody>
                  <a:tcPr marL="9525" marR="9525" marT="9525" marB="0" anchor="b"/>
                </a:tc>
              </a:tr>
            </a:tbl>
          </a:graphicData>
        </a:graphic>
      </p:graphicFrame>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85925" y="3657606"/>
            <a:ext cx="5781675" cy="2143125"/>
          </a:xfrm>
          <a:prstGeom prst="rect">
            <a:avLst/>
          </a:prstGeom>
        </p:spPr>
      </p:pic>
      <p:sp>
        <p:nvSpPr>
          <p:cNvPr id="6" name="TextBox 5"/>
          <p:cNvSpPr txBox="1"/>
          <p:nvPr/>
        </p:nvSpPr>
        <p:spPr>
          <a:xfrm>
            <a:off x="1295400" y="5867400"/>
            <a:ext cx="3200400" cy="381000"/>
          </a:xfrm>
          <a:prstGeom prst="rect">
            <a:avLst/>
          </a:prstGeom>
          <a:noFill/>
        </p:spPr>
        <p:txBody>
          <a:bodyPr wrap="none" tIns="91440" bIns="91440" rtlCol="0">
            <a:noAutofit/>
          </a:bodyPr>
          <a:lstStyle/>
          <a:p>
            <a:pPr marL="0" indent="0">
              <a:buFont typeface="Arial" pitchFamily="34" charset="0"/>
              <a:buNone/>
            </a:pPr>
            <a:r>
              <a:rPr lang="en-US" sz="1000" dirty="0" smtClean="0"/>
              <a:t>Source: Illustrative results from Navigant analysis</a:t>
            </a:r>
          </a:p>
        </p:txBody>
      </p:sp>
      <p:sp>
        <p:nvSpPr>
          <p:cNvPr id="8" name="Oval 7"/>
          <p:cNvSpPr/>
          <p:nvPr/>
        </p:nvSpPr>
        <p:spPr>
          <a:xfrm>
            <a:off x="4405952" y="3249305"/>
            <a:ext cx="533400" cy="228600"/>
          </a:xfrm>
          <a:prstGeom prst="ellipse">
            <a:avLst/>
          </a:prstGeom>
          <a:noFill/>
          <a:ln w="25400">
            <a:solidFill>
              <a:srgbClr val="FF0000"/>
            </a:solid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bg1"/>
              </a:solidFill>
            </a:endParaRPr>
          </a:p>
        </p:txBody>
      </p:sp>
      <p:sp>
        <p:nvSpPr>
          <p:cNvPr id="9" name="Oval 8"/>
          <p:cNvSpPr/>
          <p:nvPr/>
        </p:nvSpPr>
        <p:spPr>
          <a:xfrm>
            <a:off x="2438400" y="4114800"/>
            <a:ext cx="3429000" cy="457200"/>
          </a:xfrm>
          <a:prstGeom prst="ellipse">
            <a:avLst/>
          </a:prstGeom>
          <a:noFill/>
          <a:ln w="25400">
            <a:solidFill>
              <a:srgbClr val="FF0000"/>
            </a:solid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bg1"/>
              </a:solidFill>
            </a:endParaRPr>
          </a:p>
        </p:txBody>
      </p:sp>
      <p:sp>
        <p:nvSpPr>
          <p:cNvPr id="10" name="TextBox 9"/>
          <p:cNvSpPr txBox="1"/>
          <p:nvPr/>
        </p:nvSpPr>
        <p:spPr>
          <a:xfrm>
            <a:off x="6248400" y="3581400"/>
            <a:ext cx="1981200" cy="609600"/>
          </a:xfrm>
          <a:prstGeom prst="rect">
            <a:avLst/>
          </a:prstGeom>
          <a:solidFill>
            <a:schemeClr val="accent4"/>
          </a:solidFill>
          <a:effectLst>
            <a:outerShdw blurRad="50800" dist="38100" dir="2700000" algn="tl" rotWithShape="0">
              <a:prstClr val="black">
                <a:alpha val="40000"/>
              </a:prstClr>
            </a:outerShdw>
          </a:effectLst>
        </p:spPr>
        <p:txBody>
          <a:bodyPr wrap="square" tIns="91440" bIns="91440" rtlCol="0">
            <a:noAutofit/>
          </a:bodyPr>
          <a:lstStyle/>
          <a:p>
            <a:pPr marL="0" indent="0">
              <a:buFont typeface="Arial" pitchFamily="34" charset="0"/>
              <a:buNone/>
            </a:pPr>
            <a:r>
              <a:rPr lang="en-US" sz="1400" dirty="0" smtClean="0">
                <a:solidFill>
                  <a:schemeClr val="bg1"/>
                </a:solidFill>
              </a:rPr>
              <a:t>Greatest savings happening at peak load</a:t>
            </a:r>
          </a:p>
        </p:txBody>
      </p:sp>
      <p:cxnSp>
        <p:nvCxnSpPr>
          <p:cNvPr id="12" name="Straight Arrow Connector 11"/>
          <p:cNvCxnSpPr>
            <a:stCxn id="10" idx="1"/>
          </p:cNvCxnSpPr>
          <p:nvPr/>
        </p:nvCxnSpPr>
        <p:spPr bwMode="auto">
          <a:xfrm rot="10800000" flipV="1">
            <a:off x="5562600" y="3886200"/>
            <a:ext cx="685800" cy="304800"/>
          </a:xfrm>
          <a:prstGeom prst="straightConnector1">
            <a:avLst/>
          </a:prstGeom>
          <a:solidFill>
            <a:schemeClr val="bg1"/>
          </a:solidFill>
          <a:ln w="254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13825456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r>
              <a:rPr lang="en-US" sz="2800" b="1" dirty="0"/>
              <a:t>Lower Losses</a:t>
            </a:r>
            <a:br>
              <a:rPr lang="en-US" sz="2800" b="1" dirty="0"/>
            </a:br>
            <a:r>
              <a:rPr lang="en-US" sz="2800" b="1" dirty="0" smtClean="0"/>
              <a:t>Example Calculation </a:t>
            </a:r>
            <a:r>
              <a:rPr lang="en-US" sz="2800" b="1" dirty="0"/>
              <a:t>of Monetary Value</a:t>
            </a:r>
          </a:p>
        </p:txBody>
      </p:sp>
      <p:sp>
        <p:nvSpPr>
          <p:cNvPr id="3" name="Text Placeholder 2"/>
          <p:cNvSpPr>
            <a:spLocks noGrp="1"/>
          </p:cNvSpPr>
          <p:nvPr>
            <p:ph type="body" sz="quarter" idx="10"/>
          </p:nvPr>
        </p:nvSpPr>
        <p:spPr/>
        <p:txBody>
          <a:bodyPr/>
          <a:lstStyle/>
          <a:p>
            <a:r>
              <a:rPr lang="en-US" dirty="0" smtClean="0"/>
              <a:t>Assuming average wholesale prices and a cost for CO2 emissions, the value of reducing losses by one percent is about $840 per year.</a:t>
            </a:r>
            <a:endParaRPr lang="en-US" dirty="0"/>
          </a:p>
        </p:txBody>
      </p:sp>
      <p:graphicFrame>
        <p:nvGraphicFramePr>
          <p:cNvPr id="43010" name="Object 5"/>
          <p:cNvGraphicFramePr>
            <a:graphicFrameLocks noChangeAspect="1"/>
          </p:cNvGraphicFramePr>
          <p:nvPr/>
        </p:nvGraphicFramePr>
        <p:xfrm>
          <a:off x="466725" y="1819275"/>
          <a:ext cx="8677275" cy="3997325"/>
        </p:xfrm>
        <a:graphic>
          <a:graphicData uri="http://schemas.openxmlformats.org/presentationml/2006/ole">
            <mc:AlternateContent xmlns:mc="http://schemas.openxmlformats.org/markup-compatibility/2006">
              <mc:Choice xmlns:v="urn:schemas-microsoft-com:vml" Requires="v">
                <p:oleObj spid="_x0000_s5123" name="Equation" r:id="rId3" imgW="5651280" imgH="2705040" progId="Equation.3">
                  <p:embed/>
                </p:oleObj>
              </mc:Choice>
              <mc:Fallback>
                <p:oleObj name="Equation" r:id="rId3" imgW="5651280" imgH="2705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725" y="1819275"/>
                        <a:ext cx="8677275" cy="3997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Savings from CVR</a:t>
            </a:r>
            <a:br>
              <a:rPr lang="en-US" sz="2800" b="1" dirty="0" smtClean="0"/>
            </a:br>
            <a:r>
              <a:rPr lang="en-US" sz="2800" b="1" dirty="0" smtClean="0"/>
              <a:t>Benefits Logic</a:t>
            </a:r>
            <a:endParaRPr lang="en-US" sz="2800" b="1" dirty="0"/>
          </a:p>
        </p:txBody>
      </p:sp>
      <p:sp>
        <p:nvSpPr>
          <p:cNvPr id="3" name="Text Placeholder 2"/>
          <p:cNvSpPr>
            <a:spLocks noGrp="1"/>
          </p:cNvSpPr>
          <p:nvPr>
            <p:ph type="body" sz="quarter" idx="10"/>
          </p:nvPr>
        </p:nvSpPr>
        <p:spPr/>
        <p:txBody>
          <a:bodyPr/>
          <a:lstStyle/>
          <a:p>
            <a:r>
              <a:rPr lang="en-US" dirty="0" smtClean="0"/>
              <a:t>We will work closely with projects implementing CVR to determine how its implementation creates energy and capacity savings.</a:t>
            </a:r>
            <a:endParaRPr lang="en-US" dirty="0"/>
          </a:p>
        </p:txBody>
      </p:sp>
      <p:sp>
        <p:nvSpPr>
          <p:cNvPr id="8" name="Rounded Rectangle 7"/>
          <p:cNvSpPr/>
          <p:nvPr/>
        </p:nvSpPr>
        <p:spPr>
          <a:xfrm>
            <a:off x="4648200" y="2895600"/>
            <a:ext cx="1295400" cy="762000"/>
          </a:xfrm>
          <a:prstGeom prst="roundRect">
            <a:avLst/>
          </a:prstGeom>
          <a:solidFill>
            <a:schemeClr val="accent5"/>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Energy and Capacity  Savings from CVR On</a:t>
            </a:r>
          </a:p>
        </p:txBody>
      </p:sp>
      <p:sp>
        <p:nvSpPr>
          <p:cNvPr id="9" name="Rounded Rectangle 8"/>
          <p:cNvSpPr/>
          <p:nvPr/>
        </p:nvSpPr>
        <p:spPr>
          <a:xfrm>
            <a:off x="1295400" y="2895600"/>
            <a:ext cx="1295400" cy="762000"/>
          </a:xfrm>
          <a:prstGeom prst="roundRect">
            <a:avLst/>
          </a:prstGeom>
          <a:solidFill>
            <a:schemeClr val="accent1"/>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Hourly Circuit Load Data (MW, MVAR)</a:t>
            </a:r>
          </a:p>
        </p:txBody>
      </p:sp>
      <p:sp>
        <p:nvSpPr>
          <p:cNvPr id="15" name="Rounded Rectangle 14"/>
          <p:cNvSpPr/>
          <p:nvPr/>
        </p:nvSpPr>
        <p:spPr>
          <a:xfrm>
            <a:off x="2971800" y="2895600"/>
            <a:ext cx="1295400" cy="762000"/>
          </a:xfrm>
          <a:prstGeom prst="roundRect">
            <a:avLst/>
          </a:prstGeom>
          <a:solidFill>
            <a:schemeClr val="tx2"/>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Determine Change in Circuit Load from CVR</a:t>
            </a:r>
          </a:p>
        </p:txBody>
      </p:sp>
      <p:sp>
        <p:nvSpPr>
          <p:cNvPr id="72" name="Rounded Rectangle 71"/>
          <p:cNvSpPr/>
          <p:nvPr/>
        </p:nvSpPr>
        <p:spPr>
          <a:xfrm>
            <a:off x="5486400" y="5257800"/>
            <a:ext cx="228600" cy="228600"/>
          </a:xfrm>
          <a:prstGeom prst="roundRect">
            <a:avLst/>
          </a:prstGeom>
          <a:solidFill>
            <a:schemeClr val="accent1"/>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b="1" dirty="0" smtClean="0">
              <a:solidFill>
                <a:schemeClr val="bg1"/>
              </a:solidFill>
            </a:endParaRPr>
          </a:p>
        </p:txBody>
      </p:sp>
      <p:sp>
        <p:nvSpPr>
          <p:cNvPr id="73" name="TextBox 72"/>
          <p:cNvSpPr txBox="1"/>
          <p:nvPr/>
        </p:nvSpPr>
        <p:spPr>
          <a:xfrm>
            <a:off x="5715000" y="5257800"/>
            <a:ext cx="2438400" cy="228600"/>
          </a:xfrm>
          <a:prstGeom prst="rect">
            <a:avLst/>
          </a:prstGeom>
          <a:noFill/>
        </p:spPr>
        <p:txBody>
          <a:bodyPr wrap="square" lIns="91440" tIns="0" rIns="91440" bIns="0" rtlCol="0">
            <a:noAutofit/>
          </a:bodyPr>
          <a:lstStyle/>
          <a:p>
            <a:pPr marL="0" indent="0">
              <a:buFont typeface="Arial" pitchFamily="34" charset="0"/>
              <a:buNone/>
            </a:pPr>
            <a:r>
              <a:rPr lang="en-US" sz="1400" dirty="0" smtClean="0"/>
              <a:t>Impact Metric</a:t>
            </a:r>
          </a:p>
        </p:txBody>
      </p:sp>
      <p:sp>
        <p:nvSpPr>
          <p:cNvPr id="76" name="Rounded Rectangle 75"/>
          <p:cNvSpPr/>
          <p:nvPr/>
        </p:nvSpPr>
        <p:spPr>
          <a:xfrm>
            <a:off x="5486400" y="5867400"/>
            <a:ext cx="228600" cy="228600"/>
          </a:xfrm>
          <a:prstGeom prst="roundRect">
            <a:avLst/>
          </a:prstGeom>
          <a:solidFill>
            <a:schemeClr val="accent5"/>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b="1" dirty="0" smtClean="0">
              <a:solidFill>
                <a:schemeClr val="bg1"/>
              </a:solidFill>
            </a:endParaRPr>
          </a:p>
        </p:txBody>
      </p:sp>
      <p:sp>
        <p:nvSpPr>
          <p:cNvPr id="77" name="TextBox 76"/>
          <p:cNvSpPr txBox="1"/>
          <p:nvPr/>
        </p:nvSpPr>
        <p:spPr>
          <a:xfrm>
            <a:off x="5715000" y="5867400"/>
            <a:ext cx="1676400" cy="228600"/>
          </a:xfrm>
          <a:prstGeom prst="rect">
            <a:avLst/>
          </a:prstGeom>
          <a:noFill/>
        </p:spPr>
        <p:txBody>
          <a:bodyPr wrap="square" lIns="91440" tIns="0" rIns="91440" bIns="0" rtlCol="0">
            <a:noAutofit/>
          </a:bodyPr>
          <a:lstStyle/>
          <a:p>
            <a:pPr marL="0" indent="0">
              <a:buFont typeface="Arial" pitchFamily="34" charset="0"/>
              <a:buNone/>
            </a:pPr>
            <a:r>
              <a:rPr lang="en-US" sz="1400" dirty="0" smtClean="0"/>
              <a:t>Benefit</a:t>
            </a:r>
          </a:p>
        </p:txBody>
      </p:sp>
      <p:cxnSp>
        <p:nvCxnSpPr>
          <p:cNvPr id="55" name="Straight Arrow Connector 54"/>
          <p:cNvCxnSpPr>
            <a:stCxn id="15" idx="3"/>
            <a:endCxn id="8" idx="1"/>
          </p:cNvCxnSpPr>
          <p:nvPr/>
        </p:nvCxnSpPr>
        <p:spPr bwMode="auto">
          <a:xfrm>
            <a:off x="4267200" y="3276600"/>
            <a:ext cx="381000" cy="1588"/>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57" name="Rounded Rectangle 56"/>
          <p:cNvSpPr/>
          <p:nvPr/>
        </p:nvSpPr>
        <p:spPr>
          <a:xfrm>
            <a:off x="5486400" y="5562600"/>
            <a:ext cx="228600" cy="228600"/>
          </a:xfrm>
          <a:prstGeom prst="roundRect">
            <a:avLst/>
          </a:prstGeom>
          <a:solidFill>
            <a:schemeClr val="tx2"/>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b="1" dirty="0" smtClean="0">
              <a:solidFill>
                <a:schemeClr val="bg1"/>
              </a:solidFill>
            </a:endParaRPr>
          </a:p>
        </p:txBody>
      </p:sp>
      <p:sp>
        <p:nvSpPr>
          <p:cNvPr id="58" name="TextBox 57"/>
          <p:cNvSpPr txBox="1"/>
          <p:nvPr/>
        </p:nvSpPr>
        <p:spPr>
          <a:xfrm>
            <a:off x="5715000" y="5562600"/>
            <a:ext cx="1676400" cy="228600"/>
          </a:xfrm>
          <a:prstGeom prst="rect">
            <a:avLst/>
          </a:prstGeom>
          <a:noFill/>
        </p:spPr>
        <p:txBody>
          <a:bodyPr wrap="square" lIns="91440" tIns="0" rIns="91440" bIns="0" rtlCol="0">
            <a:noAutofit/>
          </a:bodyPr>
          <a:lstStyle/>
          <a:p>
            <a:pPr marL="0" indent="0">
              <a:buFont typeface="Arial" pitchFamily="34" charset="0"/>
              <a:buNone/>
            </a:pPr>
            <a:r>
              <a:rPr lang="en-US" sz="1400" dirty="0" smtClean="0"/>
              <a:t>Analysis</a:t>
            </a:r>
          </a:p>
        </p:txBody>
      </p:sp>
      <p:sp>
        <p:nvSpPr>
          <p:cNvPr id="40" name="Rounded Rectangle 39"/>
          <p:cNvSpPr/>
          <p:nvPr/>
        </p:nvSpPr>
        <p:spPr>
          <a:xfrm>
            <a:off x="2971800" y="3886200"/>
            <a:ext cx="1295400" cy="762000"/>
          </a:xfrm>
          <a:prstGeom prst="roundRect">
            <a:avLst/>
          </a:prstGeom>
          <a:solidFill>
            <a:schemeClr val="tx2"/>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Energy and Capacity CVR Factors</a:t>
            </a:r>
          </a:p>
        </p:txBody>
      </p:sp>
      <p:cxnSp>
        <p:nvCxnSpPr>
          <p:cNvPr id="43" name="Shape 42"/>
          <p:cNvCxnSpPr>
            <a:endCxn id="8" idx="2"/>
          </p:cNvCxnSpPr>
          <p:nvPr/>
        </p:nvCxnSpPr>
        <p:spPr bwMode="auto">
          <a:xfrm flipV="1">
            <a:off x="4267200" y="3657600"/>
            <a:ext cx="1028700" cy="609600"/>
          </a:xfrm>
          <a:prstGeom prst="bentConnector2">
            <a:avLst/>
          </a:prstGeom>
          <a:solidFill>
            <a:schemeClr val="bg1"/>
          </a:solidFill>
          <a:ln w="12700" cap="flat" cmpd="sng" algn="ctr">
            <a:solidFill>
              <a:schemeClr val="tx1"/>
            </a:solidFill>
            <a:prstDash val="solid"/>
            <a:round/>
            <a:headEnd type="none" w="med" len="med"/>
            <a:tailEnd type="arrow"/>
          </a:ln>
          <a:effectLst/>
        </p:spPr>
      </p:cxnSp>
      <p:cxnSp>
        <p:nvCxnSpPr>
          <p:cNvPr id="52" name="Straight Arrow Connector 51"/>
          <p:cNvCxnSpPr>
            <a:stCxn id="9" idx="3"/>
            <a:endCxn id="15" idx="1"/>
          </p:cNvCxnSpPr>
          <p:nvPr/>
        </p:nvCxnSpPr>
        <p:spPr bwMode="auto">
          <a:xfrm>
            <a:off x="2590800" y="3276600"/>
            <a:ext cx="381000" cy="1588"/>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60" name="Rounded Rectangle 59"/>
          <p:cNvSpPr/>
          <p:nvPr/>
        </p:nvSpPr>
        <p:spPr>
          <a:xfrm>
            <a:off x="6400800" y="2057400"/>
            <a:ext cx="1295400" cy="762000"/>
          </a:xfrm>
          <a:prstGeom prst="roundRect">
            <a:avLst/>
          </a:prstGeom>
          <a:solidFill>
            <a:schemeClr val="accent5"/>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Value of energy and capacity savings for utilities</a:t>
            </a:r>
          </a:p>
        </p:txBody>
      </p:sp>
      <p:sp>
        <p:nvSpPr>
          <p:cNvPr id="61" name="Rounded Rectangle 60"/>
          <p:cNvSpPr/>
          <p:nvPr/>
        </p:nvSpPr>
        <p:spPr>
          <a:xfrm>
            <a:off x="6400800" y="3733800"/>
            <a:ext cx="1295400" cy="762000"/>
          </a:xfrm>
          <a:prstGeom prst="roundRect">
            <a:avLst/>
          </a:prstGeom>
          <a:solidFill>
            <a:schemeClr val="accent5"/>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Value of lower emissions for society</a:t>
            </a:r>
          </a:p>
        </p:txBody>
      </p:sp>
      <p:cxnSp>
        <p:nvCxnSpPr>
          <p:cNvPr id="62" name="Elbow Connector 61"/>
          <p:cNvCxnSpPr>
            <a:endCxn id="60" idx="1"/>
          </p:cNvCxnSpPr>
          <p:nvPr/>
        </p:nvCxnSpPr>
        <p:spPr bwMode="auto">
          <a:xfrm flipV="1">
            <a:off x="5943600" y="2438400"/>
            <a:ext cx="457200" cy="838200"/>
          </a:xfrm>
          <a:prstGeom prst="bentConnector3">
            <a:avLst>
              <a:gd name="adj1" fmla="val 50000"/>
            </a:avLst>
          </a:prstGeom>
          <a:solidFill>
            <a:schemeClr val="bg1"/>
          </a:solidFill>
          <a:ln w="12700" cap="flat" cmpd="sng" algn="ctr">
            <a:solidFill>
              <a:schemeClr val="tx1"/>
            </a:solidFill>
            <a:prstDash val="solid"/>
            <a:round/>
            <a:headEnd type="none" w="med" len="med"/>
            <a:tailEnd type="arrow"/>
          </a:ln>
          <a:effectLst/>
        </p:spPr>
      </p:cxnSp>
      <p:cxnSp>
        <p:nvCxnSpPr>
          <p:cNvPr id="63" name="Elbow Connector 62"/>
          <p:cNvCxnSpPr>
            <a:endCxn id="61" idx="1"/>
          </p:cNvCxnSpPr>
          <p:nvPr/>
        </p:nvCxnSpPr>
        <p:spPr bwMode="auto">
          <a:xfrm>
            <a:off x="5943600" y="3276600"/>
            <a:ext cx="457200" cy="838200"/>
          </a:xfrm>
          <a:prstGeom prst="bentConnector3">
            <a:avLst>
              <a:gd name="adj1" fmla="val 50000"/>
            </a:avLst>
          </a:prstGeom>
          <a:solidFill>
            <a:schemeClr val="bg1"/>
          </a:solidFill>
          <a:ln w="12700" cap="flat" cmpd="sng" algn="ctr">
            <a:solidFill>
              <a:schemeClr val="tx1"/>
            </a:solidFill>
            <a:prstDash val="solid"/>
            <a:round/>
            <a:headEnd type="none" w="med" len="med"/>
            <a:tailEnd type="arrow"/>
          </a:ln>
          <a:effectLst/>
        </p:spPr>
      </p:cxnSp>
      <p:sp>
        <p:nvSpPr>
          <p:cNvPr id="64" name="Rounded Rectangle 63"/>
          <p:cNvSpPr/>
          <p:nvPr/>
        </p:nvSpPr>
        <p:spPr>
          <a:xfrm>
            <a:off x="6400800" y="2895600"/>
            <a:ext cx="1295400" cy="762000"/>
          </a:xfrm>
          <a:prstGeom prst="roundRect">
            <a:avLst/>
          </a:prstGeom>
          <a:solidFill>
            <a:schemeClr val="accent5"/>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Value of electricity savings for customers</a:t>
            </a:r>
          </a:p>
        </p:txBody>
      </p:sp>
      <p:cxnSp>
        <p:nvCxnSpPr>
          <p:cNvPr id="65" name="Straight Arrow Connector 64"/>
          <p:cNvCxnSpPr>
            <a:endCxn id="64" idx="1"/>
          </p:cNvCxnSpPr>
          <p:nvPr/>
        </p:nvCxnSpPr>
        <p:spPr bwMode="auto">
          <a:xfrm>
            <a:off x="5943600" y="3276600"/>
            <a:ext cx="457200" cy="1588"/>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66" name="TextBox 65"/>
          <p:cNvSpPr txBox="1"/>
          <p:nvPr/>
        </p:nvSpPr>
        <p:spPr>
          <a:xfrm>
            <a:off x="2895600" y="4724400"/>
            <a:ext cx="1524000" cy="533400"/>
          </a:xfrm>
          <a:prstGeom prst="rect">
            <a:avLst/>
          </a:prstGeom>
          <a:noFill/>
        </p:spPr>
        <p:txBody>
          <a:bodyPr wrap="square" lIns="91440" tIns="0" rIns="91440" bIns="0" rtlCol="0">
            <a:noAutofit/>
          </a:bodyPr>
          <a:lstStyle/>
          <a:p>
            <a:pPr marL="0" indent="0" algn="ctr">
              <a:buFont typeface="Arial" pitchFamily="34" charset="0"/>
              <a:buNone/>
            </a:pPr>
            <a:r>
              <a:rPr lang="en-US" sz="1400" dirty="0" smtClean="0"/>
              <a:t>CVR Information</a:t>
            </a:r>
          </a:p>
          <a:p>
            <a:pPr marL="0" indent="0" algn="ctr">
              <a:buFont typeface="Arial" pitchFamily="34" charset="0"/>
              <a:buNone/>
            </a:pPr>
            <a:r>
              <a:rPr lang="en-US" sz="1400" dirty="0" smtClean="0"/>
              <a:t>from Projects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Savings </a:t>
            </a:r>
            <a:r>
              <a:rPr lang="en-US" sz="2800" b="1" dirty="0"/>
              <a:t>from </a:t>
            </a:r>
            <a:r>
              <a:rPr lang="en-US" sz="2800" b="1" dirty="0" smtClean="0"/>
              <a:t>CVR</a:t>
            </a:r>
            <a:br>
              <a:rPr lang="en-US" sz="2800" b="1" dirty="0" smtClean="0"/>
            </a:br>
            <a:r>
              <a:rPr lang="en-US" sz="2800" b="1" dirty="0" smtClean="0"/>
              <a:t>The Meaning of CVR</a:t>
            </a:r>
            <a:endParaRPr lang="en-US" sz="2800" b="1" dirty="0"/>
          </a:p>
        </p:txBody>
      </p:sp>
      <p:sp>
        <p:nvSpPr>
          <p:cNvPr id="3" name="Text Placeholder 2"/>
          <p:cNvSpPr>
            <a:spLocks noGrp="1"/>
          </p:cNvSpPr>
          <p:nvPr>
            <p:ph type="body" sz="quarter" idx="10"/>
          </p:nvPr>
        </p:nvSpPr>
        <p:spPr/>
        <p:txBody>
          <a:bodyPr/>
          <a:lstStyle/>
          <a:p>
            <a:r>
              <a:rPr lang="en-US" dirty="0" smtClean="0"/>
              <a:t>Conservation voltage reduction (CVR) reduces customer voltages along a distribution circuit to reduce electricity demand and energy consumption.</a:t>
            </a:r>
            <a:endParaRPr lang="en-US" dirty="0"/>
          </a:p>
        </p:txBody>
      </p:sp>
      <p:sp>
        <p:nvSpPr>
          <p:cNvPr id="4" name="TextBox 3"/>
          <p:cNvSpPr txBox="1"/>
          <p:nvPr/>
        </p:nvSpPr>
        <p:spPr>
          <a:xfrm>
            <a:off x="4876800" y="1828800"/>
            <a:ext cx="3962400" cy="4343400"/>
          </a:xfrm>
          <a:prstGeom prst="rect">
            <a:avLst/>
          </a:prstGeom>
          <a:noFill/>
        </p:spPr>
        <p:txBody>
          <a:bodyPr wrap="square" tIns="91440" bIns="91440" rtlCol="0">
            <a:noAutofit/>
          </a:bodyPr>
          <a:lstStyle/>
          <a:p>
            <a:r>
              <a:rPr lang="en-US" sz="2000" dirty="0" smtClean="0"/>
              <a:t>Studies dating back to the 1980s have shown that small reductions in distribution voltage can reduce electricity demand from customer equipment and save energy. This has become known as “conservation voltage reduction (CVR)”.</a:t>
            </a:r>
          </a:p>
          <a:p>
            <a:endParaRPr lang="en-US" sz="2000" dirty="0" smtClean="0"/>
          </a:p>
          <a:p>
            <a:r>
              <a:rPr lang="en-US" sz="2000" dirty="0" smtClean="0"/>
              <a:t>Recent utility pilot programs have demonstrated that lowering distribution voltage by 1% can reduce demand and energy consumption by 1% or more.</a:t>
            </a:r>
          </a:p>
        </p:txBody>
      </p:sp>
      <p:cxnSp>
        <p:nvCxnSpPr>
          <p:cNvPr id="17" name="Straight Connector 16"/>
          <p:cNvCxnSpPr/>
          <p:nvPr/>
        </p:nvCxnSpPr>
        <p:spPr bwMode="auto">
          <a:xfrm>
            <a:off x="1676400" y="5410200"/>
            <a:ext cx="2743200" cy="0"/>
          </a:xfrm>
          <a:prstGeom prst="line">
            <a:avLst/>
          </a:prstGeom>
          <a:solidFill>
            <a:schemeClr val="bg1"/>
          </a:solidFill>
          <a:ln w="12700" cap="flat" cmpd="sng" algn="ctr">
            <a:solidFill>
              <a:schemeClr val="tx1"/>
            </a:solidFill>
            <a:prstDash val="solid"/>
            <a:round/>
            <a:headEnd type="none" w="med" len="med"/>
            <a:tailEnd type="none" w="med" len="med"/>
          </a:ln>
          <a:effectLst/>
        </p:spPr>
      </p:cxnSp>
      <p:cxnSp>
        <p:nvCxnSpPr>
          <p:cNvPr id="18" name="Straight Connector 17"/>
          <p:cNvCxnSpPr/>
          <p:nvPr/>
        </p:nvCxnSpPr>
        <p:spPr bwMode="auto">
          <a:xfrm rot="5400000" flipH="1" flipV="1">
            <a:off x="495300" y="4229100"/>
            <a:ext cx="2362200" cy="0"/>
          </a:xfrm>
          <a:prstGeom prst="line">
            <a:avLst/>
          </a:prstGeom>
          <a:solidFill>
            <a:schemeClr val="bg1"/>
          </a:solidFill>
          <a:ln w="12700" cap="flat" cmpd="sng" algn="ctr">
            <a:solidFill>
              <a:schemeClr val="tx1"/>
            </a:solidFill>
            <a:prstDash val="solid"/>
            <a:round/>
            <a:headEnd type="none" w="med" len="med"/>
            <a:tailEnd type="none" w="med" len="med"/>
          </a:ln>
          <a:effectLst/>
        </p:spPr>
      </p:cxnSp>
      <p:cxnSp>
        <p:nvCxnSpPr>
          <p:cNvPr id="19" name="Straight Connector 18"/>
          <p:cNvCxnSpPr/>
          <p:nvPr/>
        </p:nvCxnSpPr>
        <p:spPr bwMode="auto">
          <a:xfrm>
            <a:off x="1676400" y="3429000"/>
            <a:ext cx="2667000" cy="228600"/>
          </a:xfrm>
          <a:prstGeom prst="line">
            <a:avLst/>
          </a:prstGeom>
          <a:solidFill>
            <a:schemeClr val="bg1"/>
          </a:solidFill>
          <a:ln w="25400"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a:off x="1676400" y="3733800"/>
            <a:ext cx="2667000" cy="228600"/>
          </a:xfrm>
          <a:prstGeom prst="line">
            <a:avLst/>
          </a:prstGeom>
          <a:solidFill>
            <a:schemeClr val="bg1"/>
          </a:solidFill>
          <a:ln w="25400" cap="flat" cmpd="sng" algn="ctr">
            <a:solidFill>
              <a:schemeClr val="accent6"/>
            </a:solidFill>
            <a:prstDash val="solid"/>
            <a:round/>
            <a:headEnd type="none" w="med" len="med"/>
            <a:tailEnd type="none" w="med" len="med"/>
          </a:ln>
          <a:effectLst/>
        </p:spPr>
      </p:cxnSp>
      <p:sp>
        <p:nvSpPr>
          <p:cNvPr id="21" name="TextBox 20"/>
          <p:cNvSpPr txBox="1"/>
          <p:nvPr/>
        </p:nvSpPr>
        <p:spPr>
          <a:xfrm>
            <a:off x="2438400" y="4038600"/>
            <a:ext cx="1828800" cy="381000"/>
          </a:xfrm>
          <a:prstGeom prst="rect">
            <a:avLst/>
          </a:prstGeom>
          <a:noFill/>
        </p:spPr>
        <p:txBody>
          <a:bodyPr wrap="none" tIns="91440" bIns="91440" rtlCol="0">
            <a:noAutofit/>
          </a:bodyPr>
          <a:lstStyle/>
          <a:p>
            <a:pPr marL="0" indent="0">
              <a:buFont typeface="Arial" pitchFamily="34" charset="0"/>
              <a:buNone/>
            </a:pPr>
            <a:r>
              <a:rPr lang="en-US" sz="1400" b="1" dirty="0" smtClean="0">
                <a:solidFill>
                  <a:schemeClr val="accent6"/>
                </a:solidFill>
              </a:rPr>
              <a:t>“CVR-on” voltage profile</a:t>
            </a:r>
          </a:p>
        </p:txBody>
      </p:sp>
      <p:sp>
        <p:nvSpPr>
          <p:cNvPr id="22" name="TextBox 21"/>
          <p:cNvSpPr txBox="1"/>
          <p:nvPr/>
        </p:nvSpPr>
        <p:spPr>
          <a:xfrm>
            <a:off x="304800" y="3200400"/>
            <a:ext cx="1219200" cy="762000"/>
          </a:xfrm>
          <a:prstGeom prst="rect">
            <a:avLst/>
          </a:prstGeom>
          <a:noFill/>
        </p:spPr>
        <p:txBody>
          <a:bodyPr wrap="square" tIns="91440" bIns="91440" rtlCol="0">
            <a:noAutofit/>
          </a:bodyPr>
          <a:lstStyle/>
          <a:p>
            <a:pPr marL="0" indent="0" algn="r">
              <a:buFont typeface="Arial" pitchFamily="34" charset="0"/>
              <a:buNone/>
            </a:pPr>
            <a:r>
              <a:rPr lang="en-US" sz="1200" dirty="0" smtClean="0"/>
              <a:t>Voltage reduced by adjusting the LTC set-point</a:t>
            </a:r>
          </a:p>
        </p:txBody>
      </p:sp>
      <p:cxnSp>
        <p:nvCxnSpPr>
          <p:cNvPr id="23" name="Straight Arrow Connector 22"/>
          <p:cNvCxnSpPr/>
          <p:nvPr/>
        </p:nvCxnSpPr>
        <p:spPr bwMode="auto">
          <a:xfrm rot="5400000">
            <a:off x="1677194" y="3580606"/>
            <a:ext cx="304800" cy="1588"/>
          </a:xfrm>
          <a:prstGeom prst="straightConnector1">
            <a:avLst/>
          </a:prstGeom>
          <a:solidFill>
            <a:schemeClr val="bg1"/>
          </a:solidFill>
          <a:ln w="12700" cap="flat" cmpd="sng" algn="ctr">
            <a:solidFill>
              <a:schemeClr val="tx1"/>
            </a:solidFill>
            <a:prstDash val="solid"/>
            <a:round/>
            <a:headEnd type="arrow" w="med" len="med"/>
            <a:tailEnd type="arrow"/>
          </a:ln>
          <a:effectLst/>
        </p:spPr>
      </p:cxnSp>
      <p:sp>
        <p:nvSpPr>
          <p:cNvPr id="24" name="TextBox 23"/>
          <p:cNvSpPr txBox="1"/>
          <p:nvPr/>
        </p:nvSpPr>
        <p:spPr>
          <a:xfrm>
            <a:off x="2209800" y="5410200"/>
            <a:ext cx="1905000" cy="304800"/>
          </a:xfrm>
          <a:prstGeom prst="rect">
            <a:avLst/>
          </a:prstGeom>
          <a:noFill/>
        </p:spPr>
        <p:txBody>
          <a:bodyPr wrap="none" tIns="91440" bIns="91440" rtlCol="0">
            <a:noAutofit/>
          </a:bodyPr>
          <a:lstStyle/>
          <a:p>
            <a:pPr marL="0" indent="0">
              <a:buFont typeface="Arial" pitchFamily="34" charset="0"/>
              <a:buNone/>
            </a:pPr>
            <a:r>
              <a:rPr lang="en-US" sz="1200" dirty="0" smtClean="0"/>
              <a:t>Distance along circuit</a:t>
            </a:r>
          </a:p>
        </p:txBody>
      </p:sp>
      <p:sp>
        <p:nvSpPr>
          <p:cNvPr id="25" name="TextBox 24"/>
          <p:cNvSpPr txBox="1"/>
          <p:nvPr/>
        </p:nvSpPr>
        <p:spPr>
          <a:xfrm>
            <a:off x="1371600" y="2667000"/>
            <a:ext cx="1524000" cy="381000"/>
          </a:xfrm>
          <a:prstGeom prst="rect">
            <a:avLst/>
          </a:prstGeom>
          <a:noFill/>
        </p:spPr>
        <p:txBody>
          <a:bodyPr wrap="none" tIns="91440" bIns="91440" rtlCol="0">
            <a:noAutofit/>
          </a:bodyPr>
          <a:lstStyle/>
          <a:p>
            <a:pPr marL="0" indent="0">
              <a:buFont typeface="Arial" pitchFamily="34" charset="0"/>
              <a:buNone/>
            </a:pPr>
            <a:r>
              <a:rPr lang="en-US" sz="1400" dirty="0" smtClean="0"/>
              <a:t>Customer Voltage</a:t>
            </a:r>
          </a:p>
        </p:txBody>
      </p:sp>
      <p:sp>
        <p:nvSpPr>
          <p:cNvPr id="26" name="TextBox 25"/>
          <p:cNvSpPr txBox="1"/>
          <p:nvPr/>
        </p:nvSpPr>
        <p:spPr>
          <a:xfrm>
            <a:off x="1905000" y="4724400"/>
            <a:ext cx="2209800" cy="381000"/>
          </a:xfrm>
          <a:prstGeom prst="rect">
            <a:avLst/>
          </a:prstGeom>
          <a:noFill/>
        </p:spPr>
        <p:txBody>
          <a:bodyPr wrap="none" tIns="91440" bIns="91440" rtlCol="0">
            <a:noAutofit/>
          </a:bodyPr>
          <a:lstStyle/>
          <a:p>
            <a:pPr marL="0" indent="0">
              <a:buFont typeface="Arial" pitchFamily="34" charset="0"/>
              <a:buNone/>
            </a:pPr>
            <a:r>
              <a:rPr lang="en-US" sz="1200" dirty="0" smtClean="0"/>
              <a:t>Distribution Source Voltage</a:t>
            </a:r>
          </a:p>
        </p:txBody>
      </p:sp>
      <p:cxnSp>
        <p:nvCxnSpPr>
          <p:cNvPr id="27" name="Straight Arrow Connector 26"/>
          <p:cNvCxnSpPr/>
          <p:nvPr/>
        </p:nvCxnSpPr>
        <p:spPr bwMode="auto">
          <a:xfrm rot="16200000" flipV="1">
            <a:off x="1524001" y="4038601"/>
            <a:ext cx="838200" cy="380998"/>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28" name="TextBox 27"/>
          <p:cNvSpPr txBox="1"/>
          <p:nvPr/>
        </p:nvSpPr>
        <p:spPr>
          <a:xfrm>
            <a:off x="2438400" y="3124200"/>
            <a:ext cx="2057400" cy="381000"/>
          </a:xfrm>
          <a:prstGeom prst="rect">
            <a:avLst/>
          </a:prstGeom>
          <a:noFill/>
        </p:spPr>
        <p:txBody>
          <a:bodyPr wrap="square" tIns="91440" bIns="91440" rtlCol="0">
            <a:noAutofit/>
          </a:bodyPr>
          <a:lstStyle/>
          <a:p>
            <a:pPr marL="0" indent="0">
              <a:buFont typeface="Arial" pitchFamily="34" charset="0"/>
              <a:buNone/>
            </a:pPr>
            <a:r>
              <a:rPr lang="en-US" sz="1400" b="1" dirty="0" smtClean="0"/>
              <a:t>“CVR-off” voltage profile</a:t>
            </a:r>
          </a:p>
        </p:txBody>
      </p:sp>
      <p:sp>
        <p:nvSpPr>
          <p:cNvPr id="29" name="Rounded Rectangle 28"/>
          <p:cNvSpPr/>
          <p:nvPr/>
        </p:nvSpPr>
        <p:spPr>
          <a:xfrm>
            <a:off x="304800" y="1752600"/>
            <a:ext cx="1295400" cy="762000"/>
          </a:xfrm>
          <a:prstGeom prst="roundRect">
            <a:avLst/>
          </a:prstGeom>
          <a:solidFill>
            <a:schemeClr val="tx2"/>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Energy and Capacity CVR Factors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2438400"/>
            <a:ext cx="3657600" cy="3048000"/>
          </a:xfrm>
          <a:prstGeom prst="rect">
            <a:avLst/>
          </a:prstGeom>
          <a:solidFill>
            <a:schemeClr val="bg1"/>
          </a:solidFill>
          <a:ln w="12700">
            <a:solidFill>
              <a:schemeClr val="tx1"/>
            </a:solid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bg1"/>
              </a:solidFill>
            </a:endParaRPr>
          </a:p>
        </p:txBody>
      </p:sp>
      <p:sp>
        <p:nvSpPr>
          <p:cNvPr id="2" name="Title 1"/>
          <p:cNvSpPr>
            <a:spLocks noGrp="1"/>
          </p:cNvSpPr>
          <p:nvPr>
            <p:ph type="title"/>
          </p:nvPr>
        </p:nvSpPr>
        <p:spPr/>
        <p:txBody>
          <a:bodyPr/>
          <a:lstStyle/>
          <a:p>
            <a:r>
              <a:rPr lang="en-US" sz="2800" b="1" dirty="0" smtClean="0"/>
              <a:t>Correlating CVR Results with Technology Configurations</a:t>
            </a:r>
            <a:endParaRPr lang="en-US" sz="2800" b="1" dirty="0"/>
          </a:p>
        </p:txBody>
      </p:sp>
      <p:sp>
        <p:nvSpPr>
          <p:cNvPr id="3" name="Text Placeholder 2"/>
          <p:cNvSpPr>
            <a:spLocks noGrp="1"/>
          </p:cNvSpPr>
          <p:nvPr>
            <p:ph type="body" sz="quarter" idx="10"/>
          </p:nvPr>
        </p:nvSpPr>
        <p:spPr/>
        <p:txBody>
          <a:bodyPr/>
          <a:lstStyle/>
          <a:p>
            <a:r>
              <a:rPr lang="en-US" dirty="0" smtClean="0"/>
              <a:t>By analyzing hourly load data and talking with utilities, we will try to correlate CVR factors with VVC technology configurations.</a:t>
            </a:r>
            <a:endParaRPr lang="en-US" dirty="0"/>
          </a:p>
        </p:txBody>
      </p:sp>
      <p:pic>
        <p:nvPicPr>
          <p:cNvPr id="4" name="Picture 3" descr="CVR-JunAug-24-7-PDist.bmp"/>
          <p:cNvPicPr>
            <a:picLocks noChangeAspect="1"/>
          </p:cNvPicPr>
          <p:nvPr/>
        </p:nvPicPr>
        <p:blipFill>
          <a:blip r:embed="rId3" cstate="print"/>
          <a:srcRect l="1714" r="6857" b="2286"/>
          <a:stretch>
            <a:fillRect/>
          </a:stretch>
        </p:blipFill>
        <p:spPr>
          <a:xfrm>
            <a:off x="457200" y="2667000"/>
            <a:ext cx="3316248" cy="2658161"/>
          </a:xfrm>
          <a:prstGeom prst="rect">
            <a:avLst/>
          </a:prstGeom>
        </p:spPr>
      </p:pic>
      <p:sp>
        <p:nvSpPr>
          <p:cNvPr id="6" name="Rectangle 8"/>
          <p:cNvSpPr>
            <a:spLocks noChangeArrowheads="1"/>
          </p:cNvSpPr>
          <p:nvPr/>
        </p:nvSpPr>
        <p:spPr bwMode="auto">
          <a:xfrm>
            <a:off x="381000" y="1981200"/>
            <a:ext cx="3657600" cy="457200"/>
          </a:xfrm>
          <a:prstGeom prst="rect">
            <a:avLst/>
          </a:prstGeom>
          <a:solidFill>
            <a:schemeClr val="accent4"/>
          </a:solidFill>
          <a:ln w="12700">
            <a:solidFill>
              <a:schemeClr val="tx1"/>
            </a:solidFill>
            <a:miter lim="800000"/>
            <a:headEnd/>
            <a:tailEnd/>
          </a:ln>
          <a:effectLst/>
        </p:spPr>
        <p:txBody>
          <a:bodyPr lIns="92075" tIns="0" rIns="92075" bIns="0" anchor="ctr"/>
          <a:lstStyle/>
          <a:p>
            <a:pPr algn="ctr" eaLnBrk="0" hangingPunct="0">
              <a:lnSpc>
                <a:spcPct val="90000"/>
              </a:lnSpc>
            </a:pPr>
            <a:r>
              <a:rPr lang="en-US" sz="1600" b="1" dirty="0" smtClean="0">
                <a:solidFill>
                  <a:srgbClr val="FFFFFF"/>
                </a:solidFill>
              </a:rPr>
              <a:t>CVR reduces demand during</a:t>
            </a:r>
          </a:p>
          <a:p>
            <a:pPr algn="ctr" eaLnBrk="0" hangingPunct="0">
              <a:lnSpc>
                <a:spcPct val="90000"/>
              </a:lnSpc>
            </a:pPr>
            <a:r>
              <a:rPr lang="en-US" sz="1600" b="1" dirty="0" smtClean="0">
                <a:solidFill>
                  <a:srgbClr val="FFFFFF"/>
                </a:solidFill>
              </a:rPr>
              <a:t>peak load periods</a:t>
            </a:r>
            <a:endParaRPr lang="en-US" sz="1600" b="1" baseline="30000" dirty="0">
              <a:solidFill>
                <a:srgbClr val="FFFFFF"/>
              </a:solidFill>
            </a:endParaRPr>
          </a:p>
        </p:txBody>
      </p:sp>
      <p:sp>
        <p:nvSpPr>
          <p:cNvPr id="7" name="TextBox 6"/>
          <p:cNvSpPr txBox="1"/>
          <p:nvPr/>
        </p:nvSpPr>
        <p:spPr>
          <a:xfrm>
            <a:off x="1066800" y="4495800"/>
            <a:ext cx="1600200" cy="457200"/>
          </a:xfrm>
          <a:prstGeom prst="rect">
            <a:avLst/>
          </a:prstGeom>
          <a:noFill/>
        </p:spPr>
        <p:txBody>
          <a:bodyPr wrap="none" tIns="91440" bIns="91440" rtlCol="0">
            <a:noAutofit/>
          </a:bodyPr>
          <a:lstStyle/>
          <a:p>
            <a:pPr marL="0" indent="0">
              <a:buFont typeface="Arial" pitchFamily="34" charset="0"/>
              <a:buNone/>
            </a:pPr>
            <a:r>
              <a:rPr lang="en-US" sz="2400" b="1" i="1" dirty="0" smtClean="0">
                <a:solidFill>
                  <a:srgbClr val="FF0000"/>
                </a:solidFill>
                <a:cs typeface="Times New Roman" pitchFamily="18" charset="0"/>
              </a:rPr>
              <a:t>Illustrative</a:t>
            </a:r>
            <a:endParaRPr lang="en-US" sz="2400" b="1" dirty="0" smtClean="0">
              <a:solidFill>
                <a:srgbClr val="FF0000"/>
              </a:solidFill>
            </a:endParaRPr>
          </a:p>
        </p:txBody>
      </p:sp>
      <p:sp>
        <p:nvSpPr>
          <p:cNvPr id="8" name="Oval 7"/>
          <p:cNvSpPr/>
          <p:nvPr/>
        </p:nvSpPr>
        <p:spPr>
          <a:xfrm rot="4158127">
            <a:off x="443099" y="3231075"/>
            <a:ext cx="1223146" cy="489420"/>
          </a:xfrm>
          <a:prstGeom prst="ellipse">
            <a:avLst/>
          </a:prstGeom>
          <a:noFill/>
          <a:ln w="38100">
            <a:solidFill>
              <a:schemeClr val="accent5"/>
            </a:solid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bg1"/>
              </a:solidFill>
            </a:endParaRPr>
          </a:p>
        </p:txBody>
      </p:sp>
      <p:sp>
        <p:nvSpPr>
          <p:cNvPr id="9" name="TextBox 8"/>
          <p:cNvSpPr txBox="1"/>
          <p:nvPr/>
        </p:nvSpPr>
        <p:spPr>
          <a:xfrm>
            <a:off x="1828800" y="3352800"/>
            <a:ext cx="1905000" cy="381000"/>
          </a:xfrm>
          <a:prstGeom prst="rect">
            <a:avLst/>
          </a:prstGeom>
          <a:noFill/>
        </p:spPr>
        <p:txBody>
          <a:bodyPr wrap="square" tIns="91440" bIns="91440" rtlCol="0">
            <a:noAutofit/>
          </a:bodyPr>
          <a:lstStyle/>
          <a:p>
            <a:pPr marL="0" indent="0">
              <a:buFont typeface="Arial" pitchFamily="34" charset="0"/>
              <a:buNone/>
            </a:pPr>
            <a:r>
              <a:rPr lang="en-US" sz="1400" b="1" i="1" dirty="0" smtClean="0">
                <a:solidFill>
                  <a:schemeClr val="accent5"/>
                </a:solidFill>
              </a:rPr>
              <a:t>Peak demand reduced</a:t>
            </a:r>
          </a:p>
        </p:txBody>
      </p:sp>
      <p:cxnSp>
        <p:nvCxnSpPr>
          <p:cNvPr id="11" name="Straight Arrow Connector 10"/>
          <p:cNvCxnSpPr>
            <a:stCxn id="9" idx="1"/>
          </p:cNvCxnSpPr>
          <p:nvPr/>
        </p:nvCxnSpPr>
        <p:spPr bwMode="auto">
          <a:xfrm rot="10800000" flipV="1">
            <a:off x="1447800" y="3543300"/>
            <a:ext cx="381000" cy="38100"/>
          </a:xfrm>
          <a:prstGeom prst="straightConnector1">
            <a:avLst/>
          </a:prstGeom>
          <a:solidFill>
            <a:schemeClr val="bg1"/>
          </a:solidFill>
          <a:ln w="22225" cap="flat" cmpd="sng" algn="ctr">
            <a:solidFill>
              <a:schemeClr val="accent5"/>
            </a:solidFill>
            <a:prstDash val="solid"/>
            <a:round/>
            <a:headEnd type="none" w="med" len="med"/>
            <a:tailEnd type="arrow"/>
          </a:ln>
          <a:effectLst/>
        </p:spPr>
      </p:cxnSp>
      <p:sp>
        <p:nvSpPr>
          <p:cNvPr id="16" name="TextBox 15"/>
          <p:cNvSpPr txBox="1"/>
          <p:nvPr/>
        </p:nvSpPr>
        <p:spPr>
          <a:xfrm>
            <a:off x="4343400" y="1828800"/>
            <a:ext cx="4495800" cy="1447800"/>
          </a:xfrm>
          <a:prstGeom prst="rect">
            <a:avLst/>
          </a:prstGeom>
          <a:noFill/>
        </p:spPr>
        <p:txBody>
          <a:bodyPr wrap="square" tIns="91440" bIns="91440" rtlCol="0">
            <a:noAutofit/>
          </a:bodyPr>
          <a:lstStyle/>
          <a:p>
            <a:r>
              <a:rPr lang="en-US" sz="1600" dirty="0" smtClean="0"/>
              <a:t>Some projects who are pursuing CVR will be reporting hourly circuit load data. By analyzing this data we hope to determine how much demand and energy savings each project achieves with its technology configuration.</a:t>
            </a:r>
          </a:p>
        </p:txBody>
      </p:sp>
      <p:graphicFrame>
        <p:nvGraphicFramePr>
          <p:cNvPr id="24578" name="Object 2"/>
          <p:cNvGraphicFramePr>
            <a:graphicFrameLocks noChangeAspect="1"/>
          </p:cNvGraphicFramePr>
          <p:nvPr/>
        </p:nvGraphicFramePr>
        <p:xfrm>
          <a:off x="5105400" y="3916364"/>
          <a:ext cx="2590800" cy="753074"/>
        </p:xfrm>
        <a:graphic>
          <a:graphicData uri="http://schemas.openxmlformats.org/presentationml/2006/ole">
            <mc:AlternateContent xmlns:mc="http://schemas.openxmlformats.org/markup-compatibility/2006">
              <mc:Choice xmlns:v="urn:schemas-microsoft-com:vml" Requires="v">
                <p:oleObj spid="_x0000_s6147" name="Equation" r:id="rId4" imgW="1358640" imgH="393480" progId="Equation.3">
                  <p:embed/>
                </p:oleObj>
              </mc:Choice>
              <mc:Fallback>
                <p:oleObj name="Equation" r:id="rId4" imgW="135864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3916364"/>
                        <a:ext cx="2590800" cy="7530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TextBox 17"/>
          <p:cNvSpPr txBox="1"/>
          <p:nvPr/>
        </p:nvSpPr>
        <p:spPr>
          <a:xfrm>
            <a:off x="4343400" y="3429000"/>
            <a:ext cx="4495800" cy="533400"/>
          </a:xfrm>
          <a:prstGeom prst="rect">
            <a:avLst/>
          </a:prstGeom>
          <a:noFill/>
        </p:spPr>
        <p:txBody>
          <a:bodyPr wrap="square" tIns="91440" bIns="91440" rtlCol="0">
            <a:noAutofit/>
          </a:bodyPr>
          <a:lstStyle/>
          <a:p>
            <a:r>
              <a:rPr lang="en-US" sz="2400" dirty="0" smtClean="0"/>
              <a:t>CVR Factor (</a:t>
            </a:r>
            <a:r>
              <a:rPr lang="en-US" sz="2400" i="1" dirty="0" smtClean="0"/>
              <a:t>CVRf</a:t>
            </a:r>
            <a:r>
              <a:rPr lang="en-US" sz="2400" dirty="0" smtClean="0"/>
              <a:t>)</a:t>
            </a:r>
          </a:p>
        </p:txBody>
      </p:sp>
      <p:sp>
        <p:nvSpPr>
          <p:cNvPr id="19" name="TextBox 18"/>
          <p:cNvSpPr txBox="1"/>
          <p:nvPr/>
        </p:nvSpPr>
        <p:spPr>
          <a:xfrm>
            <a:off x="4343400" y="4876800"/>
            <a:ext cx="4495800" cy="1066800"/>
          </a:xfrm>
          <a:prstGeom prst="rect">
            <a:avLst/>
          </a:prstGeom>
          <a:noFill/>
        </p:spPr>
        <p:txBody>
          <a:bodyPr wrap="square" tIns="91440" bIns="91440" rtlCol="0">
            <a:noAutofit/>
          </a:bodyPr>
          <a:lstStyle/>
          <a:p>
            <a:r>
              <a:rPr lang="en-US" sz="1600" dirty="0" smtClean="0"/>
              <a:t>We will work with project teams in the focus group to understand how much distribution voltage was reduced to achieve the reduction in load.</a:t>
            </a:r>
          </a:p>
        </p:txBody>
      </p:sp>
      <p:sp>
        <p:nvSpPr>
          <p:cNvPr id="15" name="TextBox 14"/>
          <p:cNvSpPr txBox="1"/>
          <p:nvPr/>
        </p:nvSpPr>
        <p:spPr>
          <a:xfrm>
            <a:off x="304800" y="5562600"/>
            <a:ext cx="3200400" cy="304800"/>
          </a:xfrm>
          <a:prstGeom prst="rect">
            <a:avLst/>
          </a:prstGeom>
          <a:noFill/>
        </p:spPr>
        <p:txBody>
          <a:bodyPr wrap="none" tIns="91440" bIns="91440" rtlCol="0">
            <a:noAutofit/>
          </a:bodyPr>
          <a:lstStyle/>
          <a:p>
            <a:pPr marL="0" indent="0">
              <a:buFont typeface="Arial" pitchFamily="34" charset="0"/>
              <a:buNone/>
            </a:pPr>
            <a:r>
              <a:rPr lang="en-US" sz="1000" dirty="0" smtClean="0"/>
              <a:t>Source: Illustrative results from Navigant analysis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Savings </a:t>
            </a:r>
            <a:r>
              <a:rPr lang="en-US" sz="2800" b="1" dirty="0"/>
              <a:t>from </a:t>
            </a:r>
            <a:r>
              <a:rPr lang="en-US" sz="2800" b="1" dirty="0" smtClean="0"/>
              <a:t>CVR</a:t>
            </a:r>
            <a:br>
              <a:rPr lang="en-US" sz="2800" b="1" dirty="0" smtClean="0"/>
            </a:br>
            <a:r>
              <a:rPr lang="en-US" sz="2800" b="1" dirty="0" smtClean="0"/>
              <a:t>Value of Benefits</a:t>
            </a:r>
            <a:endParaRPr lang="en-US" sz="2800" b="1" dirty="0"/>
          </a:p>
        </p:txBody>
      </p:sp>
      <p:sp>
        <p:nvSpPr>
          <p:cNvPr id="3" name="Text Placeholder 2"/>
          <p:cNvSpPr>
            <a:spLocks noGrp="1"/>
          </p:cNvSpPr>
          <p:nvPr>
            <p:ph type="body" sz="quarter" idx="10"/>
          </p:nvPr>
        </p:nvSpPr>
        <p:spPr/>
        <p:txBody>
          <a:bodyPr/>
          <a:lstStyle/>
          <a:p>
            <a:r>
              <a:rPr lang="en-US" dirty="0" smtClean="0"/>
              <a:t>The energy savings from CVR saves utilities and their customers money on energy and capacity, and reduces carbon emissions.</a:t>
            </a:r>
            <a:endParaRPr lang="en-US" dirty="0"/>
          </a:p>
        </p:txBody>
      </p:sp>
      <p:sp>
        <p:nvSpPr>
          <p:cNvPr id="6" name="Rounded Rectangle 5"/>
          <p:cNvSpPr/>
          <p:nvPr/>
        </p:nvSpPr>
        <p:spPr>
          <a:xfrm>
            <a:off x="1295400" y="4929215"/>
            <a:ext cx="1295400" cy="762000"/>
          </a:xfrm>
          <a:prstGeom prst="roundRect">
            <a:avLst/>
          </a:prstGeom>
          <a:solidFill>
            <a:schemeClr val="accent5"/>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Value of lower emissions for society</a:t>
            </a:r>
          </a:p>
        </p:txBody>
      </p:sp>
      <p:graphicFrame>
        <p:nvGraphicFramePr>
          <p:cNvPr id="22530" name="Object 5"/>
          <p:cNvGraphicFramePr>
            <a:graphicFrameLocks noChangeAspect="1"/>
          </p:cNvGraphicFramePr>
          <p:nvPr/>
        </p:nvGraphicFramePr>
        <p:xfrm>
          <a:off x="2773363" y="3275013"/>
          <a:ext cx="5121275" cy="520700"/>
        </p:xfrm>
        <a:graphic>
          <a:graphicData uri="http://schemas.openxmlformats.org/presentationml/2006/ole">
            <mc:AlternateContent xmlns:mc="http://schemas.openxmlformats.org/markup-compatibility/2006">
              <mc:Choice xmlns:v="urn:schemas-microsoft-com:vml" Requires="v">
                <p:oleObj spid="_x0000_s7173" name="Equation" r:id="rId3" imgW="4254480" imgH="431640" progId="Equation.3">
                  <p:embed/>
                </p:oleObj>
              </mc:Choice>
              <mc:Fallback>
                <p:oleObj name="Equation" r:id="rId3" imgW="425448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3363" y="3275013"/>
                        <a:ext cx="5121275" cy="520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5"/>
          <p:cNvGraphicFramePr>
            <a:graphicFrameLocks noChangeAspect="1"/>
          </p:cNvGraphicFramePr>
          <p:nvPr/>
        </p:nvGraphicFramePr>
        <p:xfrm>
          <a:off x="2819400" y="5005415"/>
          <a:ext cx="5562600" cy="709585"/>
        </p:xfrm>
        <a:graphic>
          <a:graphicData uri="http://schemas.openxmlformats.org/presentationml/2006/ole">
            <mc:AlternateContent xmlns:mc="http://schemas.openxmlformats.org/markup-compatibility/2006">
              <mc:Choice xmlns:v="urn:schemas-microsoft-com:vml" Requires="v">
                <p:oleObj spid="_x0000_s7174" name="Equation" r:id="rId5" imgW="4800600" imgH="609480" progId="Equation.3">
                  <p:embed/>
                </p:oleObj>
              </mc:Choice>
              <mc:Fallback>
                <p:oleObj name="Equation" r:id="rId5" imgW="4800600" imgH="609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5005415"/>
                        <a:ext cx="5562600" cy="7095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ounded Rectangle 10"/>
          <p:cNvSpPr/>
          <p:nvPr/>
        </p:nvSpPr>
        <p:spPr>
          <a:xfrm>
            <a:off x="304800" y="1881215"/>
            <a:ext cx="1295400" cy="762000"/>
          </a:xfrm>
          <a:prstGeom prst="roundRect">
            <a:avLst/>
          </a:prstGeom>
          <a:solidFill>
            <a:schemeClr val="accent5"/>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Energy and Capacity  Savings from CVR On</a:t>
            </a:r>
          </a:p>
        </p:txBody>
      </p:sp>
      <p:cxnSp>
        <p:nvCxnSpPr>
          <p:cNvPr id="17" name="Shape 16"/>
          <p:cNvCxnSpPr>
            <a:stCxn id="11" idx="2"/>
          </p:cNvCxnSpPr>
          <p:nvPr/>
        </p:nvCxnSpPr>
        <p:spPr bwMode="auto">
          <a:xfrm rot="16200000" flipH="1">
            <a:off x="666750" y="2928965"/>
            <a:ext cx="914400" cy="342900"/>
          </a:xfrm>
          <a:prstGeom prst="bentConnector2">
            <a:avLst/>
          </a:prstGeom>
          <a:solidFill>
            <a:schemeClr val="bg1"/>
          </a:solidFill>
          <a:ln w="12700" cap="flat" cmpd="sng" algn="ctr">
            <a:solidFill>
              <a:schemeClr val="tx1"/>
            </a:solidFill>
            <a:prstDash val="solid"/>
            <a:round/>
            <a:headEnd type="none" w="med" len="med"/>
            <a:tailEnd type="arrow"/>
          </a:ln>
          <a:effectLst/>
        </p:spPr>
      </p:cxnSp>
      <p:cxnSp>
        <p:nvCxnSpPr>
          <p:cNvPr id="19" name="Shape 18"/>
          <p:cNvCxnSpPr>
            <a:stCxn id="11" idx="2"/>
            <a:endCxn id="6" idx="1"/>
          </p:cNvCxnSpPr>
          <p:nvPr/>
        </p:nvCxnSpPr>
        <p:spPr bwMode="auto">
          <a:xfrm rot="16200000" flipH="1">
            <a:off x="-209550" y="3805265"/>
            <a:ext cx="2667000" cy="342900"/>
          </a:xfrm>
          <a:prstGeom prst="bentConnector2">
            <a:avLst/>
          </a:prstGeom>
          <a:solidFill>
            <a:schemeClr val="bg1"/>
          </a:solidFill>
          <a:ln w="12700" cap="flat" cmpd="sng" algn="ctr">
            <a:solidFill>
              <a:schemeClr val="tx1"/>
            </a:solidFill>
            <a:prstDash val="solid"/>
            <a:round/>
            <a:headEnd type="none" w="med" len="med"/>
            <a:tailEnd type="arrow"/>
          </a:ln>
          <a:effectLst/>
        </p:spPr>
      </p:cxnSp>
      <p:sp>
        <p:nvSpPr>
          <p:cNvPr id="12" name="Rounded Rectangle 11"/>
          <p:cNvSpPr/>
          <p:nvPr/>
        </p:nvSpPr>
        <p:spPr>
          <a:xfrm>
            <a:off x="1295400" y="3124200"/>
            <a:ext cx="1295400" cy="762000"/>
          </a:xfrm>
          <a:prstGeom prst="roundRect">
            <a:avLst/>
          </a:prstGeom>
          <a:solidFill>
            <a:schemeClr val="accent5"/>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Value of energy and capacity savings for utilities</a:t>
            </a:r>
          </a:p>
        </p:txBody>
      </p:sp>
      <p:sp>
        <p:nvSpPr>
          <p:cNvPr id="14" name="Rounded Rectangle 13"/>
          <p:cNvSpPr/>
          <p:nvPr/>
        </p:nvSpPr>
        <p:spPr>
          <a:xfrm>
            <a:off x="1295400" y="4038600"/>
            <a:ext cx="1295400" cy="762000"/>
          </a:xfrm>
          <a:prstGeom prst="roundRect">
            <a:avLst/>
          </a:prstGeom>
          <a:solidFill>
            <a:schemeClr val="accent5"/>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1200" b="1" dirty="0" smtClean="0">
                <a:solidFill>
                  <a:schemeClr val="bg1"/>
                </a:solidFill>
              </a:rPr>
              <a:t>Value of electricity savings for customers</a:t>
            </a:r>
          </a:p>
        </p:txBody>
      </p:sp>
      <p:cxnSp>
        <p:nvCxnSpPr>
          <p:cNvPr id="20" name="Shape 19"/>
          <p:cNvCxnSpPr>
            <a:stCxn id="11" idx="2"/>
            <a:endCxn id="14" idx="1"/>
          </p:cNvCxnSpPr>
          <p:nvPr/>
        </p:nvCxnSpPr>
        <p:spPr bwMode="auto">
          <a:xfrm rot="16200000" flipH="1">
            <a:off x="235758" y="3359957"/>
            <a:ext cx="1776385" cy="342900"/>
          </a:xfrm>
          <a:prstGeom prst="bentConnector2">
            <a:avLst/>
          </a:prstGeom>
          <a:solidFill>
            <a:schemeClr val="bg1"/>
          </a:solidFill>
          <a:ln w="12700" cap="flat" cmpd="sng" algn="ctr">
            <a:solidFill>
              <a:schemeClr val="tx1"/>
            </a:solidFill>
            <a:prstDash val="solid"/>
            <a:round/>
            <a:headEnd type="none" w="med" len="med"/>
            <a:tailEnd type="arrow"/>
          </a:ln>
          <a:effectLst/>
        </p:spPr>
      </p:cxnSp>
      <p:graphicFrame>
        <p:nvGraphicFramePr>
          <p:cNvPr id="21" name="Object 5"/>
          <p:cNvGraphicFramePr>
            <a:graphicFrameLocks noChangeAspect="1"/>
          </p:cNvGraphicFramePr>
          <p:nvPr/>
        </p:nvGraphicFramePr>
        <p:xfrm>
          <a:off x="2720975" y="4333875"/>
          <a:ext cx="5167313" cy="260350"/>
        </p:xfrm>
        <a:graphic>
          <a:graphicData uri="http://schemas.openxmlformats.org/presentationml/2006/ole">
            <mc:AlternateContent xmlns:mc="http://schemas.openxmlformats.org/markup-compatibility/2006">
              <mc:Choice xmlns:v="urn:schemas-microsoft-com:vml" Requires="v">
                <p:oleObj spid="_x0000_s7175" name="Equation" r:id="rId7" imgW="4292280" imgH="215640" progId="Equation.3">
                  <p:embed/>
                </p:oleObj>
              </mc:Choice>
              <mc:Fallback>
                <p:oleObj name="Equation" r:id="rId7" imgW="4292280" imgH="2156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20975" y="4333875"/>
                        <a:ext cx="5167313" cy="260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733800" y="2514600"/>
            <a:ext cx="4876800" cy="3581400"/>
          </a:xfrm>
          <a:prstGeom prst="rect">
            <a:avLst/>
          </a:prstGeom>
          <a:solidFill>
            <a:schemeClr val="bg1"/>
          </a:solidFill>
          <a:ln w="12700">
            <a:solidFill>
              <a:schemeClr val="tx1"/>
            </a:solid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bg1"/>
              </a:solidFill>
            </a:endParaRPr>
          </a:p>
        </p:txBody>
      </p:sp>
      <p:sp>
        <p:nvSpPr>
          <p:cNvPr id="7" name="Rectangle 8"/>
          <p:cNvSpPr>
            <a:spLocks noChangeArrowheads="1"/>
          </p:cNvSpPr>
          <p:nvPr/>
        </p:nvSpPr>
        <p:spPr bwMode="auto">
          <a:xfrm>
            <a:off x="3733800" y="1828800"/>
            <a:ext cx="4876800" cy="685800"/>
          </a:xfrm>
          <a:prstGeom prst="rect">
            <a:avLst/>
          </a:prstGeom>
          <a:solidFill>
            <a:schemeClr val="accent4"/>
          </a:solidFill>
          <a:ln w="12700">
            <a:solidFill>
              <a:schemeClr val="tx1"/>
            </a:solidFill>
            <a:miter lim="800000"/>
            <a:headEnd/>
            <a:tailEnd/>
          </a:ln>
          <a:effectLst/>
        </p:spPr>
        <p:txBody>
          <a:bodyPr lIns="92075" tIns="0" rIns="92075" bIns="0" anchor="ctr"/>
          <a:lstStyle/>
          <a:p>
            <a:pPr algn="ctr" eaLnBrk="0" hangingPunct="0">
              <a:lnSpc>
                <a:spcPct val="90000"/>
              </a:lnSpc>
            </a:pPr>
            <a:r>
              <a:rPr lang="en-US" sz="1600" b="1" dirty="0" smtClean="0">
                <a:solidFill>
                  <a:srgbClr val="FFFFFF"/>
                </a:solidFill>
              </a:rPr>
              <a:t>Reported hourly data for real and reactive power</a:t>
            </a:r>
            <a:endParaRPr lang="en-US" sz="1600" b="1" dirty="0">
              <a:solidFill>
                <a:srgbClr val="FFFFFF"/>
              </a:solidFill>
            </a:endParaRPr>
          </a:p>
          <a:p>
            <a:pPr algn="ctr" eaLnBrk="0" hangingPunct="0">
              <a:lnSpc>
                <a:spcPct val="90000"/>
              </a:lnSpc>
            </a:pPr>
            <a:r>
              <a:rPr lang="en-US" sz="1600" b="1" dirty="0" smtClean="0">
                <a:solidFill>
                  <a:srgbClr val="FFFFFF"/>
                </a:solidFill>
              </a:rPr>
              <a:t>(four peak demand days in July)</a:t>
            </a:r>
          </a:p>
        </p:txBody>
      </p:sp>
      <p:sp>
        <p:nvSpPr>
          <p:cNvPr id="2" name="Title 1"/>
          <p:cNvSpPr>
            <a:spLocks noGrp="1"/>
          </p:cNvSpPr>
          <p:nvPr>
            <p:ph type="title"/>
          </p:nvPr>
        </p:nvSpPr>
        <p:spPr/>
        <p:txBody>
          <a:bodyPr/>
          <a:lstStyle/>
          <a:p>
            <a:r>
              <a:rPr lang="en-US" b="1" dirty="0" smtClean="0"/>
              <a:t>Savings from CVR</a:t>
            </a:r>
            <a:br>
              <a:rPr lang="en-US" b="1" dirty="0" smtClean="0"/>
            </a:br>
            <a:r>
              <a:rPr lang="en-US" b="1" dirty="0" smtClean="0"/>
              <a:t>Example Analysis – Hourly P/Q Data</a:t>
            </a:r>
            <a:endParaRPr lang="en-US" b="1" dirty="0"/>
          </a:p>
        </p:txBody>
      </p:sp>
      <p:sp>
        <p:nvSpPr>
          <p:cNvPr id="3" name="Text Placeholder 2"/>
          <p:cNvSpPr>
            <a:spLocks noGrp="1"/>
          </p:cNvSpPr>
          <p:nvPr>
            <p:ph type="body" sz="quarter" idx="10"/>
          </p:nvPr>
        </p:nvSpPr>
        <p:spPr/>
        <p:txBody>
          <a:bodyPr/>
          <a:lstStyle/>
          <a:p>
            <a:r>
              <a:rPr lang="en-US" dirty="0" smtClean="0"/>
              <a:t>This project is seeking to reduce system peak demand with conservation voltage reduction during the summer.</a:t>
            </a: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86200" y="2743200"/>
            <a:ext cx="4615958" cy="3200400"/>
          </a:xfrm>
          <a:prstGeom prst="rect">
            <a:avLst/>
          </a:prstGeom>
        </p:spPr>
      </p:pic>
      <p:sp>
        <p:nvSpPr>
          <p:cNvPr id="5" name="TextBox 4"/>
          <p:cNvSpPr txBox="1"/>
          <p:nvPr/>
        </p:nvSpPr>
        <p:spPr>
          <a:xfrm>
            <a:off x="533400" y="1828800"/>
            <a:ext cx="2895600" cy="4267200"/>
          </a:xfrm>
          <a:prstGeom prst="rect">
            <a:avLst/>
          </a:prstGeom>
          <a:noFill/>
        </p:spPr>
        <p:txBody>
          <a:bodyPr wrap="square" tIns="91440" bIns="91440" rtlCol="0">
            <a:noAutofit/>
          </a:bodyPr>
          <a:lstStyle/>
          <a:p>
            <a:pPr marL="0" indent="0">
              <a:buFont typeface="Arial" pitchFamily="34" charset="0"/>
              <a:buNone/>
            </a:pPr>
            <a:r>
              <a:rPr lang="en-US" sz="1600" dirty="0" smtClean="0"/>
              <a:t>Distribution automation project implementing  conservation voltage reduction including the coordinated control of a capacitor bank with a transformer load-tap changer at a substation.</a:t>
            </a:r>
          </a:p>
          <a:p>
            <a:pPr marL="0" indent="0">
              <a:buFont typeface="Arial" pitchFamily="34" charset="0"/>
              <a:buNone/>
            </a:pPr>
            <a:endParaRPr lang="en-US" sz="1600" dirty="0" smtClean="0"/>
          </a:p>
          <a:p>
            <a:pPr marL="0" indent="0">
              <a:buFont typeface="Arial" pitchFamily="34" charset="0"/>
              <a:buNone/>
            </a:pPr>
            <a:r>
              <a:rPr lang="en-US" sz="1600" dirty="0" smtClean="0"/>
              <a:t>The CVR action was taken as a way to reduce system peak demand during high load periods in July and August.</a:t>
            </a:r>
          </a:p>
        </p:txBody>
      </p:sp>
      <p:sp>
        <p:nvSpPr>
          <p:cNvPr id="8" name="TextBox 7"/>
          <p:cNvSpPr txBox="1"/>
          <p:nvPr/>
        </p:nvSpPr>
        <p:spPr>
          <a:xfrm>
            <a:off x="3733800" y="6096000"/>
            <a:ext cx="3200400" cy="304800"/>
          </a:xfrm>
          <a:prstGeom prst="rect">
            <a:avLst/>
          </a:prstGeom>
          <a:noFill/>
        </p:spPr>
        <p:txBody>
          <a:bodyPr wrap="none" tIns="91440" bIns="91440" rtlCol="0">
            <a:noAutofit/>
          </a:bodyPr>
          <a:lstStyle/>
          <a:p>
            <a:pPr marL="0" indent="0">
              <a:buFont typeface="Arial" pitchFamily="34" charset="0"/>
              <a:buNone/>
            </a:pPr>
            <a:r>
              <a:rPr lang="en-US" sz="1000" dirty="0" smtClean="0"/>
              <a:t>Source: Illustrative results from Navigant analysis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Example Calculation of Capacity Savings</a:t>
            </a:r>
            <a:endParaRPr lang="en-US" sz="2800" b="1" dirty="0"/>
          </a:p>
        </p:txBody>
      </p:sp>
      <p:sp>
        <p:nvSpPr>
          <p:cNvPr id="3" name="Text Placeholder 2"/>
          <p:cNvSpPr>
            <a:spLocks noGrp="1"/>
          </p:cNvSpPr>
          <p:nvPr>
            <p:ph type="body" sz="quarter" idx="10"/>
          </p:nvPr>
        </p:nvSpPr>
        <p:spPr/>
        <p:txBody>
          <a:bodyPr/>
          <a:lstStyle/>
          <a:p>
            <a:r>
              <a:rPr lang="en-US" dirty="0" smtClean="0"/>
              <a:t>This project achieved about a 2% reduction in demand by performing CVR during a peak period in July.</a:t>
            </a:r>
            <a:endParaRPr lang="en-US" dirty="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745655"/>
              </p:ext>
            </p:extLst>
          </p:nvPr>
        </p:nvGraphicFramePr>
        <p:xfrm>
          <a:off x="2743200" y="1828800"/>
          <a:ext cx="3581397" cy="1543050"/>
        </p:xfrm>
        <a:graphic>
          <a:graphicData uri="http://schemas.openxmlformats.org/drawingml/2006/table">
            <a:tbl>
              <a:tblPr bandRow="1">
                <a:tableStyleId>{5C22544A-7EE6-4342-B048-85BDC9FD1C3A}</a:tableStyleId>
              </a:tblPr>
              <a:tblGrid>
                <a:gridCol w="1219197"/>
                <a:gridCol w="685800"/>
                <a:gridCol w="609600"/>
                <a:gridCol w="533400"/>
                <a:gridCol w="533400"/>
              </a:tblGrid>
              <a:tr h="200025">
                <a:tc>
                  <a:txBody>
                    <a:bodyPr/>
                    <a:lstStyle/>
                    <a:p>
                      <a:pPr algn="ctr" fontAlgn="b"/>
                      <a:r>
                        <a:rPr lang="en-US" sz="1100" b="1" u="none" strike="noStrike" dirty="0">
                          <a:effectLst/>
                        </a:rPr>
                        <a:t> </a:t>
                      </a:r>
                      <a:endParaRPr lang="en-US" sz="1100" b="1" i="0" u="none" strike="noStrike" dirty="0">
                        <a:solidFill>
                          <a:srgbClr val="000000"/>
                        </a:solidFill>
                        <a:effectLst/>
                        <a:latin typeface="Calibri"/>
                      </a:endParaRPr>
                    </a:p>
                  </a:txBody>
                  <a:tcPr marL="9525" marR="9525" marT="9525" marB="0" anchor="ctr" anchorCtr="1">
                    <a:solidFill>
                      <a:schemeClr val="accent2">
                        <a:lumMod val="60000"/>
                        <a:lumOff val="40000"/>
                        <a:alpha val="56000"/>
                      </a:schemeClr>
                    </a:solidFill>
                  </a:tcPr>
                </a:tc>
                <a:tc gridSpan="4">
                  <a:txBody>
                    <a:bodyPr/>
                    <a:lstStyle/>
                    <a:p>
                      <a:pPr algn="ctr" fontAlgn="b"/>
                      <a:r>
                        <a:rPr lang="en-US" sz="1100" b="1" u="none" strike="noStrike" dirty="0" smtClean="0">
                          <a:effectLst/>
                        </a:rPr>
                        <a:t>SELECTED DATA (July</a:t>
                      </a:r>
                      <a:r>
                        <a:rPr lang="en-US" sz="1100" b="1" u="none" strike="noStrike" baseline="0" dirty="0" smtClean="0">
                          <a:effectLst/>
                        </a:rPr>
                        <a:t> 1-4</a:t>
                      </a:r>
                      <a:r>
                        <a:rPr lang="en-US" sz="1100" b="1" u="none" strike="noStrike" dirty="0" smtClean="0">
                          <a:effectLst/>
                        </a:rPr>
                        <a:t>,</a:t>
                      </a:r>
                      <a:r>
                        <a:rPr lang="en-US" sz="1100" b="1" u="none" strike="noStrike" baseline="0" dirty="0" smtClean="0">
                          <a:effectLst/>
                        </a:rPr>
                        <a:t> 3PM-9PM)</a:t>
                      </a:r>
                      <a:endParaRPr lang="en-US" sz="1100" b="1" i="0" u="none" strike="noStrike" dirty="0">
                        <a:solidFill>
                          <a:srgbClr val="000000"/>
                        </a:solidFill>
                        <a:effectLst/>
                        <a:latin typeface="Calibri"/>
                      </a:endParaRPr>
                    </a:p>
                  </a:txBody>
                  <a:tcPr marL="9525" marR="9525" marT="9525" marB="0" anchor="ctr" anchorCtr="1">
                    <a:solidFill>
                      <a:schemeClr val="accent2">
                        <a:lumMod val="60000"/>
                        <a:lumOff val="40000"/>
                        <a:alpha val="56000"/>
                      </a:schemeClr>
                    </a:solidFill>
                  </a:tcPr>
                </a:tc>
                <a:tc hMerge="1">
                  <a:txBody>
                    <a:bodyPr/>
                    <a:lstStyle/>
                    <a:p>
                      <a:pPr algn="l" fontAlgn="b"/>
                      <a:endParaRPr lang="en-US" sz="1100" b="1" i="0" u="none" strike="noStrike" dirty="0">
                        <a:solidFill>
                          <a:srgbClr val="000000"/>
                        </a:solidFill>
                        <a:effectLst/>
                        <a:latin typeface="Calibri"/>
                      </a:endParaRPr>
                    </a:p>
                  </a:txBody>
                  <a:tcPr marL="9525" marR="9525" marT="9525" marB="0" anchor="ctr" anchorCtr="1">
                    <a:solidFill>
                      <a:schemeClr val="accent2">
                        <a:lumMod val="60000"/>
                        <a:lumOff val="40000"/>
                        <a:alpha val="56000"/>
                      </a:schemeClr>
                    </a:solidFill>
                  </a:tcPr>
                </a:tc>
                <a:tc hMerge="1">
                  <a:txBody>
                    <a:bodyPr/>
                    <a:lstStyle/>
                    <a:p>
                      <a:endParaRPr lang="en-US"/>
                    </a:p>
                  </a:txBody>
                  <a:tcPr/>
                </a:tc>
                <a:tc hMerge="1">
                  <a:txBody>
                    <a:bodyPr/>
                    <a:lstStyle/>
                    <a:p>
                      <a:pPr algn="l" fontAlgn="b"/>
                      <a:endParaRPr lang="en-US" sz="1100" b="1" i="0" u="none" strike="noStrike" dirty="0">
                        <a:solidFill>
                          <a:srgbClr val="000000"/>
                        </a:solidFill>
                        <a:effectLst/>
                        <a:latin typeface="Calibri"/>
                      </a:endParaRPr>
                    </a:p>
                  </a:txBody>
                  <a:tcPr marL="9525" marR="9525" marT="9525" marB="0" anchor="ctr" anchorCtr="1">
                    <a:solidFill>
                      <a:schemeClr val="accent2">
                        <a:lumMod val="60000"/>
                        <a:lumOff val="40000"/>
                        <a:alpha val="56000"/>
                      </a:schemeClr>
                    </a:solidFill>
                  </a:tcPr>
                </a:tc>
              </a:tr>
              <a:tr h="190500">
                <a:tc>
                  <a:txBody>
                    <a:bodyPr/>
                    <a:lstStyle/>
                    <a:p>
                      <a:pPr algn="ctr" fontAlgn="b"/>
                      <a:endParaRPr lang="en-US" sz="1100" b="1" i="0" u="none" strike="noStrike" dirty="0">
                        <a:solidFill>
                          <a:srgbClr val="000000"/>
                        </a:solidFill>
                        <a:effectLst/>
                        <a:latin typeface="Calibri"/>
                      </a:endParaRPr>
                    </a:p>
                  </a:txBody>
                  <a:tcPr marL="9525" marR="9525" marT="9525" marB="0" anchor="ctr" anchorCtr="1">
                    <a:solidFill>
                      <a:schemeClr val="accent2">
                        <a:lumMod val="60000"/>
                        <a:lumOff val="40000"/>
                        <a:alpha val="56000"/>
                      </a:schemeClr>
                    </a:solidFill>
                  </a:tcPr>
                </a:tc>
                <a:tc>
                  <a:txBody>
                    <a:bodyPr/>
                    <a:lstStyle/>
                    <a:p>
                      <a:pPr algn="ctr" fontAlgn="b"/>
                      <a:r>
                        <a:rPr lang="en-US" sz="1100" b="0" i="1" u="none" strike="noStrike" dirty="0">
                          <a:effectLst/>
                        </a:rPr>
                        <a:t>Baseline</a:t>
                      </a:r>
                      <a:endParaRPr lang="en-US" sz="1100" b="0" i="1" u="none" strike="noStrike" dirty="0">
                        <a:solidFill>
                          <a:srgbClr val="000000"/>
                        </a:solidFill>
                        <a:effectLst/>
                        <a:latin typeface="Calibri"/>
                      </a:endParaRPr>
                    </a:p>
                  </a:txBody>
                  <a:tcPr marL="9525" marR="9525" marT="9525" marB="0" anchor="ctr" anchorCtr="1">
                    <a:solidFill>
                      <a:schemeClr val="accent2">
                        <a:lumMod val="60000"/>
                        <a:lumOff val="40000"/>
                        <a:alpha val="56000"/>
                      </a:schemeClr>
                    </a:solidFill>
                  </a:tcPr>
                </a:tc>
                <a:tc>
                  <a:txBody>
                    <a:bodyPr/>
                    <a:lstStyle/>
                    <a:p>
                      <a:pPr algn="ctr" fontAlgn="b"/>
                      <a:r>
                        <a:rPr lang="en-US" sz="1100" b="0" i="1" u="none" strike="noStrike" dirty="0">
                          <a:effectLst/>
                        </a:rPr>
                        <a:t>New</a:t>
                      </a:r>
                      <a:endParaRPr lang="en-US" sz="1100" b="0" i="1" u="none" strike="noStrike" dirty="0">
                        <a:solidFill>
                          <a:srgbClr val="000000"/>
                        </a:solidFill>
                        <a:effectLst/>
                        <a:latin typeface="Calibri"/>
                      </a:endParaRPr>
                    </a:p>
                  </a:txBody>
                  <a:tcPr marL="9525" marR="9525" marT="9525" marB="0" anchor="ctr" anchorCtr="1">
                    <a:solidFill>
                      <a:schemeClr val="accent2">
                        <a:lumMod val="60000"/>
                        <a:lumOff val="40000"/>
                        <a:alpha val="56000"/>
                      </a:schemeClr>
                    </a:solidFill>
                  </a:tcPr>
                </a:tc>
                <a:tc>
                  <a:txBody>
                    <a:bodyPr/>
                    <a:lstStyle/>
                    <a:p>
                      <a:pPr algn="ctr" fontAlgn="b"/>
                      <a:r>
                        <a:rPr lang="en-US" sz="1100" b="0" i="1" u="none" strike="noStrike" dirty="0">
                          <a:effectLst/>
                        </a:rPr>
                        <a:t> </a:t>
                      </a:r>
                      <a:endParaRPr lang="en-US" sz="1100" b="0" i="1" u="none" strike="noStrike" dirty="0">
                        <a:solidFill>
                          <a:srgbClr val="000000"/>
                        </a:solidFill>
                        <a:effectLst/>
                        <a:latin typeface="Calibri"/>
                      </a:endParaRPr>
                    </a:p>
                  </a:txBody>
                  <a:tcPr marL="9525" marR="9525" marT="9525" marB="0" anchor="ctr" anchorCtr="1">
                    <a:solidFill>
                      <a:schemeClr val="accent2">
                        <a:lumMod val="60000"/>
                        <a:lumOff val="40000"/>
                        <a:alpha val="56000"/>
                      </a:schemeClr>
                    </a:solidFill>
                  </a:tcPr>
                </a:tc>
                <a:tc>
                  <a:txBody>
                    <a:bodyPr/>
                    <a:lstStyle/>
                    <a:p>
                      <a:pPr algn="ctr" fontAlgn="b"/>
                      <a:r>
                        <a:rPr lang="en-US" sz="1100" b="0" i="1" u="none" strike="noStrike" dirty="0">
                          <a:effectLst/>
                        </a:rPr>
                        <a:t>Change</a:t>
                      </a:r>
                      <a:endParaRPr lang="en-US" sz="1100" b="0" i="1" u="none" strike="noStrike" dirty="0">
                        <a:solidFill>
                          <a:srgbClr val="000000"/>
                        </a:solidFill>
                        <a:effectLst/>
                        <a:latin typeface="Calibri"/>
                      </a:endParaRPr>
                    </a:p>
                  </a:txBody>
                  <a:tcPr marL="9525" marR="9525" marT="9525" marB="0" anchor="ctr" anchorCtr="1">
                    <a:solidFill>
                      <a:schemeClr val="accent2">
                        <a:lumMod val="60000"/>
                        <a:lumOff val="40000"/>
                        <a:alpha val="56000"/>
                      </a:schemeClr>
                    </a:solidFill>
                  </a:tcPr>
                </a:tc>
              </a:tr>
              <a:tr h="190500">
                <a:tc>
                  <a:txBody>
                    <a:bodyPr/>
                    <a:lstStyle/>
                    <a:p>
                      <a:pPr algn="ctr" fontAlgn="b"/>
                      <a:r>
                        <a:rPr lang="en-US" sz="1100" u="none" strike="noStrike" dirty="0">
                          <a:solidFill>
                            <a:schemeClr val="tx2">
                              <a:lumMod val="75000"/>
                            </a:schemeClr>
                          </a:solidFill>
                          <a:effectLst/>
                        </a:rPr>
                        <a:t>Usage Energy</a:t>
                      </a:r>
                      <a:endParaRPr lang="en-US" sz="1100" b="0" i="0" u="none" strike="noStrike" dirty="0">
                        <a:solidFill>
                          <a:schemeClr val="tx2">
                            <a:lumMod val="75000"/>
                          </a:schemeClr>
                        </a:solidFill>
                        <a:effectLst/>
                        <a:latin typeface="Calibri"/>
                      </a:endParaRPr>
                    </a:p>
                  </a:txBody>
                  <a:tcPr marL="9525" marR="9525" marT="9525" marB="0" anchor="ctr" anchorCtr="1"/>
                </a:tc>
                <a:tc>
                  <a:txBody>
                    <a:bodyPr/>
                    <a:lstStyle/>
                    <a:p>
                      <a:pPr algn="ctr" fontAlgn="b"/>
                      <a:r>
                        <a:rPr lang="en-US" sz="1100" b="0" i="0" u="none" strike="noStrike" dirty="0" smtClean="0">
                          <a:solidFill>
                            <a:schemeClr val="tx2">
                              <a:lumMod val="75000"/>
                            </a:schemeClr>
                          </a:solidFill>
                          <a:effectLst/>
                          <a:latin typeface="Calibri"/>
                        </a:rPr>
                        <a:t>5.841</a:t>
                      </a:r>
                      <a:endParaRPr lang="en-US" sz="1100" b="0" i="0" u="none" strike="noStrike" dirty="0">
                        <a:solidFill>
                          <a:schemeClr val="tx2">
                            <a:lumMod val="75000"/>
                          </a:schemeClr>
                        </a:solidFill>
                        <a:effectLst/>
                        <a:latin typeface="Calibri"/>
                      </a:endParaRPr>
                    </a:p>
                  </a:txBody>
                  <a:tcPr marL="9525" marR="9525" marT="9525" marB="0" anchor="b"/>
                </a:tc>
                <a:tc>
                  <a:txBody>
                    <a:bodyPr/>
                    <a:lstStyle/>
                    <a:p>
                      <a:pPr algn="ctr" fontAlgn="b"/>
                      <a:r>
                        <a:rPr lang="en-US" sz="1100" b="0" i="0" u="none" strike="noStrike" dirty="0" smtClean="0">
                          <a:solidFill>
                            <a:schemeClr val="tx2">
                              <a:lumMod val="75000"/>
                            </a:schemeClr>
                          </a:solidFill>
                          <a:effectLst/>
                          <a:latin typeface="Calibri"/>
                        </a:rPr>
                        <a:t>5.770</a:t>
                      </a:r>
                      <a:endParaRPr lang="en-US" sz="1100" b="0" i="0" u="none" strike="noStrike" dirty="0">
                        <a:solidFill>
                          <a:schemeClr val="tx2">
                            <a:lumMod val="75000"/>
                          </a:schemeClr>
                        </a:solidFill>
                        <a:effectLst/>
                        <a:latin typeface="Calibri"/>
                      </a:endParaRPr>
                    </a:p>
                  </a:txBody>
                  <a:tcPr marL="9525" marR="9525" marT="9525" marB="0" anchor="b"/>
                </a:tc>
                <a:tc>
                  <a:txBody>
                    <a:bodyPr/>
                    <a:lstStyle/>
                    <a:p>
                      <a:pPr algn="l" fontAlgn="b"/>
                      <a:r>
                        <a:rPr lang="en-US" sz="1100" b="0" i="0" u="none" strike="noStrike" dirty="0" smtClean="0">
                          <a:solidFill>
                            <a:schemeClr val="tx2">
                              <a:lumMod val="75000"/>
                            </a:schemeClr>
                          </a:solidFill>
                          <a:effectLst/>
                          <a:latin typeface="Calibri"/>
                        </a:rPr>
                        <a:t>MW</a:t>
                      </a:r>
                      <a:endParaRPr lang="en-US" sz="1100" b="0" i="0" u="none" strike="noStrike" dirty="0">
                        <a:solidFill>
                          <a:schemeClr val="tx2">
                            <a:lumMod val="75000"/>
                          </a:schemeClr>
                        </a:solidFill>
                        <a:effectLst/>
                        <a:latin typeface="Calibri"/>
                      </a:endParaRPr>
                    </a:p>
                  </a:txBody>
                  <a:tcPr marL="9525" marR="9525" marT="9525" marB="0" anchor="b"/>
                </a:tc>
                <a:tc>
                  <a:txBody>
                    <a:bodyPr/>
                    <a:lstStyle/>
                    <a:p>
                      <a:pPr algn="ctr" fontAlgn="b"/>
                      <a:r>
                        <a:rPr lang="en-US" sz="1100" b="0" i="0" u="none" strike="noStrike" dirty="0">
                          <a:solidFill>
                            <a:schemeClr val="tx2">
                              <a:lumMod val="50000"/>
                            </a:schemeClr>
                          </a:solidFill>
                          <a:effectLst/>
                          <a:latin typeface="Calibri"/>
                        </a:rPr>
                        <a:t>-1.2%</a:t>
                      </a:r>
                    </a:p>
                  </a:txBody>
                  <a:tcPr marL="9525" marR="9525" marT="9525" marB="0" anchor="b"/>
                </a:tc>
              </a:tr>
              <a:tr h="190500">
                <a:tc>
                  <a:txBody>
                    <a:bodyPr/>
                    <a:lstStyle/>
                    <a:p>
                      <a:pPr algn="ctr" fontAlgn="b"/>
                      <a:r>
                        <a:rPr lang="en-US" sz="1100" u="none" strike="noStrike" dirty="0">
                          <a:solidFill>
                            <a:schemeClr val="tx2">
                              <a:lumMod val="75000"/>
                            </a:schemeClr>
                          </a:solidFill>
                          <a:effectLst/>
                        </a:rPr>
                        <a:t>Reactive Power</a:t>
                      </a:r>
                      <a:endParaRPr lang="en-US" sz="1100" b="0" i="0" u="none" strike="noStrike" dirty="0">
                        <a:solidFill>
                          <a:schemeClr val="tx2">
                            <a:lumMod val="75000"/>
                          </a:schemeClr>
                        </a:solidFill>
                        <a:effectLst/>
                        <a:latin typeface="Calibri"/>
                      </a:endParaRPr>
                    </a:p>
                  </a:txBody>
                  <a:tcPr marL="9525" marR="9525" marT="9525" marB="0" anchor="ctr" anchorCtr="1"/>
                </a:tc>
                <a:tc>
                  <a:txBody>
                    <a:bodyPr/>
                    <a:lstStyle/>
                    <a:p>
                      <a:pPr algn="ctr" fontAlgn="b"/>
                      <a:r>
                        <a:rPr lang="en-US" sz="1100" b="0" i="0" u="none" strike="noStrike" dirty="0" smtClean="0">
                          <a:solidFill>
                            <a:schemeClr val="tx2">
                              <a:lumMod val="75000"/>
                            </a:schemeClr>
                          </a:solidFill>
                          <a:effectLst/>
                          <a:latin typeface="Calibri"/>
                        </a:rPr>
                        <a:t>3.092</a:t>
                      </a:r>
                      <a:endParaRPr lang="en-US" sz="1100" b="0" i="0" u="none" strike="noStrike" dirty="0">
                        <a:solidFill>
                          <a:schemeClr val="tx2">
                            <a:lumMod val="75000"/>
                          </a:schemeClr>
                        </a:solidFill>
                        <a:effectLst/>
                        <a:latin typeface="Calibri"/>
                      </a:endParaRPr>
                    </a:p>
                  </a:txBody>
                  <a:tcPr marL="9525" marR="9525" marT="9525" marB="0" anchor="b"/>
                </a:tc>
                <a:tc>
                  <a:txBody>
                    <a:bodyPr/>
                    <a:lstStyle/>
                    <a:p>
                      <a:pPr algn="ctr" fontAlgn="b"/>
                      <a:r>
                        <a:rPr lang="en-US" sz="1100" b="0" i="0" u="none" strike="noStrike" dirty="0" smtClean="0">
                          <a:solidFill>
                            <a:schemeClr val="tx2">
                              <a:lumMod val="75000"/>
                            </a:schemeClr>
                          </a:solidFill>
                          <a:effectLst/>
                          <a:latin typeface="Calibri"/>
                        </a:rPr>
                        <a:t>2.891</a:t>
                      </a:r>
                      <a:endParaRPr lang="en-US" sz="1100" b="0" i="0" u="none" strike="noStrike" dirty="0">
                        <a:solidFill>
                          <a:schemeClr val="tx2">
                            <a:lumMod val="75000"/>
                          </a:schemeClr>
                        </a:solidFill>
                        <a:effectLst/>
                        <a:latin typeface="Calibri"/>
                      </a:endParaRPr>
                    </a:p>
                  </a:txBody>
                  <a:tcPr marL="9525" marR="9525" marT="9525" marB="0" anchor="b"/>
                </a:tc>
                <a:tc>
                  <a:txBody>
                    <a:bodyPr/>
                    <a:lstStyle/>
                    <a:p>
                      <a:pPr algn="l" fontAlgn="b"/>
                      <a:r>
                        <a:rPr lang="en-US" sz="1100" b="0" i="0" u="none" strike="noStrike" dirty="0" smtClean="0">
                          <a:solidFill>
                            <a:schemeClr val="tx2">
                              <a:lumMod val="75000"/>
                            </a:schemeClr>
                          </a:solidFill>
                          <a:effectLst/>
                          <a:latin typeface="Calibri"/>
                        </a:rPr>
                        <a:t>MVAR</a:t>
                      </a:r>
                      <a:endParaRPr lang="en-US" sz="1100" b="0" i="0" u="none" strike="noStrike" dirty="0">
                        <a:solidFill>
                          <a:schemeClr val="tx2">
                            <a:lumMod val="75000"/>
                          </a:schemeClr>
                        </a:solidFill>
                        <a:effectLst/>
                        <a:latin typeface="Calibri"/>
                      </a:endParaRPr>
                    </a:p>
                  </a:txBody>
                  <a:tcPr marL="9525" marR="9525" marT="9525" marB="0" anchor="b"/>
                </a:tc>
                <a:tc>
                  <a:txBody>
                    <a:bodyPr/>
                    <a:lstStyle/>
                    <a:p>
                      <a:pPr algn="ctr" fontAlgn="b"/>
                      <a:r>
                        <a:rPr lang="en-US" sz="1100" b="0" i="0" u="none" strike="noStrike" dirty="0">
                          <a:solidFill>
                            <a:schemeClr val="tx2">
                              <a:lumMod val="50000"/>
                            </a:schemeClr>
                          </a:solidFill>
                          <a:effectLst/>
                          <a:latin typeface="Calibri"/>
                        </a:rPr>
                        <a:t>-6.5%</a:t>
                      </a:r>
                    </a:p>
                  </a:txBody>
                  <a:tcPr marL="9525" marR="9525" marT="9525" marB="0" anchor="b"/>
                </a:tc>
              </a:tr>
              <a:tr h="190500">
                <a:tc>
                  <a:txBody>
                    <a:bodyPr/>
                    <a:lstStyle/>
                    <a:p>
                      <a:pPr algn="ctr" fontAlgn="b"/>
                      <a:r>
                        <a:rPr lang="en-US" sz="1100" u="none" strike="noStrike" dirty="0">
                          <a:solidFill>
                            <a:schemeClr val="tx2">
                              <a:lumMod val="75000"/>
                            </a:schemeClr>
                          </a:solidFill>
                          <a:effectLst/>
                        </a:rPr>
                        <a:t>Apparent Power</a:t>
                      </a:r>
                      <a:endParaRPr lang="en-US" sz="1100" b="0" i="0" u="none" strike="noStrike" dirty="0">
                        <a:solidFill>
                          <a:schemeClr val="tx2">
                            <a:lumMod val="75000"/>
                          </a:schemeClr>
                        </a:solidFill>
                        <a:effectLst/>
                        <a:latin typeface="Calibri"/>
                      </a:endParaRPr>
                    </a:p>
                  </a:txBody>
                  <a:tcPr marL="9525" marR="9525" marT="9525" marB="0" anchor="ctr" anchorCtr="1"/>
                </a:tc>
                <a:tc>
                  <a:txBody>
                    <a:bodyPr/>
                    <a:lstStyle/>
                    <a:p>
                      <a:pPr algn="ctr" fontAlgn="b"/>
                      <a:r>
                        <a:rPr lang="en-US" sz="1100" b="0" i="0" u="none" strike="noStrike" dirty="0" smtClean="0">
                          <a:solidFill>
                            <a:schemeClr val="tx2">
                              <a:lumMod val="75000"/>
                            </a:schemeClr>
                          </a:solidFill>
                          <a:effectLst/>
                          <a:latin typeface="Calibri"/>
                        </a:rPr>
                        <a:t>6.610</a:t>
                      </a:r>
                      <a:endParaRPr lang="en-US" sz="1100" b="0" i="0" u="none" strike="noStrike" dirty="0">
                        <a:solidFill>
                          <a:schemeClr val="tx2">
                            <a:lumMod val="75000"/>
                          </a:schemeClr>
                        </a:solidFill>
                        <a:effectLst/>
                        <a:latin typeface="Calibri"/>
                      </a:endParaRPr>
                    </a:p>
                  </a:txBody>
                  <a:tcPr marL="9525" marR="9525" marT="9525" marB="0" anchor="b"/>
                </a:tc>
                <a:tc>
                  <a:txBody>
                    <a:bodyPr/>
                    <a:lstStyle/>
                    <a:p>
                      <a:pPr algn="ctr" fontAlgn="b"/>
                      <a:r>
                        <a:rPr lang="en-US" sz="1100" b="0" i="0" u="none" strike="noStrike" dirty="0" smtClean="0">
                          <a:solidFill>
                            <a:schemeClr val="tx2">
                              <a:lumMod val="75000"/>
                            </a:schemeClr>
                          </a:solidFill>
                          <a:effectLst/>
                          <a:latin typeface="Calibri"/>
                        </a:rPr>
                        <a:t>6.456</a:t>
                      </a:r>
                      <a:endParaRPr lang="en-US" sz="1100" b="0" i="0" u="none" strike="noStrike" dirty="0">
                        <a:solidFill>
                          <a:schemeClr val="tx2">
                            <a:lumMod val="75000"/>
                          </a:schemeClr>
                        </a:solidFill>
                        <a:effectLst/>
                        <a:latin typeface="Calibri"/>
                      </a:endParaRPr>
                    </a:p>
                  </a:txBody>
                  <a:tcPr marL="9525" marR="9525" marT="9525" marB="0" anchor="b"/>
                </a:tc>
                <a:tc>
                  <a:txBody>
                    <a:bodyPr/>
                    <a:lstStyle/>
                    <a:p>
                      <a:pPr algn="l" fontAlgn="b"/>
                      <a:r>
                        <a:rPr lang="en-US" sz="1100" b="0" i="0" u="none" strike="noStrike" dirty="0" smtClean="0">
                          <a:solidFill>
                            <a:schemeClr val="tx2">
                              <a:lumMod val="75000"/>
                            </a:schemeClr>
                          </a:solidFill>
                          <a:effectLst/>
                          <a:latin typeface="Calibri"/>
                        </a:rPr>
                        <a:t>MVA</a:t>
                      </a:r>
                      <a:endParaRPr lang="en-US" sz="1100" b="0" i="0" u="none" strike="noStrike" dirty="0">
                        <a:solidFill>
                          <a:schemeClr val="tx2">
                            <a:lumMod val="75000"/>
                          </a:schemeClr>
                        </a:solidFill>
                        <a:effectLst/>
                        <a:latin typeface="Calibri"/>
                      </a:endParaRPr>
                    </a:p>
                  </a:txBody>
                  <a:tcPr marL="9525" marR="9525" marT="9525" marB="0" anchor="b"/>
                </a:tc>
                <a:tc>
                  <a:txBody>
                    <a:bodyPr/>
                    <a:lstStyle/>
                    <a:p>
                      <a:pPr algn="ctr" fontAlgn="b"/>
                      <a:r>
                        <a:rPr lang="en-US" sz="1100" b="0" i="0" u="none" strike="noStrike" dirty="0">
                          <a:solidFill>
                            <a:schemeClr val="tx2">
                              <a:lumMod val="50000"/>
                            </a:schemeClr>
                          </a:solidFill>
                          <a:effectLst/>
                          <a:latin typeface="Calibri"/>
                        </a:rPr>
                        <a:t>-2.3%</a:t>
                      </a:r>
                    </a:p>
                  </a:txBody>
                  <a:tcPr marL="9525" marR="9525" marT="9525" marB="0" anchor="b"/>
                </a:tc>
              </a:tr>
              <a:tr h="190500">
                <a:tc>
                  <a:txBody>
                    <a:bodyPr/>
                    <a:lstStyle/>
                    <a:p>
                      <a:pPr algn="ctr" fontAlgn="b"/>
                      <a:r>
                        <a:rPr lang="en-US" sz="1100" u="none" strike="noStrike" dirty="0">
                          <a:solidFill>
                            <a:schemeClr val="tx2">
                              <a:lumMod val="75000"/>
                            </a:schemeClr>
                          </a:solidFill>
                          <a:effectLst/>
                        </a:rPr>
                        <a:t>Avg Power Factor</a:t>
                      </a:r>
                      <a:endParaRPr lang="en-US" sz="1100" b="0" i="0" u="none" strike="noStrike" dirty="0">
                        <a:solidFill>
                          <a:schemeClr val="tx2">
                            <a:lumMod val="75000"/>
                          </a:schemeClr>
                        </a:solidFill>
                        <a:effectLst/>
                        <a:latin typeface="Calibri"/>
                      </a:endParaRPr>
                    </a:p>
                  </a:txBody>
                  <a:tcPr marL="9525" marR="9525" marT="9525" marB="0" anchor="ctr" anchorCtr="1"/>
                </a:tc>
                <a:tc>
                  <a:txBody>
                    <a:bodyPr/>
                    <a:lstStyle/>
                    <a:p>
                      <a:pPr algn="ctr" fontAlgn="b"/>
                      <a:r>
                        <a:rPr lang="en-US" sz="1100" b="0" i="0" u="none" strike="noStrike" dirty="0">
                          <a:solidFill>
                            <a:schemeClr val="tx2">
                              <a:lumMod val="75000"/>
                            </a:schemeClr>
                          </a:solidFill>
                          <a:effectLst/>
                          <a:latin typeface="Calibri"/>
                        </a:rPr>
                        <a:t>0.887</a:t>
                      </a:r>
                    </a:p>
                  </a:txBody>
                  <a:tcPr marL="9525" marR="9525" marT="9525" marB="0" anchor="b"/>
                </a:tc>
                <a:tc>
                  <a:txBody>
                    <a:bodyPr/>
                    <a:lstStyle/>
                    <a:p>
                      <a:pPr algn="ctr" fontAlgn="b"/>
                      <a:r>
                        <a:rPr lang="en-US" sz="1100" b="0" i="0" u="none" strike="noStrike" dirty="0">
                          <a:solidFill>
                            <a:schemeClr val="tx2">
                              <a:lumMod val="75000"/>
                            </a:schemeClr>
                          </a:solidFill>
                          <a:effectLst/>
                          <a:latin typeface="Calibri"/>
                        </a:rPr>
                        <a:t>0.896</a:t>
                      </a:r>
                    </a:p>
                  </a:txBody>
                  <a:tcPr marL="9525" marR="9525" marT="9525" marB="0" anchor="b"/>
                </a:tc>
                <a:tc>
                  <a:txBody>
                    <a:bodyPr/>
                    <a:lstStyle/>
                    <a:p>
                      <a:pPr algn="l" fontAlgn="b"/>
                      <a:endParaRPr lang="en-US" sz="1100" b="0" i="0" u="none" strike="noStrike" dirty="0">
                        <a:solidFill>
                          <a:schemeClr val="tx2">
                            <a:lumMod val="75000"/>
                          </a:schemeClr>
                        </a:solidFill>
                        <a:effectLst/>
                        <a:latin typeface="Calibri"/>
                      </a:endParaRPr>
                    </a:p>
                  </a:txBody>
                  <a:tcPr marL="9525" marR="9525" marT="9525" marB="0" anchor="b"/>
                </a:tc>
                <a:tc>
                  <a:txBody>
                    <a:bodyPr/>
                    <a:lstStyle/>
                    <a:p>
                      <a:pPr algn="ctr" fontAlgn="b"/>
                      <a:r>
                        <a:rPr lang="en-US" sz="1100" b="0" i="0" u="none" strike="noStrike" dirty="0">
                          <a:solidFill>
                            <a:schemeClr val="tx2">
                              <a:lumMod val="50000"/>
                            </a:schemeClr>
                          </a:solidFill>
                          <a:effectLst/>
                          <a:latin typeface="Calibri"/>
                        </a:rPr>
                        <a:t>1.0%</a:t>
                      </a:r>
                    </a:p>
                  </a:txBody>
                  <a:tcPr marL="9525" marR="9525" marT="9525" marB="0" anchor="b"/>
                </a:tc>
              </a:tr>
              <a:tr h="190500">
                <a:tc>
                  <a:txBody>
                    <a:bodyPr/>
                    <a:lstStyle/>
                    <a:p>
                      <a:pPr algn="ctr" fontAlgn="b"/>
                      <a:r>
                        <a:rPr lang="en-US" sz="1100" u="none" strike="noStrike" dirty="0">
                          <a:solidFill>
                            <a:schemeClr val="tx2">
                              <a:lumMod val="75000"/>
                            </a:schemeClr>
                          </a:solidFill>
                          <a:effectLst/>
                        </a:rPr>
                        <a:t>Avg Current</a:t>
                      </a:r>
                      <a:endParaRPr lang="en-US" sz="1100" b="0" i="0" u="none" strike="noStrike" dirty="0">
                        <a:solidFill>
                          <a:schemeClr val="tx2">
                            <a:lumMod val="75000"/>
                          </a:schemeClr>
                        </a:solidFill>
                        <a:effectLst/>
                        <a:latin typeface="Calibri"/>
                      </a:endParaRPr>
                    </a:p>
                  </a:txBody>
                  <a:tcPr marL="9525" marR="9525" marT="9525" marB="0" anchor="ctr" anchorCtr="1"/>
                </a:tc>
                <a:tc>
                  <a:txBody>
                    <a:bodyPr/>
                    <a:lstStyle/>
                    <a:p>
                      <a:pPr algn="ctr" fontAlgn="b"/>
                      <a:r>
                        <a:rPr lang="en-US" sz="1100" b="0" i="0" u="none" strike="noStrike" dirty="0">
                          <a:solidFill>
                            <a:schemeClr val="tx2">
                              <a:lumMod val="75000"/>
                            </a:schemeClr>
                          </a:solidFill>
                          <a:effectLst/>
                          <a:latin typeface="Calibri"/>
                        </a:rPr>
                        <a:t>304.6</a:t>
                      </a:r>
                    </a:p>
                  </a:txBody>
                  <a:tcPr marL="9525" marR="9525" marT="9525" marB="0" anchor="b"/>
                </a:tc>
                <a:tc>
                  <a:txBody>
                    <a:bodyPr/>
                    <a:lstStyle/>
                    <a:p>
                      <a:pPr algn="ctr" fontAlgn="b"/>
                      <a:r>
                        <a:rPr lang="en-US" sz="1100" b="0" i="0" u="none" strike="noStrike" dirty="0">
                          <a:solidFill>
                            <a:schemeClr val="tx2">
                              <a:lumMod val="75000"/>
                            </a:schemeClr>
                          </a:solidFill>
                          <a:effectLst/>
                          <a:latin typeface="Calibri"/>
                        </a:rPr>
                        <a:t>295.4</a:t>
                      </a:r>
                    </a:p>
                  </a:txBody>
                  <a:tcPr marL="9525" marR="9525" marT="9525" marB="0" anchor="b"/>
                </a:tc>
                <a:tc>
                  <a:txBody>
                    <a:bodyPr/>
                    <a:lstStyle/>
                    <a:p>
                      <a:pPr algn="l" fontAlgn="b"/>
                      <a:r>
                        <a:rPr lang="en-US" sz="1100" b="0" i="0" u="none" strike="noStrike" dirty="0">
                          <a:solidFill>
                            <a:schemeClr val="tx2">
                              <a:lumMod val="75000"/>
                            </a:schemeClr>
                          </a:solidFill>
                          <a:effectLst/>
                          <a:latin typeface="Calibri"/>
                        </a:rPr>
                        <a:t>A</a:t>
                      </a:r>
                    </a:p>
                  </a:txBody>
                  <a:tcPr marL="9525" marR="9525" marT="9525" marB="0" anchor="b"/>
                </a:tc>
                <a:tc>
                  <a:txBody>
                    <a:bodyPr/>
                    <a:lstStyle/>
                    <a:p>
                      <a:pPr algn="ctr" fontAlgn="b"/>
                      <a:r>
                        <a:rPr lang="en-US" sz="1100" b="0" i="0" u="none" strike="noStrike" dirty="0">
                          <a:solidFill>
                            <a:schemeClr val="tx2">
                              <a:lumMod val="50000"/>
                            </a:schemeClr>
                          </a:solidFill>
                          <a:effectLst/>
                          <a:latin typeface="Calibri"/>
                        </a:rPr>
                        <a:t>-3.0%</a:t>
                      </a:r>
                    </a:p>
                  </a:txBody>
                  <a:tcPr marL="9525" marR="9525" marT="9525" marB="0" anchor="b"/>
                </a:tc>
              </a:tr>
              <a:tr h="200025">
                <a:tc>
                  <a:txBody>
                    <a:bodyPr/>
                    <a:lstStyle/>
                    <a:p>
                      <a:pPr algn="ctr" fontAlgn="b"/>
                      <a:r>
                        <a:rPr lang="en-US" sz="1100" u="none" strike="noStrike" dirty="0">
                          <a:solidFill>
                            <a:schemeClr val="tx2">
                              <a:lumMod val="75000"/>
                            </a:schemeClr>
                          </a:solidFill>
                          <a:effectLst/>
                        </a:rPr>
                        <a:t>Total Power Losses</a:t>
                      </a:r>
                      <a:endParaRPr lang="en-US" sz="1100" b="0" i="0" u="none" strike="noStrike" dirty="0">
                        <a:solidFill>
                          <a:schemeClr val="tx2">
                            <a:lumMod val="75000"/>
                          </a:schemeClr>
                        </a:solidFill>
                        <a:effectLst/>
                        <a:latin typeface="Calibri"/>
                      </a:endParaRPr>
                    </a:p>
                  </a:txBody>
                  <a:tcPr marL="9525" marR="9525" marT="9525" marB="0" anchor="ctr" anchorCtr="1"/>
                </a:tc>
                <a:tc>
                  <a:txBody>
                    <a:bodyPr/>
                    <a:lstStyle/>
                    <a:p>
                      <a:pPr algn="ctr" fontAlgn="b"/>
                      <a:r>
                        <a:rPr lang="en-US" sz="1100" b="0" i="0" u="none" strike="noStrike" dirty="0" smtClean="0">
                          <a:solidFill>
                            <a:schemeClr val="tx2">
                              <a:lumMod val="75000"/>
                            </a:schemeClr>
                          </a:solidFill>
                          <a:effectLst/>
                          <a:latin typeface="Calibri"/>
                        </a:rPr>
                        <a:t>280.2</a:t>
                      </a:r>
                      <a:endParaRPr lang="en-US" sz="1100" b="0" i="0" u="none" strike="noStrike" dirty="0">
                        <a:solidFill>
                          <a:schemeClr val="tx2">
                            <a:lumMod val="75000"/>
                          </a:schemeClr>
                        </a:solidFill>
                        <a:effectLst/>
                        <a:latin typeface="Calibri"/>
                      </a:endParaRPr>
                    </a:p>
                  </a:txBody>
                  <a:tcPr marL="9525" marR="9525" marT="9525" marB="0" anchor="b"/>
                </a:tc>
                <a:tc>
                  <a:txBody>
                    <a:bodyPr/>
                    <a:lstStyle/>
                    <a:p>
                      <a:pPr algn="ctr" fontAlgn="b"/>
                      <a:r>
                        <a:rPr lang="en-US" sz="1100" b="0" i="0" u="none" strike="noStrike" dirty="0" smtClean="0">
                          <a:solidFill>
                            <a:schemeClr val="tx2">
                              <a:lumMod val="75000"/>
                            </a:schemeClr>
                          </a:solidFill>
                          <a:effectLst/>
                          <a:latin typeface="Calibri"/>
                        </a:rPr>
                        <a:t>267.1</a:t>
                      </a:r>
                      <a:endParaRPr lang="en-US" sz="1100" b="0" i="0" u="none" strike="noStrike" dirty="0">
                        <a:solidFill>
                          <a:schemeClr val="tx2">
                            <a:lumMod val="75000"/>
                          </a:schemeClr>
                        </a:solidFill>
                        <a:effectLst/>
                        <a:latin typeface="Calibri"/>
                      </a:endParaRPr>
                    </a:p>
                  </a:txBody>
                  <a:tcPr marL="9525" marR="9525" marT="9525" marB="0" anchor="b"/>
                </a:tc>
                <a:tc>
                  <a:txBody>
                    <a:bodyPr/>
                    <a:lstStyle/>
                    <a:p>
                      <a:pPr algn="l" fontAlgn="b"/>
                      <a:r>
                        <a:rPr lang="en-US" sz="1100" b="0" i="0" u="none" strike="noStrike" dirty="0" smtClean="0">
                          <a:solidFill>
                            <a:schemeClr val="tx2">
                              <a:lumMod val="75000"/>
                            </a:schemeClr>
                          </a:solidFill>
                          <a:effectLst/>
                          <a:latin typeface="Calibri"/>
                        </a:rPr>
                        <a:t>kW</a:t>
                      </a:r>
                      <a:endParaRPr lang="en-US" sz="1100" b="0" i="0" u="none" strike="noStrike" dirty="0">
                        <a:solidFill>
                          <a:schemeClr val="tx2">
                            <a:lumMod val="75000"/>
                          </a:schemeClr>
                        </a:solidFill>
                        <a:effectLst/>
                        <a:latin typeface="Calibri"/>
                      </a:endParaRPr>
                    </a:p>
                  </a:txBody>
                  <a:tcPr marL="9525" marR="9525" marT="9525" marB="0" anchor="b"/>
                </a:tc>
                <a:tc>
                  <a:txBody>
                    <a:bodyPr/>
                    <a:lstStyle/>
                    <a:p>
                      <a:pPr algn="ctr" fontAlgn="b"/>
                      <a:r>
                        <a:rPr lang="en-US" sz="1100" b="0" i="0" u="none" strike="noStrike" dirty="0">
                          <a:solidFill>
                            <a:schemeClr val="tx2">
                              <a:lumMod val="50000"/>
                            </a:schemeClr>
                          </a:solidFill>
                          <a:effectLst/>
                          <a:latin typeface="Calibri"/>
                        </a:rPr>
                        <a:t>-4.7%</a:t>
                      </a:r>
                    </a:p>
                  </a:txBody>
                  <a:tcPr marL="9525" marR="9525" marT="9525" marB="0" anchor="b"/>
                </a:tc>
              </a:tr>
            </a:tbl>
          </a:graphicData>
        </a:graphic>
      </p:graphicFrame>
      <p:sp>
        <p:nvSpPr>
          <p:cNvPr id="7" name="TextBox 6"/>
          <p:cNvSpPr txBox="1"/>
          <p:nvPr/>
        </p:nvSpPr>
        <p:spPr>
          <a:xfrm>
            <a:off x="1838319" y="5867400"/>
            <a:ext cx="3200400" cy="381000"/>
          </a:xfrm>
          <a:prstGeom prst="rect">
            <a:avLst/>
          </a:prstGeom>
          <a:noFill/>
        </p:spPr>
        <p:txBody>
          <a:bodyPr wrap="none" tIns="91440" bIns="91440" rtlCol="0">
            <a:noAutofit/>
          </a:bodyPr>
          <a:lstStyle/>
          <a:p>
            <a:pPr marL="0" indent="0">
              <a:buFont typeface="Arial" pitchFamily="34" charset="0"/>
              <a:buNone/>
            </a:pPr>
            <a:r>
              <a:rPr lang="en-US" sz="1000" dirty="0" smtClean="0"/>
              <a:t>Source: Illustrative results from Navigant analysis</a:t>
            </a:r>
          </a:p>
        </p:txBody>
      </p:sp>
      <p:sp>
        <p:nvSpPr>
          <p:cNvPr id="8" name="Oval 7"/>
          <p:cNvSpPr/>
          <p:nvPr/>
        </p:nvSpPr>
        <p:spPr>
          <a:xfrm>
            <a:off x="5791200" y="2590800"/>
            <a:ext cx="533400" cy="228600"/>
          </a:xfrm>
          <a:prstGeom prst="ellipse">
            <a:avLst/>
          </a:prstGeom>
          <a:noFill/>
          <a:ln w="25400">
            <a:solidFill>
              <a:srgbClr val="FF0000"/>
            </a:solid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bg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5400" y="3581400"/>
            <a:ext cx="6546761" cy="2286000"/>
          </a:xfrm>
          <a:prstGeom prst="rect">
            <a:avLst/>
          </a:prstGeom>
        </p:spPr>
      </p:pic>
      <p:sp>
        <p:nvSpPr>
          <p:cNvPr id="9" name="Oval 8"/>
          <p:cNvSpPr/>
          <p:nvPr/>
        </p:nvSpPr>
        <p:spPr>
          <a:xfrm>
            <a:off x="2743200" y="4114800"/>
            <a:ext cx="3429000" cy="457200"/>
          </a:xfrm>
          <a:prstGeom prst="ellipse">
            <a:avLst/>
          </a:prstGeom>
          <a:noFill/>
          <a:ln w="25400">
            <a:solidFill>
              <a:srgbClr val="FF0000"/>
            </a:solid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bg1"/>
              </a:solidFill>
            </a:endParaRPr>
          </a:p>
        </p:txBody>
      </p:sp>
      <p:sp>
        <p:nvSpPr>
          <p:cNvPr id="10" name="TextBox 9"/>
          <p:cNvSpPr txBox="1"/>
          <p:nvPr/>
        </p:nvSpPr>
        <p:spPr>
          <a:xfrm>
            <a:off x="6553200" y="3810000"/>
            <a:ext cx="1981200" cy="381000"/>
          </a:xfrm>
          <a:prstGeom prst="rect">
            <a:avLst/>
          </a:prstGeom>
          <a:solidFill>
            <a:schemeClr val="accent4"/>
          </a:solidFill>
          <a:effectLst>
            <a:outerShdw blurRad="50800" dist="38100" dir="2700000" algn="tl" rotWithShape="0">
              <a:prstClr val="black">
                <a:alpha val="40000"/>
              </a:prstClr>
            </a:outerShdw>
          </a:effectLst>
        </p:spPr>
        <p:txBody>
          <a:bodyPr wrap="square" tIns="91440" bIns="91440" rtlCol="0">
            <a:noAutofit/>
          </a:bodyPr>
          <a:lstStyle/>
          <a:p>
            <a:pPr marL="0" indent="0">
              <a:buFont typeface="Arial" pitchFamily="34" charset="0"/>
              <a:buNone/>
            </a:pPr>
            <a:r>
              <a:rPr lang="en-US" sz="1400" dirty="0" smtClean="0">
                <a:solidFill>
                  <a:schemeClr val="bg1"/>
                </a:solidFill>
              </a:rPr>
              <a:t>Peak load reduction</a:t>
            </a:r>
          </a:p>
        </p:txBody>
      </p:sp>
      <p:cxnSp>
        <p:nvCxnSpPr>
          <p:cNvPr id="11" name="Straight Arrow Connector 10"/>
          <p:cNvCxnSpPr>
            <a:stCxn id="10" idx="1"/>
          </p:cNvCxnSpPr>
          <p:nvPr/>
        </p:nvCxnSpPr>
        <p:spPr bwMode="auto">
          <a:xfrm rot="10800000" flipV="1">
            <a:off x="5867400" y="4000500"/>
            <a:ext cx="685800" cy="190500"/>
          </a:xfrm>
          <a:prstGeom prst="straightConnector1">
            <a:avLst/>
          </a:prstGeom>
          <a:solidFill>
            <a:schemeClr val="bg1"/>
          </a:solidFill>
          <a:ln w="254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2030914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solidFill>
                  <a:schemeClr val="bg1"/>
                </a:solidFill>
              </a:rPr>
              <a:t>Six Primary Analysis Focus Areas</a:t>
            </a:r>
            <a:endParaRPr lang="en-US" sz="2800" b="1" dirty="0">
              <a:solidFill>
                <a:schemeClr val="bg1"/>
              </a:solidFill>
            </a:endParaRPr>
          </a:p>
        </p:txBody>
      </p:sp>
      <p:sp>
        <p:nvSpPr>
          <p:cNvPr id="3" name="Text Placeholder 2"/>
          <p:cNvSpPr txBox="1">
            <a:spLocks/>
          </p:cNvSpPr>
          <p:nvPr/>
        </p:nvSpPr>
        <p:spPr>
          <a:xfrm>
            <a:off x="457200" y="1143000"/>
            <a:ext cx="8229600" cy="609600"/>
          </a:xfrm>
          <a:prstGeom prst="rect">
            <a:avLst/>
          </a:prstGeom>
        </p:spPr>
        <p:txBody>
          <a:bodyPr/>
          <a:lstStyle/>
          <a:p>
            <a:pPr marR="0" lvl="0" algn="l" defTabSz="914400" rtl="0" eaLnBrk="1" fontAlgn="auto" latinLnBrk="0" hangingPunct="1">
              <a:lnSpc>
                <a:spcPct val="100000"/>
              </a:lnSpc>
              <a:spcBef>
                <a:spcPct val="20000"/>
              </a:spcBef>
              <a:spcAft>
                <a:spcPts val="0"/>
              </a:spcAft>
              <a:buClrTx/>
              <a:buSzTx/>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Today</a:t>
            </a:r>
            <a:r>
              <a:rPr kumimoji="0" lang="en-US" sz="2000" b="1" i="0" u="none" strike="noStrike" kern="1200" cap="none" spc="0" normalizeH="0" noProof="0" dirty="0" smtClean="0">
                <a:ln>
                  <a:noFill/>
                </a:ln>
                <a:solidFill>
                  <a:schemeClr val="tx1"/>
                </a:solidFill>
                <a:effectLst/>
                <a:uLnTx/>
                <a:uFillTx/>
                <a:latin typeface="+mn-lt"/>
                <a:ea typeface="+mn-ea"/>
                <a:cs typeface="+mn-cs"/>
              </a:rPr>
              <a:t> our discussion will focus on Energy Efficiency in Distribution Systems. </a:t>
            </a:r>
            <a:endParaRPr kumimoji="0" lang="en-US" sz="2000" b="1" i="0" u="none" strike="noStrike" kern="1200" cap="none" spc="0" normalizeH="0" baseline="0" noProof="0" dirty="0">
              <a:ln>
                <a:noFill/>
              </a:ln>
              <a:solidFill>
                <a:schemeClr val="tx1"/>
              </a:solidFill>
              <a:effectLst/>
              <a:uLnTx/>
              <a:uFillTx/>
              <a:latin typeface="+mn-lt"/>
              <a:ea typeface="+mn-ea"/>
              <a:cs typeface="+mn-cs"/>
            </a:endParaRPr>
          </a:p>
        </p:txBody>
      </p:sp>
      <p:grpSp>
        <p:nvGrpSpPr>
          <p:cNvPr id="11" name="Group 10"/>
          <p:cNvGrpSpPr/>
          <p:nvPr/>
        </p:nvGrpSpPr>
        <p:grpSpPr>
          <a:xfrm>
            <a:off x="228600" y="1981200"/>
            <a:ext cx="8610600" cy="4354002"/>
            <a:chOff x="228600" y="2122998"/>
            <a:chExt cx="8610600" cy="4354002"/>
          </a:xfrm>
        </p:grpSpPr>
        <p:sp>
          <p:nvSpPr>
            <p:cNvPr id="4" name="Rounded Rectangle 3"/>
            <p:cNvSpPr/>
            <p:nvPr/>
          </p:nvSpPr>
          <p:spPr>
            <a:xfrm>
              <a:off x="228600" y="2122998"/>
              <a:ext cx="2746014" cy="2077329"/>
            </a:xfrm>
            <a:prstGeom prst="roundRect">
              <a:avLst/>
            </a:prstGeom>
            <a:solidFill>
              <a:srgbClr val="1C6E41"/>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spcAft>
                  <a:spcPts val="600"/>
                </a:spcAft>
              </a:pPr>
              <a:r>
                <a:rPr lang="en-US" sz="1600" b="1" dirty="0" smtClean="0">
                  <a:solidFill>
                    <a:schemeClr val="bg1"/>
                  </a:solidFill>
                </a:rPr>
                <a:t>Peak Demand and Electricity Consumption</a:t>
              </a:r>
            </a:p>
            <a:p>
              <a:pPr marL="168275" indent="-168275">
                <a:buFont typeface="Arial" pitchFamily="34" charset="0"/>
                <a:buChar char="•"/>
              </a:pPr>
              <a:r>
                <a:rPr lang="en-US" sz="1400" b="1" dirty="0" smtClean="0">
                  <a:solidFill>
                    <a:schemeClr val="bg1"/>
                  </a:solidFill>
                </a:rPr>
                <a:t>Advanced Metering Infrastructure</a:t>
              </a:r>
            </a:p>
            <a:p>
              <a:pPr marL="168275" indent="-168275">
                <a:buFont typeface="Arial" pitchFamily="34" charset="0"/>
                <a:buChar char="•"/>
              </a:pPr>
              <a:r>
                <a:rPr lang="en-US" sz="1400" b="1" dirty="0" smtClean="0">
                  <a:solidFill>
                    <a:schemeClr val="bg1"/>
                  </a:solidFill>
                </a:rPr>
                <a:t>Pricing Programs and Customer Devices</a:t>
              </a:r>
            </a:p>
            <a:p>
              <a:pPr marL="168275" indent="-168275">
                <a:buFont typeface="Arial" pitchFamily="34" charset="0"/>
                <a:buChar char="•"/>
              </a:pPr>
              <a:r>
                <a:rPr lang="en-US" sz="1400" b="1" dirty="0" smtClean="0">
                  <a:solidFill>
                    <a:schemeClr val="bg1"/>
                  </a:solidFill>
                </a:rPr>
                <a:t>Direct Load Control</a:t>
              </a:r>
            </a:p>
          </p:txBody>
        </p:sp>
        <p:sp>
          <p:nvSpPr>
            <p:cNvPr id="5" name="Rounded Rectangle 4"/>
            <p:cNvSpPr/>
            <p:nvPr/>
          </p:nvSpPr>
          <p:spPr>
            <a:xfrm>
              <a:off x="3200400" y="2123003"/>
              <a:ext cx="2743200" cy="2077329"/>
            </a:xfrm>
            <a:prstGeom prst="roundRect">
              <a:avLst/>
            </a:prstGeom>
            <a:solidFill>
              <a:srgbClr val="1C6E41"/>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spcAft>
                  <a:spcPts val="600"/>
                </a:spcAft>
              </a:pPr>
              <a:r>
                <a:rPr lang="en-US" sz="1600" b="1" dirty="0" smtClean="0">
                  <a:solidFill>
                    <a:schemeClr val="bg1"/>
                  </a:solidFill>
                </a:rPr>
                <a:t>Operations and Maintenance Savings from Advanced Metering</a:t>
              </a:r>
            </a:p>
            <a:p>
              <a:pPr marL="168275" indent="-168275">
                <a:buFont typeface="Arial" pitchFamily="34" charset="0"/>
                <a:buChar char="•"/>
              </a:pPr>
              <a:r>
                <a:rPr lang="en-US" sz="1400" b="1" dirty="0" smtClean="0">
                  <a:solidFill>
                    <a:schemeClr val="bg1"/>
                  </a:solidFill>
                </a:rPr>
                <a:t>Meter Reading</a:t>
              </a:r>
            </a:p>
            <a:p>
              <a:pPr marL="168275" indent="-168275">
                <a:buFont typeface="Arial" pitchFamily="34" charset="0"/>
                <a:buChar char="•"/>
              </a:pPr>
              <a:r>
                <a:rPr lang="en-US" sz="1400" b="1" dirty="0" smtClean="0">
                  <a:solidFill>
                    <a:schemeClr val="bg1"/>
                  </a:solidFill>
                </a:rPr>
                <a:t>Service changes</a:t>
              </a:r>
            </a:p>
            <a:p>
              <a:pPr marL="168275" indent="-168275">
                <a:buFont typeface="Arial" pitchFamily="34" charset="0"/>
                <a:buChar char="•"/>
              </a:pPr>
              <a:r>
                <a:rPr lang="en-US" sz="1400" b="1" dirty="0" smtClean="0">
                  <a:solidFill>
                    <a:schemeClr val="bg1"/>
                  </a:solidFill>
                </a:rPr>
                <a:t>Outage management</a:t>
              </a:r>
            </a:p>
          </p:txBody>
        </p:sp>
        <p:sp>
          <p:nvSpPr>
            <p:cNvPr id="6" name="Rounded Rectangle 5"/>
            <p:cNvSpPr/>
            <p:nvPr/>
          </p:nvSpPr>
          <p:spPr>
            <a:xfrm>
              <a:off x="6146198" y="2123003"/>
              <a:ext cx="2693002" cy="2077329"/>
            </a:xfrm>
            <a:prstGeom prst="roundRect">
              <a:avLst/>
            </a:prstGeom>
            <a:solidFill>
              <a:srgbClr val="1C6E41"/>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spcAft>
                  <a:spcPts val="600"/>
                </a:spcAft>
              </a:pPr>
              <a:r>
                <a:rPr lang="en-US" sz="1600" b="1" dirty="0" smtClean="0">
                  <a:solidFill>
                    <a:schemeClr val="bg1"/>
                  </a:solidFill>
                </a:rPr>
                <a:t>Distribution System Reliability</a:t>
              </a:r>
            </a:p>
            <a:p>
              <a:pPr marL="168275" indent="-168275">
                <a:buFont typeface="Arial" pitchFamily="34" charset="0"/>
                <a:buChar char="•"/>
              </a:pPr>
              <a:r>
                <a:rPr lang="en-US" sz="1400" b="1" dirty="0" smtClean="0">
                  <a:solidFill>
                    <a:schemeClr val="bg1"/>
                  </a:solidFill>
                </a:rPr>
                <a:t>Feeder switching</a:t>
              </a:r>
            </a:p>
            <a:p>
              <a:pPr marL="168275" indent="-168275">
                <a:buFont typeface="Arial" pitchFamily="34" charset="0"/>
                <a:buChar char="•"/>
              </a:pPr>
              <a:r>
                <a:rPr lang="en-US" sz="1400" b="1" dirty="0" smtClean="0">
                  <a:solidFill>
                    <a:schemeClr val="bg1"/>
                  </a:solidFill>
                </a:rPr>
                <a:t>Monitoring and health sensors</a:t>
              </a:r>
            </a:p>
          </p:txBody>
        </p:sp>
        <p:sp>
          <p:nvSpPr>
            <p:cNvPr id="7" name="Rounded Rectangle 6"/>
            <p:cNvSpPr/>
            <p:nvPr/>
          </p:nvSpPr>
          <p:spPr>
            <a:xfrm>
              <a:off x="228600" y="4399666"/>
              <a:ext cx="2713741" cy="2077329"/>
            </a:xfrm>
            <a:prstGeom prst="roundRect">
              <a:avLst/>
            </a:prstGeom>
            <a:solidFill>
              <a:srgbClr val="C00000"/>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spcAft>
                  <a:spcPts val="600"/>
                </a:spcAft>
              </a:pPr>
              <a:r>
                <a:rPr lang="en-US" sz="1600" b="1" dirty="0" smtClean="0">
                  <a:solidFill>
                    <a:schemeClr val="bg1"/>
                  </a:solidFill>
                </a:rPr>
                <a:t>Energy Efficiency in Distribution Systems</a:t>
              </a:r>
            </a:p>
            <a:p>
              <a:pPr marL="225425" indent="-225425">
                <a:buFont typeface="Arial" pitchFamily="34" charset="0"/>
                <a:buChar char="•"/>
              </a:pPr>
              <a:r>
                <a:rPr lang="en-US" sz="1400" b="1" dirty="0" smtClean="0">
                  <a:solidFill>
                    <a:schemeClr val="bg1"/>
                  </a:solidFill>
                </a:rPr>
                <a:t>Voltage optimization</a:t>
              </a:r>
            </a:p>
            <a:p>
              <a:pPr marL="225425" indent="-225425">
                <a:buFont typeface="Arial" pitchFamily="34" charset="0"/>
                <a:buChar char="•"/>
              </a:pPr>
              <a:r>
                <a:rPr lang="en-US" sz="1400" b="1" dirty="0" smtClean="0">
                  <a:solidFill>
                    <a:schemeClr val="bg1"/>
                  </a:solidFill>
                </a:rPr>
                <a:t>Conservation voltage reduction</a:t>
              </a:r>
            </a:p>
            <a:p>
              <a:pPr marL="225425" indent="-225425">
                <a:buFont typeface="Arial" pitchFamily="34" charset="0"/>
                <a:buChar char="•"/>
              </a:pPr>
              <a:r>
                <a:rPr lang="en-US" sz="1400" b="1" dirty="0" smtClean="0">
                  <a:solidFill>
                    <a:schemeClr val="bg1"/>
                  </a:solidFill>
                </a:rPr>
                <a:t>Line losses</a:t>
              </a:r>
            </a:p>
          </p:txBody>
        </p:sp>
        <p:sp>
          <p:nvSpPr>
            <p:cNvPr id="8" name="Rounded Rectangle 7"/>
            <p:cNvSpPr/>
            <p:nvPr/>
          </p:nvSpPr>
          <p:spPr>
            <a:xfrm>
              <a:off x="3200400" y="4399671"/>
              <a:ext cx="2743200" cy="2077329"/>
            </a:xfrm>
            <a:prstGeom prst="roundRect">
              <a:avLst/>
            </a:prstGeom>
            <a:solidFill>
              <a:srgbClr val="1C6E41"/>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spcAft>
                  <a:spcPts val="600"/>
                </a:spcAft>
              </a:pPr>
              <a:r>
                <a:rPr lang="en-US" sz="1600" b="1" dirty="0" smtClean="0">
                  <a:solidFill>
                    <a:schemeClr val="bg1"/>
                  </a:solidFill>
                </a:rPr>
                <a:t>Operations and Maintenance Savings from Distribution Automation</a:t>
              </a:r>
            </a:p>
            <a:p>
              <a:pPr marL="225425" indent="-225425">
                <a:buFont typeface="Arial" pitchFamily="34" charset="0"/>
                <a:buChar char="•"/>
              </a:pPr>
              <a:r>
                <a:rPr lang="en-US" sz="1400" b="1" dirty="0" smtClean="0">
                  <a:solidFill>
                    <a:schemeClr val="bg1"/>
                  </a:solidFill>
                </a:rPr>
                <a:t>Automated and remote operations</a:t>
              </a:r>
            </a:p>
            <a:p>
              <a:pPr marL="225425" indent="-225425">
                <a:buFont typeface="Arial" pitchFamily="34" charset="0"/>
                <a:buChar char="•"/>
              </a:pPr>
              <a:r>
                <a:rPr lang="en-US" sz="1400" b="1" dirty="0" smtClean="0">
                  <a:solidFill>
                    <a:schemeClr val="bg1"/>
                  </a:solidFill>
                </a:rPr>
                <a:t>Operational Efficiency</a:t>
              </a:r>
            </a:p>
          </p:txBody>
        </p:sp>
        <p:sp>
          <p:nvSpPr>
            <p:cNvPr id="9" name="Rounded Rectangle 8"/>
            <p:cNvSpPr/>
            <p:nvPr/>
          </p:nvSpPr>
          <p:spPr>
            <a:xfrm>
              <a:off x="6171986" y="4399671"/>
              <a:ext cx="2667214" cy="2077329"/>
            </a:xfrm>
            <a:prstGeom prst="roundRect">
              <a:avLst/>
            </a:prstGeom>
            <a:solidFill>
              <a:srgbClr val="1C6E41"/>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spcAft>
                  <a:spcPts val="600"/>
                </a:spcAft>
              </a:pPr>
              <a:r>
                <a:rPr lang="en-US" sz="1600" b="1" dirty="0" smtClean="0">
                  <a:solidFill>
                    <a:schemeClr val="bg1"/>
                  </a:solidFill>
                </a:rPr>
                <a:t>Transmission System Operations and Reliability</a:t>
              </a:r>
            </a:p>
            <a:p>
              <a:pPr marL="225425" indent="-225425">
                <a:buFont typeface="Arial" pitchFamily="34" charset="0"/>
                <a:buChar char="•"/>
              </a:pPr>
              <a:r>
                <a:rPr lang="en-US" sz="1400" b="1" dirty="0" smtClean="0">
                  <a:solidFill>
                    <a:schemeClr val="bg1"/>
                  </a:solidFill>
                </a:rPr>
                <a:t>Application of </a:t>
              </a:r>
              <a:r>
                <a:rPr lang="en-US" sz="1400" b="1" dirty="0" err="1" smtClean="0">
                  <a:solidFill>
                    <a:schemeClr val="bg1"/>
                  </a:solidFill>
                </a:rPr>
                <a:t>synchrophasor</a:t>
              </a:r>
              <a:r>
                <a:rPr lang="en-US" sz="1400" b="1" dirty="0" smtClean="0">
                  <a:solidFill>
                    <a:schemeClr val="bg1"/>
                  </a:solidFill>
                </a:rPr>
                <a:t> technology for wide area monitoring, visualization and control</a:t>
              </a:r>
            </a:p>
          </p:txBody>
        </p:sp>
      </p:grpSp>
      <p:sp>
        <p:nvSpPr>
          <p:cNvPr id="10" name="Slide Number Placeholder 9"/>
          <p:cNvSpPr>
            <a:spLocks noGrp="1"/>
          </p:cNvSpPr>
          <p:nvPr>
            <p:ph type="sldNum" sz="quarter" idx="4"/>
          </p:nvPr>
        </p:nvSpPr>
        <p:spPr/>
        <p:txBody>
          <a:bodyPr/>
          <a:lstStyle/>
          <a:p>
            <a:fld id="{5F739D47-BF5C-4F21-8DD2-5BC4A591B4B7}" type="slidenum">
              <a:rPr lang="en-US" smtClean="0"/>
              <a:pPr/>
              <a:t>2</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Savings </a:t>
            </a:r>
            <a:r>
              <a:rPr lang="en-US" sz="2800" b="1" dirty="0"/>
              <a:t>from </a:t>
            </a:r>
            <a:r>
              <a:rPr lang="en-US" sz="2800" b="1" dirty="0" smtClean="0"/>
              <a:t>CVR</a:t>
            </a:r>
            <a:br>
              <a:rPr lang="en-US" sz="2800" b="1" dirty="0" smtClean="0"/>
            </a:br>
            <a:r>
              <a:rPr lang="en-US" sz="2800" b="1" dirty="0" smtClean="0"/>
              <a:t>Example </a:t>
            </a:r>
            <a:r>
              <a:rPr lang="en-US" sz="2800" b="1" dirty="0"/>
              <a:t>Analysis</a:t>
            </a:r>
          </a:p>
        </p:txBody>
      </p:sp>
      <p:sp>
        <p:nvSpPr>
          <p:cNvPr id="3" name="Text Placeholder 2"/>
          <p:cNvSpPr>
            <a:spLocks noGrp="1"/>
          </p:cNvSpPr>
          <p:nvPr>
            <p:ph type="body" sz="quarter" idx="10"/>
          </p:nvPr>
        </p:nvSpPr>
        <p:spPr/>
        <p:txBody>
          <a:bodyPr/>
          <a:lstStyle/>
          <a:p>
            <a:r>
              <a:rPr lang="en-US" dirty="0" smtClean="0"/>
              <a:t>Assuming peak wholesale prices the capacity value of CVR is worth over $15,000 per year, per circuit.</a:t>
            </a:r>
            <a:endParaRPr lang="en-US" dirty="0"/>
          </a:p>
        </p:txBody>
      </p:sp>
      <p:graphicFrame>
        <p:nvGraphicFramePr>
          <p:cNvPr id="43010" name="Object 5"/>
          <p:cNvGraphicFramePr>
            <a:graphicFrameLocks noChangeAspect="1"/>
          </p:cNvGraphicFramePr>
          <p:nvPr/>
        </p:nvGraphicFramePr>
        <p:xfrm>
          <a:off x="457200" y="2278063"/>
          <a:ext cx="8382000" cy="2389187"/>
        </p:xfrm>
        <a:graphic>
          <a:graphicData uri="http://schemas.openxmlformats.org/presentationml/2006/ole">
            <mc:AlternateContent xmlns:mc="http://schemas.openxmlformats.org/markup-compatibility/2006">
              <mc:Choice xmlns:v="urn:schemas-microsoft-com:vml" Requires="v">
                <p:oleObj spid="_x0000_s8195" name="Equation" r:id="rId3" imgW="5105160" imgH="1574640" progId="Equation.3">
                  <p:embed/>
                </p:oleObj>
              </mc:Choice>
              <mc:Fallback>
                <p:oleObj name="Equation" r:id="rId3" imgW="5105160" imgH="1574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278063"/>
                        <a:ext cx="8382000" cy="2389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DOE/Recipient Dialogue</a:t>
            </a:r>
            <a:endParaRPr lang="en-US" sz="2800" b="1" dirty="0"/>
          </a:p>
        </p:txBody>
      </p:sp>
      <p:sp>
        <p:nvSpPr>
          <p:cNvPr id="3" name="Text Placeholder 2"/>
          <p:cNvSpPr>
            <a:spLocks noGrp="1"/>
          </p:cNvSpPr>
          <p:nvPr>
            <p:ph type="body" sz="quarter" idx="10"/>
          </p:nvPr>
        </p:nvSpPr>
        <p:spPr>
          <a:xfrm>
            <a:off x="685800" y="1143000"/>
            <a:ext cx="7620000" cy="609600"/>
          </a:xfrm>
        </p:spPr>
        <p:txBody>
          <a:bodyPr/>
          <a:lstStyle/>
          <a:p>
            <a:r>
              <a:rPr lang="en-US" dirty="0" smtClean="0"/>
              <a:t>DOE would like to establishing a forum to explore energy efficiency in distribution systems using voltage and VAR control technologies.</a:t>
            </a:r>
            <a:endParaRPr lang="en-US" dirty="0"/>
          </a:p>
        </p:txBody>
      </p:sp>
      <p:sp>
        <p:nvSpPr>
          <p:cNvPr id="26" name="Content Placeholder 9"/>
          <p:cNvSpPr txBox="1">
            <a:spLocks/>
          </p:cNvSpPr>
          <p:nvPr/>
        </p:nvSpPr>
        <p:spPr>
          <a:xfrm>
            <a:off x="76200" y="2362200"/>
            <a:ext cx="4495800" cy="4114800"/>
          </a:xfrm>
          <a:prstGeom prst="rect">
            <a:avLst/>
          </a:prstGeom>
          <a:ln w="12700">
            <a:solidFill>
              <a:schemeClr val="tx1"/>
            </a:solidFill>
          </a:ln>
        </p:spPr>
        <p:txBody>
          <a:bodyPr/>
          <a:lstStyle/>
          <a:p>
            <a:pPr marL="342900" lvl="0" indent="-342900" fontAlgn="base">
              <a:lnSpc>
                <a:spcPct val="95000"/>
              </a:lnSpc>
              <a:spcBef>
                <a:spcPct val="40000"/>
              </a:spcBef>
              <a:spcAft>
                <a:spcPct val="0"/>
              </a:spcAft>
              <a:buFont typeface="+mj-lt"/>
              <a:buAutoNum type="arabicPeriod"/>
              <a:defRPr/>
            </a:pPr>
            <a:r>
              <a:rPr lang="en-US" sz="1600" b="1" dirty="0" smtClean="0"/>
              <a:t>Analysis Approach: Working through issues relating to measuring impacts</a:t>
            </a:r>
          </a:p>
          <a:p>
            <a:pPr marL="800100" lvl="1" indent="-342900" fontAlgn="base">
              <a:lnSpc>
                <a:spcPct val="95000"/>
              </a:lnSpc>
              <a:spcBef>
                <a:spcPct val="40000"/>
              </a:spcBef>
              <a:spcAft>
                <a:spcPct val="0"/>
              </a:spcAft>
              <a:buFont typeface="+mj-lt"/>
              <a:buAutoNum type="alphaLcPeriod"/>
              <a:defRPr/>
            </a:pPr>
            <a:r>
              <a:rPr lang="en-US" sz="1600" b="1" dirty="0" smtClean="0"/>
              <a:t>Analytical methodology</a:t>
            </a:r>
          </a:p>
          <a:p>
            <a:pPr marL="800100" lvl="1" indent="-342900" fontAlgn="base">
              <a:lnSpc>
                <a:spcPct val="95000"/>
              </a:lnSpc>
              <a:spcBef>
                <a:spcPct val="40000"/>
              </a:spcBef>
              <a:spcAft>
                <a:spcPct val="0"/>
              </a:spcAft>
              <a:buFont typeface="+mj-lt"/>
              <a:buAutoNum type="alphaLcPeriod"/>
              <a:defRPr/>
            </a:pPr>
            <a:r>
              <a:rPr lang="en-US" sz="1600" b="1" dirty="0" smtClean="0"/>
              <a:t>Baseline/control groups</a:t>
            </a:r>
          </a:p>
          <a:p>
            <a:pPr marL="800100" lvl="1" indent="-342900" fontAlgn="base">
              <a:lnSpc>
                <a:spcPct val="95000"/>
              </a:lnSpc>
              <a:spcBef>
                <a:spcPct val="40000"/>
              </a:spcBef>
              <a:spcAft>
                <a:spcPct val="0"/>
              </a:spcAft>
              <a:buFont typeface="+mj-lt"/>
              <a:buAutoNum type="alphaLcPeriod"/>
              <a:defRPr/>
            </a:pPr>
            <a:r>
              <a:rPr lang="en-US" sz="1600" b="1" dirty="0" smtClean="0"/>
              <a:t>Underlying factors leading to results</a:t>
            </a:r>
          </a:p>
          <a:p>
            <a:pPr marL="800100" lvl="1" indent="-342900" fontAlgn="base">
              <a:lnSpc>
                <a:spcPct val="95000"/>
              </a:lnSpc>
              <a:spcBef>
                <a:spcPct val="40000"/>
              </a:spcBef>
              <a:spcAft>
                <a:spcPct val="0"/>
              </a:spcAft>
              <a:buFont typeface="+mj-lt"/>
              <a:buAutoNum type="alphaLcPeriod"/>
              <a:defRPr/>
            </a:pPr>
            <a:r>
              <a:rPr lang="en-US" sz="1600" b="1" dirty="0" smtClean="0"/>
              <a:t>How  to convey the results and to whom?</a:t>
            </a:r>
          </a:p>
          <a:p>
            <a:pPr marL="342900" indent="-342900" fontAlgn="base">
              <a:lnSpc>
                <a:spcPct val="95000"/>
              </a:lnSpc>
              <a:spcBef>
                <a:spcPct val="40000"/>
              </a:spcBef>
              <a:spcAft>
                <a:spcPct val="0"/>
              </a:spcAft>
              <a:buFont typeface="+mj-lt"/>
              <a:buAutoNum type="arabicPeriod"/>
              <a:defRPr/>
            </a:pPr>
            <a:r>
              <a:rPr lang="en-US" sz="1600" b="1" dirty="0" smtClean="0"/>
              <a:t>Lessons-Learned/Best-Practices: Internally and externally conveyed</a:t>
            </a:r>
          </a:p>
          <a:p>
            <a:pPr marL="800100" lvl="1" indent="-342900" fontAlgn="base">
              <a:lnSpc>
                <a:spcPct val="95000"/>
              </a:lnSpc>
              <a:spcBef>
                <a:spcPct val="40000"/>
              </a:spcBef>
              <a:spcAft>
                <a:spcPct val="0"/>
              </a:spcAft>
              <a:buFont typeface="+mj-lt"/>
              <a:buAutoNum type="alphaLcPeriod"/>
              <a:defRPr/>
            </a:pPr>
            <a:r>
              <a:rPr lang="en-US" sz="1600" b="1" dirty="0" smtClean="0"/>
              <a:t>What can we learn from each other?</a:t>
            </a:r>
          </a:p>
          <a:p>
            <a:pPr marL="800100" lvl="1" indent="-342900" fontAlgn="base">
              <a:lnSpc>
                <a:spcPct val="95000"/>
              </a:lnSpc>
              <a:spcBef>
                <a:spcPct val="40000"/>
              </a:spcBef>
              <a:spcAft>
                <a:spcPct val="0"/>
              </a:spcAft>
              <a:buFont typeface="+mj-lt"/>
              <a:buAutoNum type="alphaLcPeriod"/>
              <a:defRPr/>
            </a:pPr>
            <a:r>
              <a:rPr lang="en-US" sz="1600" b="1" dirty="0" smtClean="0"/>
              <a:t>How do we want to document lessons-learned and best practices for external communication?</a:t>
            </a:r>
          </a:p>
          <a:p>
            <a:pPr marL="800100" lvl="1" indent="-342900" fontAlgn="base">
              <a:lnSpc>
                <a:spcPct val="95000"/>
              </a:lnSpc>
              <a:spcBef>
                <a:spcPct val="40000"/>
              </a:spcBef>
              <a:spcAft>
                <a:spcPct val="0"/>
              </a:spcAft>
              <a:buFont typeface="+mj-lt"/>
              <a:buAutoNum type="alphaLcPeriod"/>
              <a:defRPr/>
            </a:pPr>
            <a:r>
              <a:rPr lang="en-US" sz="1600" b="1" dirty="0" smtClean="0"/>
              <a:t>Are there detailed case studies that can be  developed?</a:t>
            </a:r>
          </a:p>
        </p:txBody>
      </p:sp>
      <p:sp>
        <p:nvSpPr>
          <p:cNvPr id="27" name="Rectangle 8"/>
          <p:cNvSpPr>
            <a:spLocks noChangeArrowheads="1"/>
          </p:cNvSpPr>
          <p:nvPr/>
        </p:nvSpPr>
        <p:spPr bwMode="auto">
          <a:xfrm>
            <a:off x="76200" y="1905000"/>
            <a:ext cx="4495800" cy="457200"/>
          </a:xfrm>
          <a:prstGeom prst="rect">
            <a:avLst/>
          </a:prstGeom>
          <a:solidFill>
            <a:srgbClr val="9BBB59"/>
          </a:solidFill>
          <a:ln w="12700">
            <a:solidFill>
              <a:schemeClr val="tx1"/>
            </a:solidFill>
            <a:miter lim="800000"/>
            <a:headEnd/>
            <a:tailEnd/>
          </a:ln>
          <a:effectLst/>
        </p:spPr>
        <p:txBody>
          <a:bodyPr lIns="92075" tIns="0" rIns="92075" bIns="0" anchor="ctr"/>
          <a:lstStyle/>
          <a:p>
            <a:pPr algn="ctr" eaLnBrk="0" hangingPunct="0">
              <a:lnSpc>
                <a:spcPct val="90000"/>
              </a:lnSpc>
            </a:pPr>
            <a:r>
              <a:rPr lang="en-US" sz="2400" b="1" dirty="0" smtClean="0">
                <a:solidFill>
                  <a:srgbClr val="FFFFFF"/>
                </a:solidFill>
              </a:rPr>
              <a:t>DOE’s Interests</a:t>
            </a:r>
            <a:endParaRPr lang="en-US" sz="2400" b="1" baseline="30000" dirty="0">
              <a:solidFill>
                <a:srgbClr val="FFFFFF"/>
              </a:solidFill>
            </a:endParaRPr>
          </a:p>
        </p:txBody>
      </p:sp>
      <p:sp>
        <p:nvSpPr>
          <p:cNvPr id="28" name="Content Placeholder 9"/>
          <p:cNvSpPr txBox="1">
            <a:spLocks/>
          </p:cNvSpPr>
          <p:nvPr/>
        </p:nvSpPr>
        <p:spPr>
          <a:xfrm>
            <a:off x="4572000" y="2362200"/>
            <a:ext cx="4419600" cy="4114800"/>
          </a:xfrm>
          <a:prstGeom prst="rect">
            <a:avLst/>
          </a:prstGeom>
          <a:ln w="12700">
            <a:solidFill>
              <a:schemeClr val="tx1"/>
            </a:solidFill>
          </a:ln>
        </p:spPr>
        <p:txBody>
          <a:bodyPr/>
          <a:lstStyle/>
          <a:p>
            <a:pPr marL="342900" indent="-342900" fontAlgn="base">
              <a:lnSpc>
                <a:spcPct val="95000"/>
              </a:lnSpc>
              <a:spcBef>
                <a:spcPct val="40000"/>
              </a:spcBef>
              <a:spcAft>
                <a:spcPct val="0"/>
              </a:spcAft>
              <a:buFont typeface="+mj-lt"/>
              <a:buAutoNum type="arabicPeriod"/>
              <a:defRPr/>
            </a:pPr>
            <a:r>
              <a:rPr lang="en-US" sz="1600" b="1" dirty="0" smtClean="0"/>
              <a:t>What would you like to address in a group setting?</a:t>
            </a:r>
          </a:p>
          <a:p>
            <a:pPr marL="342900" indent="-342900" fontAlgn="base">
              <a:lnSpc>
                <a:spcPct val="95000"/>
              </a:lnSpc>
              <a:spcBef>
                <a:spcPct val="40000"/>
              </a:spcBef>
              <a:spcAft>
                <a:spcPct val="0"/>
              </a:spcAft>
              <a:buFont typeface="+mj-lt"/>
              <a:buAutoNum type="arabicPeriod"/>
              <a:defRPr/>
            </a:pPr>
            <a:r>
              <a:rPr lang="en-US" sz="1600" b="1" dirty="0" smtClean="0"/>
              <a:t>What do you want to learn or share?</a:t>
            </a:r>
          </a:p>
          <a:p>
            <a:pPr marL="342900" indent="-342900" fontAlgn="base">
              <a:lnSpc>
                <a:spcPct val="95000"/>
              </a:lnSpc>
              <a:spcBef>
                <a:spcPct val="40000"/>
              </a:spcBef>
              <a:spcAft>
                <a:spcPct val="0"/>
              </a:spcAft>
              <a:buFont typeface="+mj-lt"/>
              <a:buAutoNum type="arabicPeriod"/>
              <a:defRPr/>
            </a:pPr>
            <a:r>
              <a:rPr lang="en-US" sz="1600" b="1" dirty="0" smtClean="0"/>
              <a:t>How would you like to exchange information?</a:t>
            </a:r>
          </a:p>
          <a:p>
            <a:pPr marL="800100" lvl="1" indent="-342900" fontAlgn="base">
              <a:lnSpc>
                <a:spcPct val="95000"/>
              </a:lnSpc>
              <a:spcBef>
                <a:spcPct val="40000"/>
              </a:spcBef>
              <a:spcAft>
                <a:spcPct val="0"/>
              </a:spcAft>
              <a:buFont typeface="+mj-lt"/>
              <a:buAutoNum type="alphaLcPeriod"/>
              <a:defRPr/>
            </a:pPr>
            <a:r>
              <a:rPr lang="en-US" sz="1600" b="1" dirty="0" smtClean="0"/>
              <a:t>In smaller or more focused groups?</a:t>
            </a:r>
          </a:p>
          <a:p>
            <a:pPr marL="800100" lvl="1" indent="-342900" fontAlgn="base">
              <a:lnSpc>
                <a:spcPct val="95000"/>
              </a:lnSpc>
              <a:spcBef>
                <a:spcPct val="40000"/>
              </a:spcBef>
              <a:spcAft>
                <a:spcPct val="0"/>
              </a:spcAft>
              <a:buFont typeface="+mj-lt"/>
              <a:buAutoNum type="alphaLcPeriod"/>
              <a:defRPr/>
            </a:pPr>
            <a:r>
              <a:rPr lang="en-US" sz="1600" b="1" dirty="0" smtClean="0"/>
              <a:t>How should we structure and support the discussion? </a:t>
            </a:r>
          </a:p>
          <a:p>
            <a:pPr marL="342900" indent="-342900" fontAlgn="base">
              <a:lnSpc>
                <a:spcPct val="95000"/>
              </a:lnSpc>
              <a:spcBef>
                <a:spcPct val="40000"/>
              </a:spcBef>
              <a:spcAft>
                <a:spcPct val="0"/>
              </a:spcAft>
              <a:buFont typeface="+mj-lt"/>
              <a:buAutoNum type="arabicPeriod"/>
              <a:defRPr/>
            </a:pPr>
            <a:r>
              <a:rPr lang="en-US" sz="1600" b="1" dirty="0" smtClean="0"/>
              <a:t>Are there issues you are NOT interested in addressing here?</a:t>
            </a:r>
          </a:p>
        </p:txBody>
      </p:sp>
      <p:sp>
        <p:nvSpPr>
          <p:cNvPr id="29" name="Rectangle 8"/>
          <p:cNvSpPr>
            <a:spLocks noChangeArrowheads="1"/>
          </p:cNvSpPr>
          <p:nvPr/>
        </p:nvSpPr>
        <p:spPr bwMode="auto">
          <a:xfrm>
            <a:off x="4572000" y="1905000"/>
            <a:ext cx="4419600" cy="457200"/>
          </a:xfrm>
          <a:prstGeom prst="rect">
            <a:avLst/>
          </a:prstGeom>
          <a:solidFill>
            <a:srgbClr val="9BBB59"/>
          </a:solidFill>
          <a:ln w="12700">
            <a:solidFill>
              <a:schemeClr val="tx1"/>
            </a:solidFill>
            <a:miter lim="800000"/>
            <a:headEnd/>
            <a:tailEnd/>
          </a:ln>
          <a:effectLst/>
        </p:spPr>
        <p:txBody>
          <a:bodyPr lIns="92075" tIns="0" rIns="92075" bIns="0" anchor="ctr"/>
          <a:lstStyle/>
          <a:p>
            <a:pPr algn="ctr" eaLnBrk="0" hangingPunct="0">
              <a:lnSpc>
                <a:spcPct val="90000"/>
              </a:lnSpc>
            </a:pPr>
            <a:r>
              <a:rPr lang="en-US" sz="2400" b="1" dirty="0" smtClean="0">
                <a:solidFill>
                  <a:srgbClr val="FFFFFF"/>
                </a:solidFill>
              </a:rPr>
              <a:t>Recipients’ Interests</a:t>
            </a:r>
            <a:endParaRPr lang="en-US" sz="2400" b="1" baseline="300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9">
                                            <p:bg/>
                                          </p:spTgt>
                                        </p:tgtEl>
                                        <p:attrNameLst>
                                          <p:attrName>style.visibility</p:attrName>
                                        </p:attrNameLst>
                                      </p:cBhvr>
                                      <p:to>
                                        <p:strVal val="visible"/>
                                      </p:to>
                                    </p:set>
                                    <p:animEffect transition="in" filter="wipe(down)">
                                      <p:cBhvr>
                                        <p:cTn id="7" dur="500"/>
                                        <p:tgtEl>
                                          <p:spTgt spid="29">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9">
                                            <p:txEl>
                                              <p:pRg st="0" end="0"/>
                                            </p:txEl>
                                          </p:spTgt>
                                        </p:tgtEl>
                                        <p:attrNameLst>
                                          <p:attrName>style.visibility</p:attrName>
                                        </p:attrNameLst>
                                      </p:cBhvr>
                                      <p:to>
                                        <p:strVal val="visible"/>
                                      </p:to>
                                    </p:set>
                                    <p:animEffect transition="in" filter="wipe(down)">
                                      <p:cBhvr>
                                        <p:cTn id="10" dur="500"/>
                                        <p:tgtEl>
                                          <p:spTgt spid="29">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8">
                                            <p:bg/>
                                          </p:spTgt>
                                        </p:tgtEl>
                                        <p:attrNameLst>
                                          <p:attrName>style.visibility</p:attrName>
                                        </p:attrNameLst>
                                      </p:cBhvr>
                                      <p:to>
                                        <p:strVal val="visible"/>
                                      </p:to>
                                    </p:set>
                                    <p:animEffect transition="in" filter="wipe(down)">
                                      <p:cBhvr>
                                        <p:cTn id="13" dur="500"/>
                                        <p:tgtEl>
                                          <p:spTgt spid="28">
                                            <p:bg/>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8">
                                            <p:txEl>
                                              <p:pRg st="0" end="0"/>
                                            </p:txEl>
                                          </p:spTgt>
                                        </p:tgtEl>
                                        <p:attrNameLst>
                                          <p:attrName>style.visibility</p:attrName>
                                        </p:attrNameLst>
                                      </p:cBhvr>
                                      <p:to>
                                        <p:strVal val="visible"/>
                                      </p:to>
                                    </p:set>
                                    <p:animEffect transition="in" filter="wipe(down)">
                                      <p:cBhvr>
                                        <p:cTn id="16" dur="500"/>
                                        <p:tgtEl>
                                          <p:spTgt spid="28">
                                            <p:txEl>
                                              <p:pRg st="0" end="0"/>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8">
                                            <p:txEl>
                                              <p:pRg st="1" end="1"/>
                                            </p:txEl>
                                          </p:spTgt>
                                        </p:tgtEl>
                                        <p:attrNameLst>
                                          <p:attrName>style.visibility</p:attrName>
                                        </p:attrNameLst>
                                      </p:cBhvr>
                                      <p:to>
                                        <p:strVal val="visible"/>
                                      </p:to>
                                    </p:set>
                                    <p:animEffect transition="in" filter="wipe(down)">
                                      <p:cBhvr>
                                        <p:cTn id="19" dur="500"/>
                                        <p:tgtEl>
                                          <p:spTgt spid="28">
                                            <p:txEl>
                                              <p:pRg st="1" end="1"/>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8">
                                            <p:txEl>
                                              <p:pRg st="2" end="2"/>
                                            </p:txEl>
                                          </p:spTgt>
                                        </p:tgtEl>
                                        <p:attrNameLst>
                                          <p:attrName>style.visibility</p:attrName>
                                        </p:attrNameLst>
                                      </p:cBhvr>
                                      <p:to>
                                        <p:strVal val="visible"/>
                                      </p:to>
                                    </p:set>
                                    <p:animEffect transition="in" filter="wipe(down)">
                                      <p:cBhvr>
                                        <p:cTn id="22" dur="500"/>
                                        <p:tgtEl>
                                          <p:spTgt spid="28">
                                            <p:txEl>
                                              <p:pRg st="2" end="2"/>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8">
                                            <p:txEl>
                                              <p:pRg st="3" end="3"/>
                                            </p:txEl>
                                          </p:spTgt>
                                        </p:tgtEl>
                                        <p:attrNameLst>
                                          <p:attrName>style.visibility</p:attrName>
                                        </p:attrNameLst>
                                      </p:cBhvr>
                                      <p:to>
                                        <p:strVal val="visible"/>
                                      </p:to>
                                    </p:set>
                                    <p:animEffect transition="in" filter="wipe(down)">
                                      <p:cBhvr>
                                        <p:cTn id="25" dur="500"/>
                                        <p:tgtEl>
                                          <p:spTgt spid="28">
                                            <p:txEl>
                                              <p:pRg st="3" end="3"/>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8">
                                            <p:txEl>
                                              <p:pRg st="4" end="4"/>
                                            </p:txEl>
                                          </p:spTgt>
                                        </p:tgtEl>
                                        <p:attrNameLst>
                                          <p:attrName>style.visibility</p:attrName>
                                        </p:attrNameLst>
                                      </p:cBhvr>
                                      <p:to>
                                        <p:strVal val="visible"/>
                                      </p:to>
                                    </p:set>
                                    <p:animEffect transition="in" filter="wipe(down)">
                                      <p:cBhvr>
                                        <p:cTn id="28" dur="500"/>
                                        <p:tgtEl>
                                          <p:spTgt spid="28">
                                            <p:txEl>
                                              <p:pRg st="4" end="4"/>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8">
                                            <p:txEl>
                                              <p:pRg st="5" end="5"/>
                                            </p:txEl>
                                          </p:spTgt>
                                        </p:tgtEl>
                                        <p:attrNameLst>
                                          <p:attrName>style.visibility</p:attrName>
                                        </p:attrNameLst>
                                      </p:cBhvr>
                                      <p:to>
                                        <p:strVal val="visible"/>
                                      </p:to>
                                    </p:set>
                                    <p:animEffect transition="in" filter="wipe(down)">
                                      <p:cBhvr>
                                        <p:cTn id="31" dur="500"/>
                                        <p:tgtEl>
                                          <p:spTgt spid="2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allAtOnce" animBg="1"/>
      <p:bldP spid="29"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153400" cy="914400"/>
          </a:xfrm>
        </p:spPr>
        <p:txBody>
          <a:bodyPr/>
          <a:lstStyle/>
          <a:p>
            <a:pPr algn="ctr"/>
            <a:r>
              <a:rPr lang="en-US" sz="2800" b="1" dirty="0" smtClean="0">
                <a:solidFill>
                  <a:schemeClr val="bg1"/>
                </a:solidFill>
                <a:latin typeface="Verdana" pitchFamily="34" charset="0"/>
              </a:rPr>
              <a:t>DOE’s Analysis Objectives</a:t>
            </a:r>
            <a:endParaRPr lang="en-US" sz="2800" b="1" dirty="0">
              <a:solidFill>
                <a:schemeClr val="bg1"/>
              </a:solidFill>
              <a:latin typeface="Verdana" pitchFamily="34" charset="0"/>
            </a:endParaRPr>
          </a:p>
        </p:txBody>
      </p:sp>
      <p:sp>
        <p:nvSpPr>
          <p:cNvPr id="3" name="Text Placeholder 2"/>
          <p:cNvSpPr>
            <a:spLocks noGrp="1"/>
          </p:cNvSpPr>
          <p:nvPr>
            <p:ph type="body" sz="quarter" idx="10"/>
          </p:nvPr>
        </p:nvSpPr>
        <p:spPr>
          <a:xfrm>
            <a:off x="304800" y="1066800"/>
            <a:ext cx="8507104" cy="685800"/>
          </a:xfrm>
        </p:spPr>
        <p:txBody>
          <a:bodyPr/>
          <a:lstStyle/>
          <a:p>
            <a:r>
              <a:rPr lang="en-US" dirty="0" smtClean="0"/>
              <a:t>The Metrics and Benefits Team is trying to determine how voltage and VAR control assets can reduce distribution losses and end-use energy consumption.</a:t>
            </a:r>
          </a:p>
        </p:txBody>
      </p:sp>
      <p:sp>
        <p:nvSpPr>
          <p:cNvPr id="5" name="Content Placeholder 9"/>
          <p:cNvSpPr txBox="1">
            <a:spLocks/>
          </p:cNvSpPr>
          <p:nvPr/>
        </p:nvSpPr>
        <p:spPr>
          <a:xfrm>
            <a:off x="609600" y="2362200"/>
            <a:ext cx="7924800" cy="3581400"/>
          </a:xfrm>
          <a:prstGeom prst="rect">
            <a:avLst/>
          </a:prstGeom>
          <a:ln w="12700">
            <a:solidFill>
              <a:schemeClr val="tx1"/>
            </a:solidFill>
          </a:ln>
        </p:spPr>
        <p:txBody>
          <a:bodyPr/>
          <a:lstStyle/>
          <a:p>
            <a:pPr marL="168275" lvl="0" indent="-168275" fontAlgn="base">
              <a:lnSpc>
                <a:spcPct val="95000"/>
              </a:lnSpc>
              <a:spcBef>
                <a:spcPct val="40000"/>
              </a:spcBef>
              <a:spcAft>
                <a:spcPct val="0"/>
              </a:spcAft>
              <a:buFont typeface="Arial" pitchFamily="34" charset="0"/>
              <a:buChar char="•"/>
              <a:defRPr/>
            </a:pPr>
            <a:r>
              <a:rPr lang="en-US" sz="2400" dirty="0" smtClean="0"/>
              <a:t>Determine the improvement in energy efficiency from the application of technology used to optimize circuit voltage and implement conservation voltage reduction.</a:t>
            </a:r>
          </a:p>
          <a:p>
            <a:pPr marL="168275" indent="-168275" fontAlgn="base">
              <a:lnSpc>
                <a:spcPct val="95000"/>
              </a:lnSpc>
              <a:spcBef>
                <a:spcPct val="40000"/>
              </a:spcBef>
              <a:spcAft>
                <a:spcPct val="0"/>
              </a:spcAft>
              <a:buFont typeface="Arial" pitchFamily="34" charset="0"/>
              <a:buChar char="•"/>
              <a:defRPr/>
            </a:pPr>
            <a:r>
              <a:rPr lang="en-US" sz="2400" dirty="0" smtClean="0"/>
              <a:t>Determine  what technology configurations are most important for delivering measurable results.</a:t>
            </a:r>
          </a:p>
          <a:p>
            <a:pPr marL="168275" indent="-168275" fontAlgn="base">
              <a:lnSpc>
                <a:spcPct val="95000"/>
              </a:lnSpc>
              <a:spcBef>
                <a:spcPct val="40000"/>
              </a:spcBef>
              <a:spcAft>
                <a:spcPct val="0"/>
              </a:spcAft>
              <a:buFont typeface="Arial" pitchFamily="34" charset="0"/>
              <a:buChar char="•"/>
              <a:defRPr/>
            </a:pPr>
            <a:r>
              <a:rPr lang="en-US" sz="2400" dirty="0" smtClean="0"/>
              <a:t>Quantify the value of energy and capacity savings for utilities, electricity savings for customers, and lower emissions.</a:t>
            </a:r>
          </a:p>
        </p:txBody>
      </p:sp>
      <p:sp>
        <p:nvSpPr>
          <p:cNvPr id="6" name="Rectangle 8"/>
          <p:cNvSpPr>
            <a:spLocks noChangeArrowheads="1"/>
          </p:cNvSpPr>
          <p:nvPr/>
        </p:nvSpPr>
        <p:spPr bwMode="auto">
          <a:xfrm>
            <a:off x="609600" y="1905000"/>
            <a:ext cx="7924800" cy="457200"/>
          </a:xfrm>
          <a:prstGeom prst="rect">
            <a:avLst/>
          </a:prstGeom>
          <a:solidFill>
            <a:srgbClr val="9BBB59"/>
          </a:solidFill>
          <a:ln w="12700">
            <a:solidFill>
              <a:schemeClr val="tx1"/>
            </a:solidFill>
            <a:miter lim="800000"/>
            <a:headEnd/>
            <a:tailEnd/>
          </a:ln>
          <a:effectLst/>
        </p:spPr>
        <p:txBody>
          <a:bodyPr lIns="92075" tIns="0" rIns="92075" bIns="0" anchor="ctr"/>
          <a:lstStyle/>
          <a:p>
            <a:pPr algn="ctr" eaLnBrk="0" hangingPunct="0">
              <a:lnSpc>
                <a:spcPct val="90000"/>
              </a:lnSpc>
            </a:pPr>
            <a:r>
              <a:rPr lang="en-US" sz="2400" b="1" dirty="0" smtClean="0">
                <a:solidFill>
                  <a:srgbClr val="FFFFFF"/>
                </a:solidFill>
              </a:rPr>
              <a:t>Analysis Objectives</a:t>
            </a:r>
            <a:endParaRPr lang="en-US" sz="2400" b="1" baseline="30000" dirty="0">
              <a:solidFill>
                <a:srgbClr val="FFFF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153400" cy="914400"/>
          </a:xfrm>
        </p:spPr>
        <p:txBody>
          <a:bodyPr/>
          <a:lstStyle/>
          <a:p>
            <a:pPr algn="ctr"/>
            <a:r>
              <a:rPr lang="en-US" sz="2800" b="1" dirty="0" smtClean="0"/>
              <a:t>SGIG Projects</a:t>
            </a:r>
            <a:endParaRPr lang="en-US" sz="2800" b="1" dirty="0">
              <a:solidFill>
                <a:schemeClr val="bg1"/>
              </a:solidFill>
              <a:latin typeface="Verdana" pitchFamily="34" charset="0"/>
            </a:endParaRPr>
          </a:p>
        </p:txBody>
      </p:sp>
      <p:sp>
        <p:nvSpPr>
          <p:cNvPr id="3" name="Text Placeholder 2"/>
          <p:cNvSpPr>
            <a:spLocks noGrp="1"/>
          </p:cNvSpPr>
          <p:nvPr>
            <p:ph type="body" sz="quarter" idx="10"/>
          </p:nvPr>
        </p:nvSpPr>
        <p:spPr/>
        <p:txBody>
          <a:bodyPr/>
          <a:lstStyle/>
          <a:p>
            <a:r>
              <a:rPr lang="en-US" dirty="0" smtClean="0"/>
              <a:t>41 SGIG projects and several SGD projects include technology to control voltage and reactive power.</a:t>
            </a:r>
            <a:endParaRPr lang="en-US" dirty="0"/>
          </a:p>
        </p:txBody>
      </p:sp>
      <p:graphicFrame>
        <p:nvGraphicFramePr>
          <p:cNvPr id="9" name="Chart 8"/>
          <p:cNvGraphicFramePr/>
          <p:nvPr/>
        </p:nvGraphicFramePr>
        <p:xfrm>
          <a:off x="1447800" y="1752600"/>
          <a:ext cx="64770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1447800" y="1752600"/>
            <a:ext cx="6477000" cy="609600"/>
          </a:xfrm>
          <a:prstGeom prst="rect">
            <a:avLst/>
          </a:prstGeom>
          <a:solidFill>
            <a:srgbClr val="9BBB59"/>
          </a:solidFill>
          <a:ln>
            <a:solidFill>
              <a:srgbClr val="595959"/>
            </a:solidFill>
          </a:ln>
        </p:spPr>
        <p:txBody>
          <a:bodyPr wrap="square" tIns="91440" bIns="91440" rtlCol="0" anchor="ctr">
            <a:noAutofit/>
          </a:bodyPr>
          <a:lstStyle/>
          <a:p>
            <a:pPr marL="0" indent="0" algn="ctr">
              <a:buFont typeface="Arial" pitchFamily="34" charset="0"/>
              <a:buNone/>
            </a:pPr>
            <a:r>
              <a:rPr lang="en-US" b="1" dirty="0" smtClean="0">
                <a:solidFill>
                  <a:schemeClr val="bg1"/>
                </a:solidFill>
              </a:rPr>
              <a:t>SGIG Projects Implementing</a:t>
            </a:r>
          </a:p>
          <a:p>
            <a:pPr marL="0" indent="0" algn="ctr">
              <a:buFont typeface="Arial" pitchFamily="34" charset="0"/>
              <a:buNone/>
            </a:pPr>
            <a:r>
              <a:rPr lang="en-US" b="1" dirty="0" smtClean="0">
                <a:solidFill>
                  <a:schemeClr val="bg1"/>
                </a:solidFill>
              </a:rPr>
              <a:t>Voltage and VAR Control Functionality</a:t>
            </a:r>
          </a:p>
        </p:txBody>
      </p:sp>
      <p:sp>
        <p:nvSpPr>
          <p:cNvPr id="12" name="TextBox 11"/>
          <p:cNvSpPr txBox="1"/>
          <p:nvPr/>
        </p:nvSpPr>
        <p:spPr>
          <a:xfrm>
            <a:off x="1447800" y="6096000"/>
            <a:ext cx="3200400" cy="304800"/>
          </a:xfrm>
          <a:prstGeom prst="rect">
            <a:avLst/>
          </a:prstGeom>
          <a:noFill/>
        </p:spPr>
        <p:txBody>
          <a:bodyPr wrap="none" tIns="91440" bIns="91440" rtlCol="0">
            <a:noAutofit/>
          </a:bodyPr>
          <a:lstStyle/>
          <a:p>
            <a:pPr marL="0" indent="0">
              <a:buFont typeface="Arial" pitchFamily="34" charset="0"/>
              <a:buNone/>
            </a:pPr>
            <a:r>
              <a:rPr lang="en-US" sz="1000" dirty="0" smtClean="0"/>
              <a:t>Source: SGIG Build metrics and Navigant analysis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smtClean="0"/>
              <a:t>Project teams are deploying a variety of different technologies.</a:t>
            </a:r>
            <a:endParaRPr lang="en-US" dirty="0"/>
          </a:p>
        </p:txBody>
      </p:sp>
      <p:pic>
        <p:nvPicPr>
          <p:cNvPr id="10" name="Picture 9" descr="Lindsey Smart-Point Power Monitoring System.jpg"/>
          <p:cNvPicPr>
            <a:picLocks noChangeAspect="1"/>
          </p:cNvPicPr>
          <p:nvPr/>
        </p:nvPicPr>
        <p:blipFill>
          <a:blip r:embed="rId2" cstate="print"/>
          <a:stretch>
            <a:fillRect/>
          </a:stretch>
        </p:blipFill>
        <p:spPr>
          <a:xfrm>
            <a:off x="533400" y="2057400"/>
            <a:ext cx="1828800" cy="1828800"/>
          </a:xfrm>
          <a:prstGeom prst="rect">
            <a:avLst/>
          </a:prstGeom>
        </p:spPr>
      </p:pic>
      <p:sp>
        <p:nvSpPr>
          <p:cNvPr id="16" name="TextBox 15"/>
          <p:cNvSpPr txBox="1"/>
          <p:nvPr/>
        </p:nvSpPr>
        <p:spPr>
          <a:xfrm>
            <a:off x="3048000" y="1752600"/>
            <a:ext cx="2438400" cy="304800"/>
          </a:xfrm>
          <a:prstGeom prst="rect">
            <a:avLst/>
          </a:prstGeom>
          <a:noFill/>
        </p:spPr>
        <p:txBody>
          <a:bodyPr wrap="none" lIns="0" tIns="91440" bIns="91440" rtlCol="0" anchor="ctr">
            <a:noAutofit/>
          </a:bodyPr>
          <a:lstStyle/>
          <a:p>
            <a:pPr marL="0" indent="0">
              <a:buFont typeface="Arial" pitchFamily="34" charset="0"/>
              <a:buNone/>
            </a:pPr>
            <a:r>
              <a:rPr lang="en-US" sz="1200" dirty="0" smtClean="0"/>
              <a:t>Automated Capacitor Bank</a:t>
            </a:r>
          </a:p>
        </p:txBody>
      </p:sp>
      <p:sp>
        <p:nvSpPr>
          <p:cNvPr id="17" name="TextBox 16"/>
          <p:cNvSpPr txBox="1"/>
          <p:nvPr/>
        </p:nvSpPr>
        <p:spPr>
          <a:xfrm>
            <a:off x="3048000" y="4114800"/>
            <a:ext cx="2438400" cy="228600"/>
          </a:xfrm>
          <a:prstGeom prst="rect">
            <a:avLst/>
          </a:prstGeom>
          <a:noFill/>
        </p:spPr>
        <p:txBody>
          <a:bodyPr wrap="none" lIns="0" tIns="91440" bIns="91440" rtlCol="0" anchor="ctr">
            <a:noAutofit/>
          </a:bodyPr>
          <a:lstStyle/>
          <a:p>
            <a:pPr marL="0" indent="0">
              <a:buFont typeface="Arial" pitchFamily="34" charset="0"/>
              <a:buNone/>
            </a:pPr>
            <a:r>
              <a:rPr lang="en-US" sz="1200" dirty="0" smtClean="0"/>
              <a:t>Automated Voltage Regulator</a:t>
            </a:r>
          </a:p>
        </p:txBody>
      </p:sp>
      <p:sp>
        <p:nvSpPr>
          <p:cNvPr id="18" name="TextBox 17"/>
          <p:cNvSpPr txBox="1"/>
          <p:nvPr/>
        </p:nvSpPr>
        <p:spPr>
          <a:xfrm>
            <a:off x="6019800" y="1752600"/>
            <a:ext cx="1219200" cy="304800"/>
          </a:xfrm>
          <a:prstGeom prst="rect">
            <a:avLst/>
          </a:prstGeom>
          <a:noFill/>
        </p:spPr>
        <p:txBody>
          <a:bodyPr wrap="none" lIns="0" tIns="91440" bIns="91440" rtlCol="0" anchor="ctr">
            <a:noAutofit/>
          </a:bodyPr>
          <a:lstStyle/>
          <a:p>
            <a:pPr marL="0" indent="0">
              <a:buFont typeface="Arial" pitchFamily="34" charset="0"/>
              <a:buNone/>
            </a:pPr>
            <a:r>
              <a:rPr lang="en-US" sz="1200" dirty="0" smtClean="0"/>
              <a:t>Control package</a:t>
            </a:r>
          </a:p>
        </p:txBody>
      </p:sp>
      <p:sp>
        <p:nvSpPr>
          <p:cNvPr id="19" name="TextBox 18"/>
          <p:cNvSpPr txBox="1"/>
          <p:nvPr/>
        </p:nvSpPr>
        <p:spPr>
          <a:xfrm>
            <a:off x="6019800" y="4114800"/>
            <a:ext cx="2667000" cy="228600"/>
          </a:xfrm>
          <a:prstGeom prst="rect">
            <a:avLst/>
          </a:prstGeom>
          <a:noFill/>
        </p:spPr>
        <p:txBody>
          <a:bodyPr wrap="square" lIns="0" tIns="91440" bIns="91440" rtlCol="0" anchor="ctr">
            <a:noAutofit/>
          </a:bodyPr>
          <a:lstStyle/>
          <a:p>
            <a:pPr marL="0" indent="0">
              <a:buFont typeface="Arial" pitchFamily="34" charset="0"/>
              <a:buNone/>
            </a:pPr>
            <a:r>
              <a:rPr lang="en-US" sz="1200" dirty="0" smtClean="0"/>
              <a:t>Distribution Management System</a:t>
            </a:r>
          </a:p>
        </p:txBody>
      </p:sp>
      <p:sp>
        <p:nvSpPr>
          <p:cNvPr id="20" name="TextBox 19"/>
          <p:cNvSpPr txBox="1"/>
          <p:nvPr/>
        </p:nvSpPr>
        <p:spPr>
          <a:xfrm>
            <a:off x="533400" y="1754187"/>
            <a:ext cx="1828800" cy="304800"/>
          </a:xfrm>
          <a:prstGeom prst="rect">
            <a:avLst/>
          </a:prstGeom>
          <a:noFill/>
        </p:spPr>
        <p:txBody>
          <a:bodyPr wrap="square" lIns="0" tIns="91440" bIns="91440" rtlCol="0" anchor="ctr">
            <a:noAutofit/>
          </a:bodyPr>
          <a:lstStyle/>
          <a:p>
            <a:pPr marL="0" indent="0">
              <a:buFont typeface="Arial" pitchFamily="34" charset="0"/>
              <a:buNone/>
            </a:pPr>
            <a:r>
              <a:rPr lang="en-US" sz="1200" dirty="0" smtClean="0"/>
              <a:t>Line voltage sensor</a:t>
            </a:r>
          </a:p>
        </p:txBody>
      </p:sp>
      <p:sp>
        <p:nvSpPr>
          <p:cNvPr id="21" name="TextBox 20"/>
          <p:cNvSpPr txBox="1"/>
          <p:nvPr/>
        </p:nvSpPr>
        <p:spPr>
          <a:xfrm>
            <a:off x="609600" y="4114800"/>
            <a:ext cx="1295400" cy="228600"/>
          </a:xfrm>
          <a:prstGeom prst="rect">
            <a:avLst/>
          </a:prstGeom>
          <a:noFill/>
        </p:spPr>
        <p:txBody>
          <a:bodyPr wrap="square" lIns="0" tIns="91440" bIns="91440" rtlCol="0" anchor="ctr">
            <a:noAutofit/>
          </a:bodyPr>
          <a:lstStyle/>
          <a:p>
            <a:pPr marL="0" indent="0">
              <a:buFont typeface="Arial" pitchFamily="34" charset="0"/>
              <a:buNone/>
            </a:pPr>
            <a:r>
              <a:rPr lang="en-US" sz="1200" dirty="0" smtClean="0"/>
              <a:t>Smart meter</a:t>
            </a:r>
          </a:p>
        </p:txBody>
      </p:sp>
      <p:sp>
        <p:nvSpPr>
          <p:cNvPr id="22" name="Title 1"/>
          <p:cNvSpPr>
            <a:spLocks noGrp="1"/>
          </p:cNvSpPr>
          <p:nvPr>
            <p:ph type="title"/>
          </p:nvPr>
        </p:nvSpPr>
        <p:spPr>
          <a:xfrm>
            <a:off x="990600" y="0"/>
            <a:ext cx="8153400" cy="914400"/>
          </a:xfrm>
        </p:spPr>
        <p:txBody>
          <a:bodyPr vert="horz" lIns="91440" tIns="45720" rIns="91440" bIns="45720" rtlCol="0" anchor="ctr">
            <a:noAutofit/>
          </a:bodyPr>
          <a:lstStyle/>
          <a:p>
            <a:r>
              <a:rPr lang="en-US" sz="2800" b="1" dirty="0"/>
              <a:t>Technologies</a:t>
            </a:r>
          </a:p>
        </p:txBody>
      </p:sp>
      <p:pic>
        <p:nvPicPr>
          <p:cNvPr id="23" name="Picture 22" descr="Accurate Controls - Distribution Cap bank.jpg"/>
          <p:cNvPicPr>
            <a:picLocks noChangeAspect="1"/>
          </p:cNvPicPr>
          <p:nvPr/>
        </p:nvPicPr>
        <p:blipFill>
          <a:blip r:embed="rId3" cstate="print"/>
          <a:stretch>
            <a:fillRect/>
          </a:stretch>
        </p:blipFill>
        <p:spPr>
          <a:xfrm>
            <a:off x="3048000" y="2057400"/>
            <a:ext cx="2439650" cy="1828800"/>
          </a:xfrm>
          <a:prstGeom prst="rect">
            <a:avLst/>
          </a:prstGeom>
        </p:spPr>
      </p:pic>
      <p:pic>
        <p:nvPicPr>
          <p:cNvPr id="24" name="Picture 23" descr="Langley Engineering Distribution Voltage Regulator.jpg"/>
          <p:cNvPicPr>
            <a:picLocks noChangeAspect="1"/>
          </p:cNvPicPr>
          <p:nvPr/>
        </p:nvPicPr>
        <p:blipFill>
          <a:blip r:embed="rId4" cstate="print"/>
          <a:stretch>
            <a:fillRect/>
          </a:stretch>
        </p:blipFill>
        <p:spPr>
          <a:xfrm>
            <a:off x="3657600" y="4419600"/>
            <a:ext cx="1392490" cy="1828800"/>
          </a:xfrm>
          <a:prstGeom prst="rect">
            <a:avLst/>
          </a:prstGeom>
        </p:spPr>
      </p:pic>
      <p:pic>
        <p:nvPicPr>
          <p:cNvPr id="25" name="Picture 24" descr="Capacitor Bank Controller - Cooper-Cannon.jpg"/>
          <p:cNvPicPr>
            <a:picLocks noChangeAspect="1"/>
          </p:cNvPicPr>
          <p:nvPr/>
        </p:nvPicPr>
        <p:blipFill>
          <a:blip r:embed="rId5" cstate="print"/>
          <a:stretch>
            <a:fillRect/>
          </a:stretch>
        </p:blipFill>
        <p:spPr>
          <a:xfrm>
            <a:off x="5958568" y="2057400"/>
            <a:ext cx="2652032" cy="1828800"/>
          </a:xfrm>
          <a:prstGeom prst="rect">
            <a:avLst/>
          </a:prstGeom>
        </p:spPr>
      </p:pic>
      <p:pic>
        <p:nvPicPr>
          <p:cNvPr id="26" name="Picture 25" descr="ETAP Real-Time Power Management System.jpg"/>
          <p:cNvPicPr>
            <a:picLocks noChangeAspect="1"/>
          </p:cNvPicPr>
          <p:nvPr/>
        </p:nvPicPr>
        <p:blipFill>
          <a:blip r:embed="rId6" cstate="print"/>
          <a:stretch>
            <a:fillRect/>
          </a:stretch>
        </p:blipFill>
        <p:spPr>
          <a:xfrm>
            <a:off x="6019800" y="4495800"/>
            <a:ext cx="2694811" cy="1828800"/>
          </a:xfrm>
          <a:prstGeom prst="rect">
            <a:avLst/>
          </a:prstGeom>
        </p:spPr>
      </p:pic>
      <p:pic>
        <p:nvPicPr>
          <p:cNvPr id="27" name="Picture 26" descr="747_REX2_meter_big.jpg"/>
          <p:cNvPicPr>
            <a:picLocks noChangeAspect="1"/>
          </p:cNvPicPr>
          <p:nvPr/>
        </p:nvPicPr>
        <p:blipFill>
          <a:blip r:embed="rId7" cstate="print"/>
          <a:stretch>
            <a:fillRect/>
          </a:stretch>
        </p:blipFill>
        <p:spPr>
          <a:xfrm>
            <a:off x="685800" y="4495800"/>
            <a:ext cx="1347848" cy="13716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153400" cy="914400"/>
          </a:xfrm>
        </p:spPr>
        <p:txBody>
          <a:bodyPr vert="horz" lIns="91440" tIns="45720" rIns="91440" bIns="45720" rtlCol="0" anchor="ctr">
            <a:noAutofit/>
          </a:bodyPr>
          <a:lstStyle/>
          <a:p>
            <a:r>
              <a:rPr lang="en-US" sz="2800" b="1" dirty="0"/>
              <a:t>Applications for </a:t>
            </a:r>
            <a:r>
              <a:rPr lang="en-US" sz="2800" b="1" dirty="0" smtClean="0"/>
              <a:t/>
            </a:r>
            <a:br>
              <a:rPr lang="en-US" sz="2800" b="1" dirty="0" smtClean="0"/>
            </a:br>
            <a:r>
              <a:rPr lang="en-US" sz="2800" b="1" dirty="0" smtClean="0"/>
              <a:t>Distribution </a:t>
            </a:r>
            <a:r>
              <a:rPr lang="en-US" sz="2800" b="1" dirty="0"/>
              <a:t>Energy Efficiency</a:t>
            </a:r>
          </a:p>
        </p:txBody>
      </p:sp>
      <p:sp>
        <p:nvSpPr>
          <p:cNvPr id="3" name="Text Placeholder 2"/>
          <p:cNvSpPr>
            <a:spLocks noGrp="1"/>
          </p:cNvSpPr>
          <p:nvPr>
            <p:ph type="body" sz="quarter" idx="10"/>
          </p:nvPr>
        </p:nvSpPr>
        <p:spPr/>
        <p:txBody>
          <a:bodyPr/>
          <a:lstStyle/>
          <a:p>
            <a:r>
              <a:rPr lang="en-US" dirty="0" smtClean="0"/>
              <a:t>DOE has seen three general applications within projects that are conducting smart grid projects related to distribution energy efficiency.</a:t>
            </a:r>
          </a:p>
        </p:txBody>
      </p:sp>
      <p:sp>
        <p:nvSpPr>
          <p:cNvPr id="4" name="Rounded Rectangle 3"/>
          <p:cNvSpPr/>
          <p:nvPr/>
        </p:nvSpPr>
        <p:spPr>
          <a:xfrm>
            <a:off x="304800" y="2057400"/>
            <a:ext cx="2667000" cy="914400"/>
          </a:xfrm>
          <a:prstGeom prst="roundRect">
            <a:avLst/>
          </a:prstGeom>
          <a:solidFill>
            <a:schemeClr val="accent6"/>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2000" b="1" dirty="0" smtClean="0">
                <a:solidFill>
                  <a:schemeClr val="bg1"/>
                </a:solidFill>
              </a:rPr>
              <a:t>Voltage and VAR Control (VVC)</a:t>
            </a:r>
          </a:p>
        </p:txBody>
      </p:sp>
      <p:sp>
        <p:nvSpPr>
          <p:cNvPr id="5" name="Rounded Rectangle 4"/>
          <p:cNvSpPr/>
          <p:nvPr/>
        </p:nvSpPr>
        <p:spPr>
          <a:xfrm>
            <a:off x="304800" y="3276600"/>
            <a:ext cx="2667000" cy="914400"/>
          </a:xfrm>
          <a:prstGeom prst="roundRect">
            <a:avLst/>
          </a:prstGeom>
          <a:solidFill>
            <a:schemeClr val="accent6"/>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2000" b="1" dirty="0" smtClean="0">
                <a:solidFill>
                  <a:schemeClr val="bg1"/>
                </a:solidFill>
              </a:rPr>
              <a:t>Voltage Optimization (VO)</a:t>
            </a:r>
          </a:p>
        </p:txBody>
      </p:sp>
      <p:sp>
        <p:nvSpPr>
          <p:cNvPr id="6" name="Rounded Rectangle 5"/>
          <p:cNvSpPr/>
          <p:nvPr/>
        </p:nvSpPr>
        <p:spPr>
          <a:xfrm>
            <a:off x="304800" y="4495800"/>
            <a:ext cx="2667000" cy="914400"/>
          </a:xfrm>
          <a:prstGeom prst="roundRect">
            <a:avLst/>
          </a:prstGeom>
          <a:solidFill>
            <a:schemeClr val="accent6"/>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sz="2000" b="1" dirty="0" smtClean="0">
                <a:solidFill>
                  <a:schemeClr val="bg1"/>
                </a:solidFill>
              </a:rPr>
              <a:t>Conservation Voltage Reduction (CVR)</a:t>
            </a:r>
          </a:p>
        </p:txBody>
      </p:sp>
      <p:sp>
        <p:nvSpPr>
          <p:cNvPr id="8" name="Content Placeholder 3"/>
          <p:cNvSpPr txBox="1">
            <a:spLocks/>
          </p:cNvSpPr>
          <p:nvPr/>
        </p:nvSpPr>
        <p:spPr>
          <a:xfrm>
            <a:off x="3124200" y="2057400"/>
            <a:ext cx="5715000" cy="914400"/>
          </a:xfrm>
          <a:prstGeom prst="rect">
            <a:avLst/>
          </a:prstGeom>
        </p:spPr>
        <p:txBody>
          <a:bodyPr/>
          <a:lstStyle/>
          <a:p>
            <a:pPr marR="0" lvl="0" algn="l" defTabSz="914400" rtl="0" eaLnBrk="1" fontAlgn="base" latinLnBrk="0" hangingPunct="1">
              <a:lnSpc>
                <a:spcPct val="95000"/>
              </a:lnSpc>
              <a:spcBef>
                <a:spcPct val="40000"/>
              </a:spcBef>
              <a:spcAft>
                <a:spcPct val="0"/>
              </a:spcAft>
              <a:buClrTx/>
              <a:buSzTx/>
              <a:buFontTx/>
              <a:buNone/>
              <a:tabLst/>
              <a:defRPr/>
            </a:pPr>
            <a:r>
              <a:rPr kumimoji="0" lang="en-US" sz="1800" b="0" u="none" strike="noStrike" kern="1200" cap="none" spc="0" normalizeH="0" baseline="0" noProof="0" dirty="0" smtClean="0">
                <a:ln>
                  <a:noFill/>
                </a:ln>
                <a:solidFill>
                  <a:schemeClr val="tx1"/>
                </a:solidFill>
                <a:effectLst/>
                <a:uLnTx/>
                <a:uFillTx/>
                <a:latin typeface="+mn-lt"/>
                <a:ea typeface="+mn-ea"/>
                <a:cs typeface="+mn-cs"/>
              </a:rPr>
              <a:t>Operating transformer load tap-changers, line voltage regulators and/or capacitor banks to adjust voltage along a distribution circuit and/or compensate load power factor.</a:t>
            </a:r>
            <a:endParaRPr kumimoji="0" lang="en-US" sz="1800" b="0" u="none" strike="noStrike" kern="0" cap="none" spc="0" normalizeH="0" baseline="0" noProof="0" dirty="0">
              <a:ln>
                <a:noFill/>
              </a:ln>
              <a:solidFill>
                <a:schemeClr val="tx1"/>
              </a:solidFill>
              <a:effectLst/>
              <a:uLnTx/>
              <a:uFillTx/>
              <a:latin typeface="+mn-lt"/>
            </a:endParaRPr>
          </a:p>
        </p:txBody>
      </p:sp>
      <p:sp>
        <p:nvSpPr>
          <p:cNvPr id="9" name="Content Placeholder 3"/>
          <p:cNvSpPr txBox="1">
            <a:spLocks/>
          </p:cNvSpPr>
          <p:nvPr/>
        </p:nvSpPr>
        <p:spPr>
          <a:xfrm>
            <a:off x="3124200" y="3276600"/>
            <a:ext cx="5715000" cy="914400"/>
          </a:xfrm>
          <a:prstGeom prst="rect">
            <a:avLst/>
          </a:prstGeom>
        </p:spPr>
        <p:txBody>
          <a:bodyPr/>
          <a:lstStyle/>
          <a:p>
            <a:pPr marR="0" lvl="0" algn="l" defTabSz="914400" rtl="0" eaLnBrk="1" fontAlgn="base" latinLnBrk="0" hangingPunct="1">
              <a:lnSpc>
                <a:spcPct val="95000"/>
              </a:lnSpc>
              <a:spcBef>
                <a:spcPct val="40000"/>
              </a:spcBef>
              <a:spcAft>
                <a:spcPct val="0"/>
              </a:spcAft>
              <a:buClrTx/>
              <a:buSzTx/>
              <a:buFontTx/>
              <a:buNone/>
              <a:tabLst/>
              <a:defRPr/>
            </a:pPr>
            <a:r>
              <a:rPr kumimoji="0" lang="en-US" sz="1800" b="0" u="none" strike="noStrike" kern="1200" cap="none" spc="0" normalizeH="0" baseline="0" noProof="0" dirty="0" smtClean="0">
                <a:ln>
                  <a:noFill/>
                </a:ln>
                <a:solidFill>
                  <a:schemeClr val="tx1"/>
                </a:solidFill>
                <a:effectLst/>
                <a:uLnTx/>
                <a:uFillTx/>
                <a:latin typeface="+mn-lt"/>
                <a:ea typeface="+mn-ea"/>
                <a:cs typeface="+mn-cs"/>
              </a:rPr>
              <a:t>Coordinating VVC</a:t>
            </a:r>
            <a:r>
              <a:rPr kumimoji="0" lang="en-US" sz="1800" b="0" u="none" strike="noStrike" kern="1200" cap="none" spc="0" normalizeH="0" noProof="0" dirty="0" smtClean="0">
                <a:ln>
                  <a:noFill/>
                </a:ln>
                <a:solidFill>
                  <a:schemeClr val="tx1"/>
                </a:solidFill>
                <a:effectLst/>
                <a:uLnTx/>
                <a:uFillTx/>
                <a:latin typeface="+mn-lt"/>
                <a:ea typeface="+mn-ea"/>
                <a:cs typeface="+mn-cs"/>
              </a:rPr>
              <a:t> devices to achieve voltage profiles that meet </a:t>
            </a:r>
            <a:r>
              <a:rPr lang="en-US" dirty="0" smtClean="0"/>
              <a:t>the utility’s operational objectives, including energy delivery efficiency, power quality, and reliability.</a:t>
            </a:r>
            <a:endParaRPr kumimoji="0" lang="en-US" sz="1800" b="0" u="none" strike="noStrike" kern="0" cap="none" spc="0" normalizeH="0" baseline="0" noProof="0" dirty="0">
              <a:ln>
                <a:noFill/>
              </a:ln>
              <a:solidFill>
                <a:schemeClr val="tx1"/>
              </a:solidFill>
              <a:effectLst/>
              <a:uLnTx/>
              <a:uFillTx/>
              <a:latin typeface="+mn-lt"/>
            </a:endParaRPr>
          </a:p>
        </p:txBody>
      </p:sp>
      <p:sp>
        <p:nvSpPr>
          <p:cNvPr id="10" name="Content Placeholder 3"/>
          <p:cNvSpPr txBox="1">
            <a:spLocks/>
          </p:cNvSpPr>
          <p:nvPr/>
        </p:nvSpPr>
        <p:spPr>
          <a:xfrm>
            <a:off x="3124200" y="4495800"/>
            <a:ext cx="5715000" cy="914400"/>
          </a:xfrm>
          <a:prstGeom prst="rect">
            <a:avLst/>
          </a:prstGeom>
        </p:spPr>
        <p:txBody>
          <a:bodyPr/>
          <a:lstStyle/>
          <a:p>
            <a:pPr marR="0" lvl="0" algn="l" defTabSz="914400" rtl="0" eaLnBrk="1" fontAlgn="base" latinLnBrk="0" hangingPunct="1">
              <a:lnSpc>
                <a:spcPct val="95000"/>
              </a:lnSpc>
              <a:spcBef>
                <a:spcPct val="40000"/>
              </a:spcBef>
              <a:spcAft>
                <a:spcPct val="0"/>
              </a:spcAft>
              <a:buClrTx/>
              <a:buSzTx/>
              <a:buFontTx/>
              <a:buNone/>
              <a:tabLst/>
              <a:defRPr/>
            </a:pPr>
            <a:r>
              <a:rPr kumimoji="0" lang="en-US" sz="1800" b="0" u="none" strike="noStrike" kern="1200" cap="none" spc="0" normalizeH="0" baseline="0" noProof="0" dirty="0" smtClean="0">
                <a:ln>
                  <a:noFill/>
                </a:ln>
                <a:solidFill>
                  <a:schemeClr val="tx1"/>
                </a:solidFill>
                <a:effectLst/>
                <a:uLnTx/>
                <a:uFillTx/>
                <a:latin typeface="+mn-lt"/>
                <a:ea typeface="+mn-ea"/>
                <a:cs typeface="+mn-cs"/>
              </a:rPr>
              <a:t>Utilizing VVC</a:t>
            </a:r>
            <a:r>
              <a:rPr kumimoji="0" lang="en-US" sz="1800" b="0" u="none" strike="noStrike" kern="1200" cap="none" spc="0" normalizeH="0" noProof="0" dirty="0" smtClean="0">
                <a:ln>
                  <a:noFill/>
                </a:ln>
                <a:solidFill>
                  <a:schemeClr val="tx1"/>
                </a:solidFill>
                <a:effectLst/>
                <a:uLnTx/>
                <a:uFillTx/>
                <a:latin typeface="+mn-lt"/>
                <a:ea typeface="+mn-ea"/>
                <a:cs typeface="+mn-cs"/>
              </a:rPr>
              <a:t> and VO functionality to lower distribution voltages for energy savings, without causing customer voltages to fall below minimum operating limits.</a:t>
            </a:r>
            <a:endParaRPr kumimoji="0" lang="en-US" sz="1800" b="0" u="none" strike="noStrike" kern="0" cap="none" spc="0" normalizeH="0" baseline="0" noProof="0" dirty="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rot="19200000">
            <a:off x="820384" y="3166716"/>
            <a:ext cx="3657600" cy="1463040"/>
          </a:xfrm>
          <a:prstGeom prst="ellipse">
            <a:avLst/>
          </a:prstGeom>
          <a:solidFill>
            <a:srgbClr val="9BBB59"/>
          </a:solidFill>
          <a:ln w="12700">
            <a:solidFill>
              <a:schemeClr val="tx1"/>
            </a:solidFill>
          </a:ln>
          <a:effectLst/>
        </p:spPr>
        <p:style>
          <a:lnRef idx="1">
            <a:schemeClr val="accent1"/>
          </a:lnRef>
          <a:fillRef idx="2">
            <a:schemeClr val="accent1"/>
          </a:fillRef>
          <a:effectRef idx="1">
            <a:schemeClr val="accent1"/>
          </a:effectRef>
          <a:fontRef idx="minor">
            <a:schemeClr val="dk1"/>
          </a:fontRef>
        </p:style>
        <p:txBody>
          <a:bodyPr lIns="45720" tIns="91440" rIns="45720" bIns="91440" rtlCol="0" anchor="ctr"/>
          <a:lstStyle/>
          <a:p>
            <a:pPr algn="ctr"/>
            <a:endParaRPr lang="en-US" sz="1600" b="1" dirty="0" smtClean="0">
              <a:solidFill>
                <a:schemeClr val="bg1"/>
              </a:solidFill>
            </a:endParaRPr>
          </a:p>
        </p:txBody>
      </p:sp>
      <p:sp>
        <p:nvSpPr>
          <p:cNvPr id="15" name="Oval 14"/>
          <p:cNvSpPr/>
          <p:nvPr/>
        </p:nvSpPr>
        <p:spPr>
          <a:xfrm rot="19200000">
            <a:off x="932711" y="3519375"/>
            <a:ext cx="2560320" cy="1463040"/>
          </a:xfrm>
          <a:prstGeom prst="ellipse">
            <a:avLst/>
          </a:prstGeom>
          <a:solidFill>
            <a:schemeClr val="tx1"/>
          </a:solidFill>
          <a:ln w="12700">
            <a:solidFill>
              <a:schemeClr val="tx1"/>
            </a:solid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bg1"/>
              </a:solidFill>
            </a:endParaRPr>
          </a:p>
        </p:txBody>
      </p:sp>
      <p:sp>
        <p:nvSpPr>
          <p:cNvPr id="3" name="Text Placeholder 2"/>
          <p:cNvSpPr>
            <a:spLocks noGrp="1"/>
          </p:cNvSpPr>
          <p:nvPr>
            <p:ph type="body" sz="quarter" idx="10"/>
          </p:nvPr>
        </p:nvSpPr>
        <p:spPr/>
        <p:txBody>
          <a:bodyPr/>
          <a:lstStyle/>
          <a:p>
            <a:r>
              <a:rPr lang="en-US" dirty="0" smtClean="0"/>
              <a:t>Our hypothesis is that relative benefits will increase with higher functionality from voltage and VAR control technologies and applications.</a:t>
            </a:r>
            <a:endParaRPr lang="en-US" dirty="0"/>
          </a:p>
        </p:txBody>
      </p:sp>
      <p:sp>
        <p:nvSpPr>
          <p:cNvPr id="17" name="TextBox 16"/>
          <p:cNvSpPr txBox="1"/>
          <p:nvPr/>
        </p:nvSpPr>
        <p:spPr>
          <a:xfrm>
            <a:off x="2133600" y="3429000"/>
            <a:ext cx="1219200" cy="228600"/>
          </a:xfrm>
          <a:prstGeom prst="rect">
            <a:avLst/>
          </a:prstGeom>
          <a:noFill/>
        </p:spPr>
        <p:txBody>
          <a:bodyPr wrap="square" tIns="91440" bIns="91440" rtlCol="0">
            <a:noAutofit/>
          </a:bodyPr>
          <a:lstStyle/>
          <a:p>
            <a:pPr marL="0" indent="0" algn="ctr">
              <a:buFont typeface="Arial" pitchFamily="34" charset="0"/>
              <a:buNone/>
            </a:pPr>
            <a:r>
              <a:rPr lang="en-US" sz="1100" b="1" dirty="0" smtClean="0">
                <a:solidFill>
                  <a:schemeClr val="bg1"/>
                </a:solidFill>
              </a:rPr>
              <a:t>Voltage  </a:t>
            </a:r>
          </a:p>
          <a:p>
            <a:pPr marL="0" indent="0" algn="ctr">
              <a:buFont typeface="Arial" pitchFamily="34" charset="0"/>
              <a:buNone/>
            </a:pPr>
            <a:r>
              <a:rPr lang="en-US" sz="1100" b="1" dirty="0" smtClean="0">
                <a:solidFill>
                  <a:schemeClr val="bg1"/>
                </a:solidFill>
              </a:rPr>
              <a:t>Optimization</a:t>
            </a:r>
            <a:endParaRPr lang="en-US" sz="1100" b="1" dirty="0" smtClean="0"/>
          </a:p>
        </p:txBody>
      </p:sp>
      <p:sp>
        <p:nvSpPr>
          <p:cNvPr id="18" name="TextBox 17"/>
          <p:cNvSpPr txBox="1"/>
          <p:nvPr/>
        </p:nvSpPr>
        <p:spPr>
          <a:xfrm>
            <a:off x="2590800" y="2744696"/>
            <a:ext cx="1828800" cy="608104"/>
          </a:xfrm>
          <a:prstGeom prst="rect">
            <a:avLst/>
          </a:prstGeom>
          <a:noFill/>
        </p:spPr>
        <p:txBody>
          <a:bodyPr wrap="square" tIns="91440" bIns="91440" rtlCol="0">
            <a:noAutofit/>
          </a:bodyPr>
          <a:lstStyle/>
          <a:p>
            <a:pPr marL="0" indent="0" algn="ctr">
              <a:buFont typeface="Arial" pitchFamily="34" charset="0"/>
              <a:buNone/>
            </a:pPr>
            <a:r>
              <a:rPr lang="en-US" sz="1100" b="1" dirty="0" smtClean="0">
                <a:solidFill>
                  <a:schemeClr val="bg1"/>
                </a:solidFill>
              </a:rPr>
              <a:t>Conservation</a:t>
            </a:r>
          </a:p>
          <a:p>
            <a:pPr marL="0" indent="0" algn="ctr">
              <a:buFont typeface="Arial" pitchFamily="34" charset="0"/>
              <a:buNone/>
            </a:pPr>
            <a:r>
              <a:rPr lang="en-US" sz="1100" b="1" dirty="0" smtClean="0">
                <a:solidFill>
                  <a:schemeClr val="bg1"/>
                </a:solidFill>
              </a:rPr>
              <a:t>Voltage  Reduction  </a:t>
            </a:r>
          </a:p>
          <a:p>
            <a:pPr marL="0" indent="0" algn="ctr">
              <a:buFont typeface="Arial" pitchFamily="34" charset="0"/>
              <a:buNone/>
            </a:pPr>
            <a:endParaRPr lang="en-US" sz="1100" b="1" dirty="0" smtClean="0"/>
          </a:p>
        </p:txBody>
      </p:sp>
      <p:cxnSp>
        <p:nvCxnSpPr>
          <p:cNvPr id="21" name="Straight Arrow Connector 20"/>
          <p:cNvCxnSpPr/>
          <p:nvPr/>
        </p:nvCxnSpPr>
        <p:spPr bwMode="auto">
          <a:xfrm rot="5400000" flipH="1" flipV="1">
            <a:off x="-723106" y="3847306"/>
            <a:ext cx="3124200" cy="1588"/>
          </a:xfrm>
          <a:prstGeom prst="straightConnector1">
            <a:avLst/>
          </a:prstGeom>
          <a:solidFill>
            <a:schemeClr val="bg1"/>
          </a:solidFill>
          <a:ln w="12700" cap="flat" cmpd="sng" algn="ctr">
            <a:solidFill>
              <a:schemeClr val="tx1"/>
            </a:solidFill>
            <a:prstDash val="solid"/>
            <a:round/>
            <a:headEnd type="none"/>
            <a:tailEnd type="arrow"/>
          </a:ln>
          <a:effectLst/>
        </p:spPr>
      </p:cxnSp>
      <p:sp>
        <p:nvSpPr>
          <p:cNvPr id="22" name="TextBox 21"/>
          <p:cNvSpPr txBox="1"/>
          <p:nvPr/>
        </p:nvSpPr>
        <p:spPr>
          <a:xfrm rot="16200000">
            <a:off x="-19050" y="3676650"/>
            <a:ext cx="1257300" cy="304800"/>
          </a:xfrm>
          <a:prstGeom prst="rect">
            <a:avLst/>
          </a:prstGeom>
          <a:noFill/>
        </p:spPr>
        <p:txBody>
          <a:bodyPr wrap="square" tIns="91440" bIns="91440" rtlCol="0" anchor="ctr">
            <a:noAutofit/>
          </a:bodyPr>
          <a:lstStyle/>
          <a:p>
            <a:pPr marL="0" indent="0" algn="ctr">
              <a:buFont typeface="Arial" pitchFamily="34" charset="0"/>
              <a:buNone/>
            </a:pPr>
            <a:r>
              <a:rPr lang="en-US" sz="2000" dirty="0" smtClean="0"/>
              <a:t>Impact</a:t>
            </a:r>
          </a:p>
        </p:txBody>
      </p:sp>
      <p:graphicFrame>
        <p:nvGraphicFramePr>
          <p:cNvPr id="24" name="Table 23"/>
          <p:cNvGraphicFramePr>
            <a:graphicFrameLocks noGrp="1"/>
          </p:cNvGraphicFramePr>
          <p:nvPr/>
        </p:nvGraphicFramePr>
        <p:xfrm>
          <a:off x="4876800" y="3078480"/>
          <a:ext cx="3733800" cy="1417320"/>
        </p:xfrm>
        <a:graphic>
          <a:graphicData uri="http://schemas.openxmlformats.org/drawingml/2006/table">
            <a:tbl>
              <a:tblPr>
                <a:tableStyleId>{125E5076-3810-47DD-B79F-674D7AD40C01}</a:tableStyleId>
              </a:tblPr>
              <a:tblGrid>
                <a:gridCol w="2542162"/>
                <a:gridCol w="1191638"/>
              </a:tblGrid>
              <a:tr h="279400">
                <a:tc>
                  <a:txBody>
                    <a:bodyPr/>
                    <a:lstStyle/>
                    <a:p>
                      <a:pPr algn="ctr"/>
                      <a:r>
                        <a:rPr lang="en-US" sz="1400" b="1" dirty="0" smtClean="0">
                          <a:solidFill>
                            <a:schemeClr val="bg1"/>
                          </a:solidFill>
                        </a:rPr>
                        <a:t>Applications/Functionality</a:t>
                      </a:r>
                      <a:endParaRPr lang="en-US" sz="1400" b="1" dirty="0">
                        <a:solidFill>
                          <a:schemeClr val="bg1"/>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9BBB59"/>
                    </a:solidFill>
                  </a:tcPr>
                </a:tc>
                <a:tc>
                  <a:txBody>
                    <a:bodyPr/>
                    <a:lstStyle/>
                    <a:p>
                      <a:pPr algn="ctr"/>
                      <a:r>
                        <a:rPr lang="en-US" sz="1400" b="1" dirty="0" smtClean="0">
                          <a:solidFill>
                            <a:schemeClr val="bg1"/>
                          </a:solidFill>
                        </a:rPr>
                        <a:t>SGIG Projects </a:t>
                      </a:r>
                      <a:endParaRPr lang="en-US" sz="1400" b="1" dirty="0">
                        <a:solidFill>
                          <a:schemeClr val="bg1"/>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9BBB59"/>
                    </a:solidFill>
                  </a:tcPr>
                </a:tc>
              </a:tr>
              <a:tr h="228600">
                <a:tc>
                  <a:txBody>
                    <a:bodyPr/>
                    <a:lstStyle/>
                    <a:p>
                      <a:r>
                        <a:rPr lang="en-US" sz="1200" dirty="0" smtClean="0">
                          <a:solidFill>
                            <a:schemeClr val="tx1">
                              <a:lumMod val="50000"/>
                            </a:schemeClr>
                          </a:solidFill>
                        </a:rPr>
                        <a:t>Voltage and</a:t>
                      </a:r>
                      <a:r>
                        <a:rPr lang="en-US" sz="1200" baseline="0" dirty="0" smtClean="0">
                          <a:solidFill>
                            <a:schemeClr val="tx1">
                              <a:lumMod val="50000"/>
                            </a:schemeClr>
                          </a:solidFill>
                        </a:rPr>
                        <a:t> </a:t>
                      </a:r>
                      <a:r>
                        <a:rPr lang="en-US" sz="1200" dirty="0" smtClean="0">
                          <a:solidFill>
                            <a:schemeClr val="tx1">
                              <a:lumMod val="50000"/>
                            </a:schemeClr>
                          </a:solidFill>
                        </a:rPr>
                        <a:t>VAR</a:t>
                      </a:r>
                      <a:r>
                        <a:rPr lang="en-US" sz="1200" baseline="0" dirty="0" smtClean="0">
                          <a:solidFill>
                            <a:schemeClr val="tx1">
                              <a:lumMod val="50000"/>
                            </a:schemeClr>
                          </a:solidFill>
                        </a:rPr>
                        <a:t> Control </a:t>
                      </a:r>
                      <a:endParaRPr lang="en-US" sz="1200" dirty="0">
                        <a:solidFill>
                          <a:schemeClr val="tx1">
                            <a:lumMod val="50000"/>
                          </a:schemeClr>
                        </a:solidFill>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bg1"/>
                    </a:solidFill>
                  </a:tcPr>
                </a:tc>
                <a:tc>
                  <a:txBody>
                    <a:bodyPr/>
                    <a:lstStyle/>
                    <a:p>
                      <a:pPr algn="ctr" fontAlgn="b"/>
                      <a:r>
                        <a:rPr lang="en-US" sz="1200" kern="1200" dirty="0" smtClean="0">
                          <a:solidFill>
                            <a:schemeClr val="tx1">
                              <a:lumMod val="50000"/>
                            </a:schemeClr>
                          </a:solidFill>
                        </a:rPr>
                        <a:t>17 </a:t>
                      </a:r>
                      <a:endParaRPr lang="en-US" sz="1200" kern="1200" dirty="0" smtClean="0">
                        <a:solidFill>
                          <a:schemeClr val="tx1">
                            <a:lumMod val="50000"/>
                          </a:schemeClr>
                        </a:solidFill>
                        <a:latin typeface="+mn-lt"/>
                        <a:ea typeface="+mn-ea"/>
                        <a:cs typeface="+mn-cs"/>
                      </a:endParaRPr>
                    </a:p>
                  </a:txBody>
                  <a:tcPr marL="9525" marR="9525" marT="9525"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bg1"/>
                    </a:solidFill>
                  </a:tcPr>
                </a:tc>
              </a:tr>
              <a:tr h="279400">
                <a:tc>
                  <a:txBody>
                    <a:bodyPr/>
                    <a:lstStyle/>
                    <a:p>
                      <a:r>
                        <a:rPr lang="en-US" sz="1200" dirty="0" smtClean="0">
                          <a:solidFill>
                            <a:schemeClr val="tx1">
                              <a:lumMod val="50000"/>
                            </a:schemeClr>
                          </a:solidFill>
                        </a:rPr>
                        <a:t>Voltage Optimization</a:t>
                      </a:r>
                      <a:r>
                        <a:rPr lang="en-US" sz="1200" baseline="0" dirty="0" smtClean="0">
                          <a:solidFill>
                            <a:schemeClr val="tx1">
                              <a:lumMod val="50000"/>
                            </a:schemeClr>
                          </a:solidFill>
                        </a:rPr>
                        <a:t> </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bg1"/>
                    </a:solidFill>
                  </a:tcPr>
                </a:tc>
                <a:tc>
                  <a:txBody>
                    <a:bodyPr/>
                    <a:lstStyle/>
                    <a:p>
                      <a:pPr algn="ctr" fontAlgn="b"/>
                      <a:r>
                        <a:rPr lang="en-US" sz="1200" kern="1200" dirty="0" smtClean="0">
                          <a:solidFill>
                            <a:schemeClr val="tx1">
                              <a:lumMod val="50000"/>
                            </a:schemeClr>
                          </a:solidFill>
                        </a:rPr>
                        <a:t>11</a:t>
                      </a:r>
                      <a:endParaRPr lang="en-US" sz="1200" kern="1200" dirty="0" smtClean="0">
                        <a:solidFill>
                          <a:schemeClr val="tx1">
                            <a:lumMod val="50000"/>
                          </a:schemeClr>
                        </a:solidFill>
                        <a:latin typeface="+mn-lt"/>
                        <a:ea typeface="+mn-ea"/>
                        <a:cs typeface="+mn-cs"/>
                      </a:endParaRPr>
                    </a:p>
                  </a:txBody>
                  <a:tcPr marL="9525" marR="9525" marT="9525"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bg1"/>
                    </a:solidFill>
                  </a:tcPr>
                </a:tc>
              </a:tr>
              <a:tr h="279400">
                <a:tc>
                  <a:txBody>
                    <a:bodyPr/>
                    <a:lstStyle/>
                    <a:p>
                      <a:r>
                        <a:rPr lang="en-US" sz="1200" dirty="0" smtClean="0">
                          <a:solidFill>
                            <a:schemeClr val="tx1">
                              <a:lumMod val="50000"/>
                            </a:schemeClr>
                          </a:solidFill>
                        </a:rPr>
                        <a:t>Voltage </a:t>
                      </a:r>
                      <a:r>
                        <a:rPr lang="en-US" sz="1200" baseline="0" dirty="0" smtClean="0">
                          <a:solidFill>
                            <a:schemeClr val="tx1">
                              <a:lumMod val="50000"/>
                            </a:schemeClr>
                          </a:solidFill>
                        </a:rPr>
                        <a:t>Optimization and CVR</a:t>
                      </a:r>
                      <a:endParaRPr lang="en-US" sz="1200" dirty="0">
                        <a:solidFill>
                          <a:schemeClr val="tx1">
                            <a:lumMod val="50000"/>
                          </a:schemeClr>
                        </a:solidFill>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bg1"/>
                    </a:solidFill>
                  </a:tcPr>
                </a:tc>
                <a:tc>
                  <a:txBody>
                    <a:bodyPr/>
                    <a:lstStyle/>
                    <a:p>
                      <a:pPr algn="ctr" fontAlgn="b"/>
                      <a:r>
                        <a:rPr lang="en-US" sz="1200" kern="1200" dirty="0" smtClean="0">
                          <a:solidFill>
                            <a:schemeClr val="tx1">
                              <a:lumMod val="50000"/>
                            </a:schemeClr>
                          </a:solidFill>
                          <a:latin typeface="+mn-lt"/>
                          <a:ea typeface="+mn-ea"/>
                          <a:cs typeface="+mn-cs"/>
                        </a:rPr>
                        <a:t>13</a:t>
                      </a:r>
                    </a:p>
                  </a:txBody>
                  <a:tcPr marL="9525" marR="9525" marT="9525"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bg1"/>
                    </a:solidFill>
                  </a:tcPr>
                </a:tc>
              </a:tr>
              <a:tr h="279400">
                <a:tc>
                  <a:txBody>
                    <a:bodyPr/>
                    <a:lstStyle/>
                    <a:p>
                      <a:r>
                        <a:rPr lang="en-US" sz="1200" dirty="0" smtClean="0">
                          <a:solidFill>
                            <a:schemeClr val="tx1">
                              <a:lumMod val="50000"/>
                            </a:schemeClr>
                          </a:solidFill>
                        </a:rPr>
                        <a:t>Total </a:t>
                      </a:r>
                      <a:endParaRPr lang="en-US" sz="1200" dirty="0">
                        <a:solidFill>
                          <a:schemeClr val="tx1">
                            <a:lumMod val="50000"/>
                          </a:schemeClr>
                        </a:solidFill>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bg1"/>
                    </a:solidFill>
                  </a:tcPr>
                </a:tc>
                <a:tc>
                  <a:txBody>
                    <a:bodyPr/>
                    <a:lstStyle/>
                    <a:p>
                      <a:pPr algn="ctr" fontAlgn="b"/>
                      <a:r>
                        <a:rPr lang="en-US" sz="1200" kern="1200" dirty="0" smtClean="0">
                          <a:solidFill>
                            <a:schemeClr val="tx1">
                              <a:lumMod val="50000"/>
                            </a:schemeClr>
                          </a:solidFill>
                          <a:latin typeface="+mn-lt"/>
                          <a:ea typeface="+mn-ea"/>
                          <a:cs typeface="+mn-cs"/>
                        </a:rPr>
                        <a:t>41</a:t>
                      </a:r>
                    </a:p>
                  </a:txBody>
                  <a:tcPr marL="9525" marR="9525" marT="9525"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bg1"/>
                    </a:solidFill>
                  </a:tcPr>
                </a:tc>
              </a:tr>
            </a:tbl>
          </a:graphicData>
        </a:graphic>
      </p:graphicFrame>
      <p:cxnSp>
        <p:nvCxnSpPr>
          <p:cNvPr id="25" name="Straight Arrow Connector 24"/>
          <p:cNvCxnSpPr/>
          <p:nvPr/>
        </p:nvCxnSpPr>
        <p:spPr bwMode="auto">
          <a:xfrm>
            <a:off x="838200" y="5410200"/>
            <a:ext cx="3352800" cy="1588"/>
          </a:xfrm>
          <a:prstGeom prst="straightConnector1">
            <a:avLst/>
          </a:prstGeom>
          <a:solidFill>
            <a:schemeClr val="bg1"/>
          </a:solidFill>
          <a:ln w="12700" cap="flat" cmpd="sng" algn="ctr">
            <a:solidFill>
              <a:schemeClr val="tx1"/>
            </a:solidFill>
            <a:prstDash val="solid"/>
            <a:round/>
            <a:headEnd type="none"/>
            <a:tailEnd type="arrow"/>
          </a:ln>
          <a:effectLst/>
        </p:spPr>
      </p:cxnSp>
      <p:sp>
        <p:nvSpPr>
          <p:cNvPr id="26" name="TextBox 25"/>
          <p:cNvSpPr txBox="1"/>
          <p:nvPr/>
        </p:nvSpPr>
        <p:spPr>
          <a:xfrm>
            <a:off x="838200" y="5410200"/>
            <a:ext cx="3276600" cy="381000"/>
          </a:xfrm>
          <a:prstGeom prst="rect">
            <a:avLst/>
          </a:prstGeom>
          <a:noFill/>
        </p:spPr>
        <p:txBody>
          <a:bodyPr wrap="square" tIns="91440" bIns="91440" rtlCol="0" anchor="ctr">
            <a:noAutofit/>
          </a:bodyPr>
          <a:lstStyle/>
          <a:p>
            <a:pPr marL="0" indent="0" algn="ctr">
              <a:buFont typeface="Arial" pitchFamily="34" charset="0"/>
              <a:buNone/>
            </a:pPr>
            <a:r>
              <a:rPr lang="en-US" sz="2000" dirty="0" smtClean="0"/>
              <a:t>Degree of Functionality </a:t>
            </a:r>
          </a:p>
        </p:txBody>
      </p:sp>
      <p:sp>
        <p:nvSpPr>
          <p:cNvPr id="14" name="Oval 13"/>
          <p:cNvSpPr/>
          <p:nvPr/>
        </p:nvSpPr>
        <p:spPr>
          <a:xfrm rot="19203891">
            <a:off x="1034117" y="3800829"/>
            <a:ext cx="1645920" cy="1463040"/>
          </a:xfrm>
          <a:prstGeom prst="ellipse">
            <a:avLst/>
          </a:prstGeom>
          <a:solidFill>
            <a:srgbClr val="1F497D"/>
          </a:solidFill>
          <a:ln w="12700">
            <a:solidFill>
              <a:schemeClr val="tx1"/>
            </a:solid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100" b="1" dirty="0" smtClean="0">
              <a:solidFill>
                <a:schemeClr val="bg1"/>
              </a:solidFill>
            </a:endParaRPr>
          </a:p>
        </p:txBody>
      </p:sp>
      <p:sp>
        <p:nvSpPr>
          <p:cNvPr id="20" name="TextBox 19"/>
          <p:cNvSpPr txBox="1"/>
          <p:nvPr/>
        </p:nvSpPr>
        <p:spPr>
          <a:xfrm>
            <a:off x="1219200" y="4267200"/>
            <a:ext cx="1219200" cy="579113"/>
          </a:xfrm>
          <a:prstGeom prst="rect">
            <a:avLst/>
          </a:prstGeom>
          <a:noFill/>
        </p:spPr>
        <p:txBody>
          <a:bodyPr wrap="square" tIns="91440" bIns="91440" rtlCol="0">
            <a:noAutofit/>
          </a:bodyPr>
          <a:lstStyle/>
          <a:p>
            <a:pPr marL="0" indent="0" algn="ctr">
              <a:buFont typeface="Arial" pitchFamily="34" charset="0"/>
              <a:buNone/>
            </a:pPr>
            <a:r>
              <a:rPr lang="en-US" sz="1100" b="1" dirty="0" smtClean="0">
                <a:solidFill>
                  <a:schemeClr val="bg1"/>
                </a:solidFill>
              </a:rPr>
              <a:t>Voltage and VAR  </a:t>
            </a:r>
          </a:p>
          <a:p>
            <a:pPr marL="0" indent="0" algn="ctr">
              <a:buFont typeface="Arial" pitchFamily="34" charset="0"/>
              <a:buNone/>
            </a:pPr>
            <a:r>
              <a:rPr lang="en-US" sz="1100" b="1" dirty="0" smtClean="0">
                <a:solidFill>
                  <a:schemeClr val="bg1"/>
                </a:solidFill>
              </a:rPr>
              <a:t>Control</a:t>
            </a:r>
            <a:endParaRPr lang="en-US" sz="1100" b="1" dirty="0" smtClean="0"/>
          </a:p>
        </p:txBody>
      </p:sp>
      <p:sp>
        <p:nvSpPr>
          <p:cNvPr id="27" name="TextBox 26"/>
          <p:cNvSpPr txBox="1"/>
          <p:nvPr/>
        </p:nvSpPr>
        <p:spPr>
          <a:xfrm>
            <a:off x="838200" y="1905000"/>
            <a:ext cx="3429000" cy="304800"/>
          </a:xfrm>
          <a:prstGeom prst="rect">
            <a:avLst/>
          </a:prstGeom>
          <a:noFill/>
        </p:spPr>
        <p:txBody>
          <a:bodyPr wrap="square" tIns="91440" bIns="91440" rtlCol="0" anchor="ctr">
            <a:noAutofit/>
          </a:bodyPr>
          <a:lstStyle/>
          <a:p>
            <a:pPr marL="0" indent="0">
              <a:buFont typeface="Arial" pitchFamily="34" charset="0"/>
              <a:buNone/>
            </a:pPr>
            <a:r>
              <a:rPr lang="en-US" sz="2000" b="1" dirty="0" smtClean="0"/>
              <a:t>Hypothesis…</a:t>
            </a:r>
          </a:p>
        </p:txBody>
      </p:sp>
      <p:sp>
        <p:nvSpPr>
          <p:cNvPr id="19" name="Title 1"/>
          <p:cNvSpPr>
            <a:spLocks noGrp="1"/>
          </p:cNvSpPr>
          <p:nvPr>
            <p:ph type="title"/>
          </p:nvPr>
        </p:nvSpPr>
        <p:spPr>
          <a:xfrm>
            <a:off x="990600" y="0"/>
            <a:ext cx="8153400" cy="914400"/>
          </a:xfrm>
        </p:spPr>
        <p:txBody>
          <a:bodyPr vert="horz" lIns="91440" tIns="45720" rIns="91440" bIns="45720" rtlCol="0" anchor="ctr">
            <a:noAutofit/>
          </a:bodyPr>
          <a:lstStyle/>
          <a:p>
            <a:r>
              <a:rPr lang="en-US" sz="2800" b="1" dirty="0"/>
              <a:t>Functionality and Impact Hypothesis</a:t>
            </a:r>
          </a:p>
        </p:txBody>
      </p:sp>
      <p:sp>
        <p:nvSpPr>
          <p:cNvPr id="23" name="TextBox 22"/>
          <p:cNvSpPr txBox="1"/>
          <p:nvPr/>
        </p:nvSpPr>
        <p:spPr>
          <a:xfrm>
            <a:off x="4800600" y="4572000"/>
            <a:ext cx="3810000" cy="304800"/>
          </a:xfrm>
          <a:prstGeom prst="rect">
            <a:avLst/>
          </a:prstGeom>
          <a:noFill/>
        </p:spPr>
        <p:txBody>
          <a:bodyPr wrap="none" tIns="91440" bIns="91440" rtlCol="0">
            <a:noAutofit/>
          </a:bodyPr>
          <a:lstStyle/>
          <a:p>
            <a:pPr marL="0" indent="0">
              <a:buFont typeface="Arial" pitchFamily="34" charset="0"/>
              <a:buNone/>
            </a:pPr>
            <a:r>
              <a:rPr lang="en-US" sz="1000" dirty="0" smtClean="0"/>
              <a:t>Source: SGIG Proposals, MBRPs Build metrics and Navigant analysis</a:t>
            </a:r>
          </a:p>
        </p:txBody>
      </p:sp>
      <p:sp>
        <p:nvSpPr>
          <p:cNvPr id="28" name="Text Placeholder 2"/>
          <p:cNvSpPr txBox="1">
            <a:spLocks/>
          </p:cNvSpPr>
          <p:nvPr/>
        </p:nvSpPr>
        <p:spPr>
          <a:xfrm>
            <a:off x="381000" y="5791200"/>
            <a:ext cx="8507104" cy="609600"/>
          </a:xfrm>
          <a:prstGeom prst="rect">
            <a:avLst/>
          </a:prstGeom>
        </p:spPr>
        <p:txBody>
          <a:bodyPr anchor="t" anchorCtr="0"/>
          <a:lstStyle/>
          <a:p>
            <a:pPr marL="0" marR="0" lvl="0" indent="0" algn="l" defTabSz="914400" rtl="0" eaLnBrk="1" fontAlgn="base" latinLnBrk="0" hangingPunct="1">
              <a:lnSpc>
                <a:spcPct val="100000"/>
              </a:lnSpc>
              <a:spcBef>
                <a:spcPct val="40000"/>
              </a:spcBef>
              <a:spcAft>
                <a:spcPct val="0"/>
              </a:spcAft>
              <a:buClrTx/>
              <a:buSzTx/>
              <a:buFontTx/>
              <a:buNone/>
              <a:tabLst/>
              <a:defRPr/>
            </a:pPr>
            <a:r>
              <a:rPr kumimoji="0" lang="en-US" sz="2000" b="1" i="0" u="none" strike="noStrike" kern="1200" cap="none" spc="0" normalizeH="0" baseline="0" noProof="0" dirty="0" smtClean="0">
                <a:ln>
                  <a:noFill/>
                </a:ln>
                <a:solidFill>
                  <a:schemeClr val="tx1"/>
                </a:solidFill>
                <a:effectLst/>
                <a:uLnTx/>
                <a:uFillTx/>
                <a:latin typeface="Calibri" pitchFamily="34" charset="0"/>
                <a:ea typeface="+mn-ea"/>
                <a:cs typeface="Arial" pitchFamily="34" charset="0"/>
              </a:rPr>
              <a:t>Do you agree with this general characterization and approach?</a:t>
            </a:r>
            <a:endParaRPr kumimoji="0" lang="en-US" sz="2000" b="1" i="0" u="none" strike="noStrike" kern="1200" cap="none" spc="0" normalizeH="0" baseline="0" noProof="0" dirty="0">
              <a:ln>
                <a:noFill/>
              </a:ln>
              <a:solidFill>
                <a:schemeClr val="tx1"/>
              </a:solidFill>
              <a:effectLst/>
              <a:uLnTx/>
              <a:uFillTx/>
              <a:latin typeface="Calibri" pitchFamily="34" charset="0"/>
              <a:ea typeface="+mn-ea"/>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GIG Template 05-20-2011">
  <a:themeElements>
    <a:clrScheme name="Smart Grid Colors">
      <a:dk1>
        <a:srgbClr val="595959"/>
      </a:dk1>
      <a:lt1>
        <a:srgbClr val="FFFFFF"/>
      </a:lt1>
      <a:dk2>
        <a:srgbClr val="595959"/>
      </a:dk2>
      <a:lt2>
        <a:srgbClr val="FFFFFF"/>
      </a:lt2>
      <a:accent1>
        <a:srgbClr val="2B4C74"/>
      </a:accent1>
      <a:accent2>
        <a:srgbClr val="21669F"/>
      </a:accent2>
      <a:accent3>
        <a:srgbClr val="84979E"/>
      </a:accent3>
      <a:accent4>
        <a:srgbClr val="85B043"/>
      </a:accent4>
      <a:accent5>
        <a:srgbClr val="B8D51F"/>
      </a:accent5>
      <a:accent6>
        <a:srgbClr val="78ABC2"/>
      </a:accent6>
      <a:hlink>
        <a:srgbClr val="254162"/>
      </a:hlink>
      <a:folHlink>
        <a:srgbClr val="254162"/>
      </a:folHlink>
    </a:clrScheme>
    <a:fontScheme name="Smart Grid Template Font">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a:solidFill>
            <a:schemeClr val="tx1"/>
          </a:solidFill>
        </a:ln>
        <a:effectLst/>
      </a:spPr>
      <a:bodyPr tIns="91440" bIns="91440" rtlCol="0" anchor="ctr"/>
      <a:lstStyle>
        <a:defPPr algn="ctr">
          <a:defRPr sz="1600" b="1"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Palatino Linotype" pitchFamily="18" charset="0"/>
          </a:defRPr>
        </a:defPPr>
      </a:lstStyle>
    </a:lnDef>
    <a:txDef>
      <a:spPr>
        <a:noFill/>
      </a:spPr>
      <a:bodyPr wrap="square" tIns="91440" bIns="91440" rtlCol="0">
        <a:noAutofit/>
      </a:bodyPr>
      <a:lstStyle>
        <a:defPPr marL="0" indent="0">
          <a:buFont typeface="Arial" pitchFamily="34" charset="0"/>
          <a:buNone/>
          <a:defRPr sz="1400" dirty="0" err="1" smtClean="0"/>
        </a:defPPr>
      </a:lstStyle>
    </a:txDef>
  </a:objectDefaults>
  <a:extraClrSchemeLst>
    <a:extraClrScheme>
      <a:clrScheme name="energy practice template 1">
        <a:dk1>
          <a:srgbClr val="000000"/>
        </a:dk1>
        <a:lt1>
          <a:srgbClr val="FFFFFF"/>
        </a:lt1>
        <a:dk2>
          <a:srgbClr val="5C1C49"/>
        </a:dk2>
        <a:lt2>
          <a:srgbClr val="B3C4D1"/>
        </a:lt2>
        <a:accent1>
          <a:srgbClr val="093678"/>
        </a:accent1>
        <a:accent2>
          <a:srgbClr val="FDDC51"/>
        </a:accent2>
        <a:accent3>
          <a:srgbClr val="FFFFFF"/>
        </a:accent3>
        <a:accent4>
          <a:srgbClr val="000000"/>
        </a:accent4>
        <a:accent5>
          <a:srgbClr val="AAAEBE"/>
        </a:accent5>
        <a:accent6>
          <a:srgbClr val="E5C749"/>
        </a:accent6>
        <a:hlink>
          <a:srgbClr val="8F2E00"/>
        </a:hlink>
        <a:folHlink>
          <a:srgbClr val="339933"/>
        </a:folHlink>
      </a:clrScheme>
      <a:clrMap bg1="lt1" tx1="dk1" bg2="lt2" tx2="dk2" accent1="accent1" accent2="accent2" accent3="accent3" accent4="accent4" accent5="accent5" accent6="accent6" hlink="hlink" folHlink="folHlink"/>
    </a:extraClrScheme>
  </a:extraClrSchemeLst>
  <a:custClrLst>
    <a:custClr name="Custom Color 1">
      <a:srgbClr val="5C2801"/>
    </a:custClr>
    <a:custClr name="Custom Color 2">
      <a:srgbClr val="8F2E00"/>
    </a:custClr>
    <a:custClr name="Custom Color 3">
      <a:srgbClr val="B16D4D"/>
    </a:custClr>
    <a:custClr name="Custom Color 4">
      <a:srgbClr val="9D7792"/>
    </a:custClr>
    <a:custClr name="Custom Color 5">
      <a:srgbClr val="5B7FB5"/>
    </a:custClr>
    <a:custClr name="Custom Color 6">
      <a:srgbClr val="2D9F97"/>
    </a:custClr>
    <a:custClr name="Custom Color 7">
      <a:srgbClr val="79805A"/>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mart Grid Colors">
    <a:dk1>
      <a:srgbClr val="595959"/>
    </a:dk1>
    <a:lt1>
      <a:srgbClr val="FFFFFF"/>
    </a:lt1>
    <a:dk2>
      <a:srgbClr val="595959"/>
    </a:dk2>
    <a:lt2>
      <a:srgbClr val="FFFFFF"/>
    </a:lt2>
    <a:accent1>
      <a:srgbClr val="2B4C74"/>
    </a:accent1>
    <a:accent2>
      <a:srgbClr val="21669F"/>
    </a:accent2>
    <a:accent3>
      <a:srgbClr val="84979E"/>
    </a:accent3>
    <a:accent4>
      <a:srgbClr val="85B043"/>
    </a:accent4>
    <a:accent5>
      <a:srgbClr val="B8D51F"/>
    </a:accent5>
    <a:accent6>
      <a:srgbClr val="78ABC2"/>
    </a:accent6>
    <a:hlink>
      <a:srgbClr val="254162"/>
    </a:hlink>
    <a:folHlink>
      <a:srgbClr val="254162"/>
    </a:folHlink>
  </a:clrScheme>
  <a:fontScheme name="Smart Grid Template Font">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SGIG Template 05-20-2011</Template>
  <TotalTime>5211</TotalTime>
  <Words>2268</Words>
  <Application>Microsoft Office PowerPoint</Application>
  <PresentationFormat>On-screen Show (4:3)</PresentationFormat>
  <Paragraphs>386</Paragraphs>
  <Slides>30</Slides>
  <Notes>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3" baseType="lpstr">
      <vt:lpstr>SGIG Template 05-20-2011</vt:lpstr>
      <vt:lpstr>Worksheet</vt:lpstr>
      <vt:lpstr>Equation</vt:lpstr>
      <vt:lpstr>PowerPoint Presentation</vt:lpstr>
      <vt:lpstr>Introduction </vt:lpstr>
      <vt:lpstr>Six Primary Analysis Focus Areas</vt:lpstr>
      <vt:lpstr>DOE/Recipient Dialogue</vt:lpstr>
      <vt:lpstr>DOE’s Analysis Objectives</vt:lpstr>
      <vt:lpstr>SGIG Projects</vt:lpstr>
      <vt:lpstr>Technologies</vt:lpstr>
      <vt:lpstr>Applications for  Distribution Energy Efficiency</vt:lpstr>
      <vt:lpstr>Functionality and Impact Hypothesis</vt:lpstr>
      <vt:lpstr>Build and Impact Metrics</vt:lpstr>
      <vt:lpstr>Logic for Analyzing Losses</vt:lpstr>
      <vt:lpstr>Hourly Circuit Load Data</vt:lpstr>
      <vt:lpstr>Logic for Analyzing CVR</vt:lpstr>
      <vt:lpstr>Moving Forward</vt:lpstr>
      <vt:lpstr>Appendix</vt:lpstr>
      <vt:lpstr>Lower Losses Benefits Logic</vt:lpstr>
      <vt:lpstr>Lower Losses Hourly Circuit Load Data</vt:lpstr>
      <vt:lpstr>Lower Losses The Meaning of Line Losses</vt:lpstr>
      <vt:lpstr>Lower Losses  Energy Savings from P/Q Data</vt:lpstr>
      <vt:lpstr>Lower Losses Value of Benefits</vt:lpstr>
      <vt:lpstr>Lower Losses  Example Analysis – Hourly P/Q Data</vt:lpstr>
      <vt:lpstr>Lower Losses  Example Calculation of Losses Savings</vt:lpstr>
      <vt:lpstr>Lower Losses Example Calculation of Monetary Value</vt:lpstr>
      <vt:lpstr>Savings from CVR Benefits Logic</vt:lpstr>
      <vt:lpstr>Savings from CVR The Meaning of CVR</vt:lpstr>
      <vt:lpstr>Correlating CVR Results with Technology Configurations</vt:lpstr>
      <vt:lpstr>Savings from CVR Value of Benefits</vt:lpstr>
      <vt:lpstr>Savings from CVR Example Analysis – Hourly P/Q Data</vt:lpstr>
      <vt:lpstr>Example Calculation of Capacity Savings</vt:lpstr>
      <vt:lpstr>Savings from CVR Example Analysis</vt:lpstr>
    </vt:vector>
  </TitlesOfParts>
  <Company>Navigant Consulting,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Voltage and VAR Control</dc:title>
  <dc:subject>Impact Analysis Approach</dc:subject>
  <dc:creator>Forrest Small</dc:creator>
  <dc:description>Presented to OE staff on November 1, 2011</dc:description>
  <cp:lastModifiedBy>Dara</cp:lastModifiedBy>
  <cp:revision>113</cp:revision>
  <dcterms:created xsi:type="dcterms:W3CDTF">2011-08-15T15:48:31Z</dcterms:created>
  <dcterms:modified xsi:type="dcterms:W3CDTF">2012-06-26T20:17:28Z</dcterms:modified>
</cp:coreProperties>
</file>