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charts/chart10.xml" ContentType="application/vnd.openxmlformats-officedocument.drawingml.chart+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notesSlides/notesSlide30.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2"/>
  </p:notesMasterIdLst>
  <p:sldIdLst>
    <p:sldId id="256" r:id="rId2"/>
    <p:sldId id="511" r:id="rId3"/>
    <p:sldId id="543" r:id="rId4"/>
    <p:sldId id="502" r:id="rId5"/>
    <p:sldId id="549" r:id="rId6"/>
    <p:sldId id="550" r:id="rId7"/>
    <p:sldId id="509" r:id="rId8"/>
    <p:sldId id="510" r:id="rId9"/>
    <p:sldId id="544" r:id="rId10"/>
    <p:sldId id="512" r:id="rId11"/>
    <p:sldId id="545" r:id="rId12"/>
    <p:sldId id="520" r:id="rId13"/>
    <p:sldId id="513" r:id="rId14"/>
    <p:sldId id="514" r:id="rId15"/>
    <p:sldId id="518" r:id="rId16"/>
    <p:sldId id="519" r:id="rId17"/>
    <p:sldId id="501" r:id="rId18"/>
    <p:sldId id="546" r:id="rId19"/>
    <p:sldId id="521" r:id="rId20"/>
    <p:sldId id="523" r:id="rId21"/>
    <p:sldId id="524" r:id="rId22"/>
    <p:sldId id="527" r:id="rId23"/>
    <p:sldId id="562" r:id="rId24"/>
    <p:sldId id="551" r:id="rId25"/>
    <p:sldId id="552" r:id="rId26"/>
    <p:sldId id="553" r:id="rId27"/>
    <p:sldId id="554" r:id="rId28"/>
    <p:sldId id="555" r:id="rId29"/>
    <p:sldId id="556" r:id="rId30"/>
    <p:sldId id="557" r:id="rId31"/>
    <p:sldId id="558" r:id="rId32"/>
    <p:sldId id="559" r:id="rId33"/>
    <p:sldId id="563" r:id="rId34"/>
    <p:sldId id="560" r:id="rId35"/>
    <p:sldId id="561" r:id="rId36"/>
    <p:sldId id="547" r:id="rId37"/>
    <p:sldId id="529" r:id="rId38"/>
    <p:sldId id="530" r:id="rId39"/>
    <p:sldId id="541" r:id="rId40"/>
    <p:sldId id="54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009900"/>
    <a:srgbClr val="4A5C88"/>
    <a:srgbClr val="8595BD"/>
    <a:srgbClr val="BDE8ED"/>
    <a:srgbClr val="C1E7F1"/>
    <a:srgbClr val="EDF1F3"/>
    <a:srgbClr val="CC9900"/>
    <a:srgbClr val="1D6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94" autoAdjust="0"/>
  </p:normalViewPr>
  <p:slideViewPr>
    <p:cSldViewPr>
      <p:cViewPr varScale="1">
        <p:scale>
          <a:sx n="102" d="100"/>
          <a:sy n="102" d="100"/>
        </p:scale>
        <p:origin x="18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lhans:Documents:SGIG:CBSInterimOverview:2nd%20Round%20(2015):CBS_InterimEval_20150105.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eihqs\Energetics_Tree\SGIG\HQs%20Prime%20Contract\Deliverables\Communications%20Task\Consumer%20Behavior%20Study%20Report%202015\Copy%20of%20CBS_InterimReport_Data_Figures_2015032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ihqs\Energetics_Tree\SGIG\HQs%20Prime%20Contract\Deliverables\Communications%20Task\Consumer%20Behavior%20Study%20Report%202015\Copy%20of%20CBS_InterimReport_Data_Figures_20150326.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ihqs\Energetics_Tree\SGIG\HQs%20Prime%20Contract\Deliverables\Communications%20Task\Consumer%20Behavior%20Study%20Report%202015\Copy%20of%20CBS_InterimReport_Data_Figures_20150326.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H:\Users\pacappers\Documents\LBNL\DR\SGIG\Meta-analysis\Program%20Impact\Interim\EventVariability_20150218v4.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justiniano\Desktop\Copy%20of%20CBS_InterimReport_Data_Figures_20150326.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H:\Users\pacappers\Documents\LBNL\DR\SGIG\Meta-analysis\Program%20Impact\Interim\EventVariability_20150218v4.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oleObject" Target="file:///\\eihqs\Energetics_Tree\SGIG\HQs%20Prime%20Contract\Deliverables\Communications%20Task\Consumer%20Behavior%20Study%20Report%202015\Copy%20of%20CBS_InterimReport_Data_Figures_2015032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ihqs\Energetics_Tree\SGIG\HQs%20Prime%20Contract\Deliverables\Communications%20Task\Consumer%20Behavior%20Study%20Report%202015\Copy%20of%20CBS_InterimReport_Data_Figures_201503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64428788506701E-2"/>
          <c:y val="3.2535838229344784E-2"/>
          <c:w val="0.84981581249712213"/>
          <c:h val="0.84350888418663617"/>
        </c:manualLayout>
      </c:layout>
      <c:barChart>
        <c:barDir val="col"/>
        <c:grouping val="clustered"/>
        <c:varyColors val="0"/>
        <c:ser>
          <c:idx val="0"/>
          <c:order val="0"/>
          <c:tx>
            <c:strRef>
              <c:f>Figures_CustomerChoice_Updated!$S$2</c:f>
              <c:strCache>
                <c:ptCount val="1"/>
                <c:pt idx="0">
                  <c:v>Opt-in</c:v>
                </c:pt>
              </c:strCache>
            </c:strRef>
          </c:tx>
          <c:spPr>
            <a:solidFill>
              <a:schemeClr val="bg2">
                <a:lumMod val="50000"/>
              </a:schemeClr>
            </a:solidFill>
            <a:ln>
              <a:noFill/>
            </a:ln>
            <a:effectLst/>
          </c:spPr>
          <c:invertIfNegative val="0"/>
          <c:val>
            <c:numRef>
              <c:f>Figures_CustomerChoice_Updated!$S$3:$S$21</c:f>
              <c:numCache>
                <c:formatCode>0%</c:formatCode>
                <c:ptCount val="19"/>
                <c:pt idx="0">
                  <c:v>5.57E-2</c:v>
                </c:pt>
                <c:pt idx="1">
                  <c:v>8.7716405605935702E-2</c:v>
                </c:pt>
                <c:pt idx="2">
                  <c:v>0.103242727706247</c:v>
                </c:pt>
                <c:pt idx="3">
                  <c:v>0.16386666666666699</c:v>
                </c:pt>
                <c:pt idx="4">
                  <c:v>0.17516329456746901</c:v>
                </c:pt>
                <c:pt idx="5">
                  <c:v>0.182229580573951</c:v>
                </c:pt>
                <c:pt idx="6">
                  <c:v>0.18786857624262801</c:v>
                </c:pt>
                <c:pt idx="7">
                  <c:v>0.19498289623717199</c:v>
                </c:pt>
                <c:pt idx="8">
                  <c:v>0.19578947368421001</c:v>
                </c:pt>
                <c:pt idx="9">
                  <c:v>0.22576966932725201</c:v>
                </c:pt>
                <c:pt idx="10">
                  <c:v>0.244751049790042</c:v>
                </c:pt>
                <c:pt idx="11">
                  <c:v>0.253481894150418</c:v>
                </c:pt>
                <c:pt idx="12">
                  <c:v>0.33333333333333298</c:v>
                </c:pt>
                <c:pt idx="13">
                  <c:v>0.335051546391753</c:v>
                </c:pt>
                <c:pt idx="14">
                  <c:v>0.33737024221453299</c:v>
                </c:pt>
                <c:pt idx="15">
                  <c:v>0.35035842293906799</c:v>
                </c:pt>
                <c:pt idx="16">
                  <c:v>0.35111876075731502</c:v>
                </c:pt>
                <c:pt idx="17">
                  <c:v>0.360881542699724</c:v>
                </c:pt>
                <c:pt idx="18">
                  <c:v>0.37523629489603</c:v>
                </c:pt>
              </c:numCache>
            </c:numRef>
          </c:val>
        </c:ser>
        <c:ser>
          <c:idx val="1"/>
          <c:order val="1"/>
          <c:tx>
            <c:strRef>
              <c:f>Figures_CustomerChoice_Updated!$T$2</c:f>
              <c:strCache>
                <c:ptCount val="1"/>
                <c:pt idx="0">
                  <c:v>Opt-out</c:v>
                </c:pt>
              </c:strCache>
            </c:strRef>
          </c:tx>
          <c:spPr>
            <a:solidFill>
              <a:schemeClr val="accent3"/>
            </a:solidFill>
            <a:ln>
              <a:solidFill>
                <a:schemeClr val="accent3"/>
              </a:solidFill>
            </a:ln>
            <a:effectLst/>
          </c:spPr>
          <c:invertIfNegative val="0"/>
          <c:val>
            <c:numRef>
              <c:f>Figures_CustomerChoice_Updated!$T$3:$T$25</c:f>
              <c:numCache>
                <c:formatCode>General</c:formatCode>
                <c:ptCount val="23"/>
                <c:pt idx="19" formatCode="0%">
                  <c:v>0.87177435487097399</c:v>
                </c:pt>
                <c:pt idx="20" formatCode="0%">
                  <c:v>0.928909952606635</c:v>
                </c:pt>
                <c:pt idx="21" formatCode="0%">
                  <c:v>0.95896032831737299</c:v>
                </c:pt>
                <c:pt idx="22" formatCode="0%">
                  <c:v>0.97629414610546705</c:v>
                </c:pt>
              </c:numCache>
            </c:numRef>
          </c:val>
        </c:ser>
        <c:dLbls>
          <c:showLegendKey val="0"/>
          <c:showVal val="0"/>
          <c:showCatName val="0"/>
          <c:showSerName val="0"/>
          <c:showPercent val="0"/>
          <c:showBubbleSize val="0"/>
        </c:dLbls>
        <c:gapWidth val="5"/>
        <c:axId val="114126000"/>
        <c:axId val="162797776"/>
      </c:barChart>
      <c:catAx>
        <c:axId val="114126000"/>
        <c:scaling>
          <c:orientation val="minMax"/>
        </c:scaling>
        <c:delete val="1"/>
        <c:axPos val="b"/>
        <c:majorTickMark val="out"/>
        <c:minorTickMark val="none"/>
        <c:tickLblPos val="nextTo"/>
        <c:crossAx val="162797776"/>
        <c:crosses val="autoZero"/>
        <c:auto val="1"/>
        <c:lblAlgn val="ctr"/>
        <c:lblOffset val="100"/>
        <c:noMultiLvlLbl val="0"/>
      </c:catAx>
      <c:valAx>
        <c:axId val="162797776"/>
        <c:scaling>
          <c:orientation val="minMax"/>
          <c:max val="1"/>
        </c:scaling>
        <c:delete val="0"/>
        <c:axPos val="l"/>
        <c:majorGridlines/>
        <c:numFmt formatCode="0%" sourceLinked="0"/>
        <c:majorTickMark val="cross"/>
        <c:minorTickMark val="none"/>
        <c:tickLblPos val="nextTo"/>
        <c:txPr>
          <a:bodyPr/>
          <a:lstStyle/>
          <a:p>
            <a:pPr>
              <a:defRPr sz="1800">
                <a:latin typeface="+mj-lt"/>
                <a:cs typeface="Arial" panose="020B0604020202020204" pitchFamily="34" charset="0"/>
              </a:defRPr>
            </a:pPr>
            <a:endParaRPr lang="en-US"/>
          </a:p>
        </c:txPr>
        <c:crossAx val="114126000"/>
        <c:crosses val="autoZero"/>
        <c:crossBetween val="between"/>
      </c:valAx>
    </c:plotArea>
    <c:plotVisOnly val="1"/>
    <c:dispBlanksAs val="gap"/>
    <c:showDLblsOverMax val="0"/>
  </c:chart>
  <c:txPr>
    <a:bodyPr/>
    <a:lstStyle/>
    <a:p>
      <a:pPr>
        <a:defRPr>
          <a:latin typeface="+mn-lt"/>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6502554618395117E-2"/>
          <c:y val="4.3010752688172046E-2"/>
          <c:w val="0.87740017373273183"/>
          <c:h val="0.89853557161659781"/>
        </c:manualLayout>
      </c:layout>
      <c:barChart>
        <c:barDir val="col"/>
        <c:grouping val="clustered"/>
        <c:varyColors val="0"/>
        <c:ser>
          <c:idx val="0"/>
          <c:order val="0"/>
          <c:tx>
            <c:strRef>
              <c:f>'Figure 18'!$C$6</c:f>
              <c:strCache>
                <c:ptCount val="1"/>
                <c:pt idx="0">
                  <c:v>w/o PCT</c:v>
                </c:pt>
              </c:strCache>
            </c:strRef>
          </c:tx>
          <c:spPr>
            <a:solidFill>
              <a:srgbClr val="00B0F0"/>
            </a:solidFill>
            <a:ln>
              <a:noFill/>
            </a:ln>
          </c:spPr>
          <c:invertIfNegative val="0"/>
          <c:cat>
            <c:numRef>
              <c:f>'Figure 18'!$B$7:$B$42</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c:v>
                </c:pt>
                <c:pt idx="29">
                  <c:v>1</c:v>
                </c:pt>
                <c:pt idx="30">
                  <c:v>1</c:v>
                </c:pt>
                <c:pt idx="31">
                  <c:v>1</c:v>
                </c:pt>
                <c:pt idx="32">
                  <c:v>1</c:v>
                </c:pt>
                <c:pt idx="33">
                  <c:v>1</c:v>
                </c:pt>
                <c:pt idx="34">
                  <c:v>1</c:v>
                </c:pt>
                <c:pt idx="35">
                  <c:v>1</c:v>
                </c:pt>
              </c:numCache>
            </c:numRef>
          </c:cat>
          <c:val>
            <c:numRef>
              <c:f>'Figure 18'!$C$7:$C$42</c:f>
              <c:numCache>
                <c:formatCode>0.0%</c:formatCode>
                <c:ptCount val="36"/>
                <c:pt idx="0">
                  <c:v>0.47474747474747475</c:v>
                </c:pt>
                <c:pt idx="1">
                  <c:v>0.54761904761904767</c:v>
                </c:pt>
                <c:pt idx="2">
                  <c:v>0.5625</c:v>
                </c:pt>
                <c:pt idx="3">
                  <c:v>0.63028515240904626</c:v>
                </c:pt>
                <c:pt idx="4">
                  <c:v>0.69338677354709422</c:v>
                </c:pt>
                <c:pt idx="5">
                  <c:v>0.7846153846153846</c:v>
                </c:pt>
                <c:pt idx="6">
                  <c:v>0.81632653061224492</c:v>
                </c:pt>
                <c:pt idx="7">
                  <c:v>0.84337349397590367</c:v>
                </c:pt>
                <c:pt idx="8">
                  <c:v>0.87148594377510036</c:v>
                </c:pt>
                <c:pt idx="9">
                  <c:v>0.87723785166240409</c:v>
                </c:pt>
                <c:pt idx="10">
                  <c:v>0.88205128205128203</c:v>
                </c:pt>
                <c:pt idx="11">
                  <c:v>0.89567430025445294</c:v>
                </c:pt>
                <c:pt idx="12">
                  <c:v>0.8962585034013606</c:v>
                </c:pt>
                <c:pt idx="13">
                  <c:v>0.9042553191489362</c:v>
                </c:pt>
                <c:pt idx="14">
                  <c:v>0.910377358490566</c:v>
                </c:pt>
                <c:pt idx="15">
                  <c:v>0.91129831516352822</c:v>
                </c:pt>
                <c:pt idx="16">
                  <c:v>0.91666666666666663</c:v>
                </c:pt>
                <c:pt idx="17">
                  <c:v>0.92011412268188297</c:v>
                </c:pt>
                <c:pt idx="18">
                  <c:v>0.9254302103250478</c:v>
                </c:pt>
                <c:pt idx="19">
                  <c:v>0.92670490758444868</c:v>
                </c:pt>
                <c:pt idx="20">
                  <c:v>0.92826274848746759</c:v>
                </c:pt>
                <c:pt idx="21">
                  <c:v>0.93172690763052213</c:v>
                </c:pt>
                <c:pt idx="22">
                  <c:v>0.94565217391304346</c:v>
                </c:pt>
                <c:pt idx="23">
                  <c:v>0.95897435897435901</c:v>
                </c:pt>
                <c:pt idx="24">
                  <c:v>0.96473551637279598</c:v>
                </c:pt>
                <c:pt idx="25">
                  <c:v>0.96703296703296704</c:v>
                </c:pt>
                <c:pt idx="26">
                  <c:v>0.967741935483871</c:v>
                </c:pt>
                <c:pt idx="27">
                  <c:v>0.98141263940520451</c:v>
                </c:pt>
              </c:numCache>
            </c:numRef>
          </c:val>
        </c:ser>
        <c:ser>
          <c:idx val="1"/>
          <c:order val="1"/>
          <c:tx>
            <c:strRef>
              <c:f>'Figure 18'!$D$6</c:f>
              <c:strCache>
                <c:ptCount val="1"/>
                <c:pt idx="0">
                  <c:v>w/PCT</c:v>
                </c:pt>
              </c:strCache>
            </c:strRef>
          </c:tx>
          <c:spPr>
            <a:solidFill>
              <a:schemeClr val="accent6">
                <a:lumMod val="50000"/>
              </a:schemeClr>
            </a:solidFill>
            <a:ln>
              <a:noFill/>
            </a:ln>
          </c:spPr>
          <c:invertIfNegative val="0"/>
          <c:cat>
            <c:numRef>
              <c:f>'Figure 18'!$B$7:$B$42</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c:v>
                </c:pt>
                <c:pt idx="29">
                  <c:v>1</c:v>
                </c:pt>
                <c:pt idx="30">
                  <c:v>1</c:v>
                </c:pt>
                <c:pt idx="31">
                  <c:v>1</c:v>
                </c:pt>
                <c:pt idx="32">
                  <c:v>1</c:v>
                </c:pt>
                <c:pt idx="33">
                  <c:v>1</c:v>
                </c:pt>
                <c:pt idx="34">
                  <c:v>1</c:v>
                </c:pt>
                <c:pt idx="35">
                  <c:v>1</c:v>
                </c:pt>
              </c:numCache>
            </c:numRef>
          </c:cat>
          <c:val>
            <c:numRef>
              <c:f>'Figure 18'!$D$7:$D$42</c:f>
              <c:numCache>
                <c:formatCode>General</c:formatCode>
                <c:ptCount val="36"/>
                <c:pt idx="28" formatCode="0.0%">
                  <c:v>0.62844036697247707</c:v>
                </c:pt>
                <c:pt idx="29" formatCode="0.0%">
                  <c:v>0.88617886178861793</c:v>
                </c:pt>
                <c:pt idx="30" formatCode="0.0%">
                  <c:v>0.93162393162393164</c:v>
                </c:pt>
                <c:pt idx="31" formatCode="0.0%">
                  <c:v>0.93896713615023475</c:v>
                </c:pt>
                <c:pt idx="32" formatCode="0.0%">
                  <c:v>0.96036585365853655</c:v>
                </c:pt>
                <c:pt idx="33" formatCode="0.0%">
                  <c:v>0.96205962059620598</c:v>
                </c:pt>
                <c:pt idx="34" formatCode="0.0%">
                  <c:v>0.97647058823529409</c:v>
                </c:pt>
                <c:pt idx="35" formatCode="0.0%">
                  <c:v>0.98255813953488369</c:v>
                </c:pt>
              </c:numCache>
            </c:numRef>
          </c:val>
        </c:ser>
        <c:dLbls>
          <c:showLegendKey val="0"/>
          <c:showVal val="0"/>
          <c:showCatName val="0"/>
          <c:showSerName val="0"/>
          <c:showPercent val="0"/>
          <c:showBubbleSize val="0"/>
        </c:dLbls>
        <c:gapWidth val="150"/>
        <c:axId val="202294456"/>
        <c:axId val="202294848"/>
      </c:barChart>
      <c:catAx>
        <c:axId val="202294456"/>
        <c:scaling>
          <c:orientation val="minMax"/>
        </c:scaling>
        <c:delete val="1"/>
        <c:axPos val="b"/>
        <c:numFmt formatCode="General" sourceLinked="1"/>
        <c:majorTickMark val="out"/>
        <c:minorTickMark val="none"/>
        <c:tickLblPos val="nextTo"/>
        <c:crossAx val="202294848"/>
        <c:crosses val="autoZero"/>
        <c:auto val="1"/>
        <c:lblAlgn val="ctr"/>
        <c:lblOffset val="100"/>
        <c:noMultiLvlLbl val="0"/>
      </c:catAx>
      <c:valAx>
        <c:axId val="202294848"/>
        <c:scaling>
          <c:orientation val="minMax"/>
          <c:max val="1"/>
        </c:scaling>
        <c:delete val="0"/>
        <c:axPos val="l"/>
        <c:majorGridlines/>
        <c:numFmt formatCode="0%" sourceLinked="0"/>
        <c:majorTickMark val="out"/>
        <c:minorTickMark val="none"/>
        <c:tickLblPos val="nextTo"/>
        <c:crossAx val="202294456"/>
        <c:crosses val="autoZero"/>
        <c:crossBetween val="between"/>
        <c:majorUnit val="0.2"/>
      </c:valAx>
    </c:plotArea>
    <c:legend>
      <c:legendPos val="b"/>
      <c:layout>
        <c:manualLayout>
          <c:xMode val="edge"/>
          <c:yMode val="edge"/>
          <c:x val="0.11787484459179447"/>
          <c:y val="6.5252397466937131E-2"/>
          <c:w val="0.23091697748307777"/>
          <c:h val="6.605630460575989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5293015577711684E-2"/>
          <c:y val="3.7898363479758827E-2"/>
          <c:w val="0.87796821570348627"/>
          <c:h val="0.81377575844794858"/>
        </c:manualLayout>
      </c:layout>
      <c:scatterChart>
        <c:scatterStyle val="lineMarker"/>
        <c:varyColors val="0"/>
        <c:ser>
          <c:idx val="0"/>
          <c:order val="0"/>
          <c:tx>
            <c:strRef>
              <c:f>'Figure 19'!$C$5</c:f>
              <c:strCache>
                <c:ptCount val="1"/>
                <c:pt idx="0">
                  <c:v>w/o PCT</c:v>
                </c:pt>
              </c:strCache>
            </c:strRef>
          </c:tx>
          <c:spPr>
            <a:ln w="25400" cap="flat" cmpd="sng" algn="ctr">
              <a:noFill/>
              <a:prstDash val="solid"/>
            </a:ln>
            <a:effectLst/>
          </c:spPr>
          <c:marker>
            <c:symbol val="diamond"/>
            <c:size val="11"/>
            <c:spPr>
              <a:solidFill>
                <a:srgbClr val="00B0F0"/>
              </a:solidFill>
              <a:ln w="25400" cap="flat" cmpd="sng" algn="ctr">
                <a:noFill/>
                <a:prstDash val="solid"/>
              </a:ln>
              <a:effectLst/>
            </c:spPr>
          </c:marker>
          <c:yVal>
            <c:numRef>
              <c:f>'Figure 19'!$C$6:$C$50</c:f>
              <c:numCache>
                <c:formatCode>0%</c:formatCode>
                <c:ptCount val="45"/>
                <c:pt idx="0">
                  <c:v>-1.4E-2</c:v>
                </c:pt>
                <c:pt idx="1">
                  <c:v>2.1700000000000001E-2</c:v>
                </c:pt>
                <c:pt idx="2">
                  <c:v>5.2900000000000003E-2</c:v>
                </c:pt>
                <c:pt idx="3">
                  <c:v>6.2399999999999997E-2</c:v>
                </c:pt>
                <c:pt idx="4">
                  <c:v>7.4200000000000002E-2</c:v>
                </c:pt>
                <c:pt idx="5">
                  <c:v>7.46E-2</c:v>
                </c:pt>
                <c:pt idx="6">
                  <c:v>7.6399999999999996E-2</c:v>
                </c:pt>
                <c:pt idx="7">
                  <c:v>0.08</c:v>
                </c:pt>
                <c:pt idx="8">
                  <c:v>8.5699999999999998E-2</c:v>
                </c:pt>
                <c:pt idx="9">
                  <c:v>8.9200000000000002E-2</c:v>
                </c:pt>
                <c:pt idx="10">
                  <c:v>9.1999999999999998E-2</c:v>
                </c:pt>
                <c:pt idx="11">
                  <c:v>9.5500000000000002E-2</c:v>
                </c:pt>
                <c:pt idx="12">
                  <c:v>0.11</c:v>
                </c:pt>
                <c:pt idx="13">
                  <c:v>0.1174</c:v>
                </c:pt>
                <c:pt idx="14">
                  <c:v>0.11799999999999999</c:v>
                </c:pt>
                <c:pt idx="15">
                  <c:v>0.11899999999999999</c:v>
                </c:pt>
                <c:pt idx="16">
                  <c:v>0.121</c:v>
                </c:pt>
                <c:pt idx="17">
                  <c:v>0.12180000000000001</c:v>
                </c:pt>
                <c:pt idx="18">
                  <c:v>0.12634806513004865</c:v>
                </c:pt>
                <c:pt idx="19">
                  <c:v>0.128</c:v>
                </c:pt>
                <c:pt idx="20">
                  <c:v>0.13400000000000001</c:v>
                </c:pt>
                <c:pt idx="21">
                  <c:v>0.14480000000000001</c:v>
                </c:pt>
                <c:pt idx="22">
                  <c:v>0.1452</c:v>
                </c:pt>
                <c:pt idx="23">
                  <c:v>0.16400000000000001</c:v>
                </c:pt>
                <c:pt idx="24">
                  <c:v>0.16500000000000001</c:v>
                </c:pt>
                <c:pt idx="25">
                  <c:v>0.17445548741805877</c:v>
                </c:pt>
                <c:pt idx="26">
                  <c:v>0.19800000000000001</c:v>
                </c:pt>
                <c:pt idx="27">
                  <c:v>0.20599999999999999</c:v>
                </c:pt>
                <c:pt idx="28">
                  <c:v>0.219</c:v>
                </c:pt>
                <c:pt idx="29">
                  <c:v>0.24099999999999999</c:v>
                </c:pt>
                <c:pt idx="30">
                  <c:v>0.25580000000000003</c:v>
                </c:pt>
                <c:pt idx="31">
                  <c:v>0.26200000000000001</c:v>
                </c:pt>
                <c:pt idx="32">
                  <c:v>0.366336633663366</c:v>
                </c:pt>
              </c:numCache>
            </c:numRef>
          </c:yVal>
          <c:smooth val="0"/>
        </c:ser>
        <c:ser>
          <c:idx val="1"/>
          <c:order val="1"/>
          <c:tx>
            <c:strRef>
              <c:f>'Figure 19'!$D$5</c:f>
              <c:strCache>
                <c:ptCount val="1"/>
                <c:pt idx="0">
                  <c:v>w/PCT</c:v>
                </c:pt>
              </c:strCache>
            </c:strRef>
          </c:tx>
          <c:spPr>
            <a:ln w="25400" cap="flat" cmpd="sng" algn="ctr">
              <a:noFill/>
              <a:prstDash val="solid"/>
            </a:ln>
            <a:effectLst/>
          </c:spPr>
          <c:marker>
            <c:symbol val="square"/>
            <c:size val="10"/>
            <c:spPr>
              <a:solidFill>
                <a:schemeClr val="accent6">
                  <a:lumMod val="50000"/>
                </a:schemeClr>
              </a:solidFill>
              <a:ln w="25400" cap="flat" cmpd="sng" algn="ctr">
                <a:noFill/>
                <a:prstDash val="solid"/>
              </a:ln>
              <a:effectLst/>
            </c:spPr>
          </c:marker>
          <c:yVal>
            <c:numRef>
              <c:f>'Figure 19'!$D$6:$D$50</c:f>
              <c:numCache>
                <c:formatCode>General</c:formatCode>
                <c:ptCount val="45"/>
                <c:pt idx="33" formatCode="0%">
                  <c:v>0.27110000000000001</c:v>
                </c:pt>
                <c:pt idx="34" formatCode="0%">
                  <c:v>0.28000000000000003</c:v>
                </c:pt>
                <c:pt idx="35" formatCode="0%">
                  <c:v>0.29249999999999998</c:v>
                </c:pt>
                <c:pt idx="36" formatCode="0%">
                  <c:v>0.29709999999999998</c:v>
                </c:pt>
                <c:pt idx="37" formatCode="0%">
                  <c:v>0.3</c:v>
                </c:pt>
                <c:pt idx="38" formatCode="0%">
                  <c:v>0.30599999999999999</c:v>
                </c:pt>
                <c:pt idx="39" formatCode="0%">
                  <c:v>0.30780000000000002</c:v>
                </c:pt>
                <c:pt idx="40" formatCode="0%">
                  <c:v>0.31809999999999999</c:v>
                </c:pt>
                <c:pt idx="41" formatCode="0%">
                  <c:v>0.32150000000000001</c:v>
                </c:pt>
                <c:pt idx="42" formatCode="0%">
                  <c:v>0.38800000000000001</c:v>
                </c:pt>
                <c:pt idx="43" formatCode="0%">
                  <c:v>0.43045310853530033</c:v>
                </c:pt>
                <c:pt idx="44" formatCode="0%">
                  <c:v>0.44538110291534949</c:v>
                </c:pt>
              </c:numCache>
            </c:numRef>
          </c:yVal>
          <c:smooth val="0"/>
        </c:ser>
        <c:dLbls>
          <c:showLegendKey val="0"/>
          <c:showVal val="0"/>
          <c:showCatName val="0"/>
          <c:showSerName val="0"/>
          <c:showPercent val="0"/>
          <c:showBubbleSize val="0"/>
        </c:dLbls>
        <c:axId val="202295632"/>
        <c:axId val="202296024"/>
      </c:scatterChart>
      <c:valAx>
        <c:axId val="202295632"/>
        <c:scaling>
          <c:orientation val="minMax"/>
        </c:scaling>
        <c:delete val="0"/>
        <c:axPos val="b"/>
        <c:title>
          <c:tx>
            <c:rich>
              <a:bodyPr/>
              <a:lstStyle/>
              <a:p>
                <a:pPr>
                  <a:defRPr/>
                </a:pPr>
                <a:r>
                  <a:rPr lang="en-US"/>
                  <a:t>*All CPP and CPR impacts are portrayed. Each data point represents a treatment-specific impact.</a:t>
                </a:r>
              </a:p>
            </c:rich>
          </c:tx>
          <c:layout>
            <c:manualLayout>
              <c:xMode val="edge"/>
              <c:yMode val="edge"/>
              <c:x val="0.14669036714250261"/>
              <c:y val="0.88392286877452997"/>
            </c:manualLayout>
          </c:layout>
          <c:overlay val="0"/>
        </c:title>
        <c:numFmt formatCode="General" sourceLinked="1"/>
        <c:majorTickMark val="out"/>
        <c:minorTickMark val="none"/>
        <c:tickLblPos val="nextTo"/>
        <c:crossAx val="202296024"/>
        <c:crosses val="autoZero"/>
        <c:crossBetween val="midCat"/>
      </c:valAx>
      <c:valAx>
        <c:axId val="202296024"/>
        <c:scaling>
          <c:orientation val="minMax"/>
        </c:scaling>
        <c:delete val="0"/>
        <c:axPos val="l"/>
        <c:majorGridlines/>
        <c:numFmt formatCode="0%" sourceLinked="1"/>
        <c:majorTickMark val="out"/>
        <c:minorTickMark val="none"/>
        <c:tickLblPos val="nextTo"/>
        <c:crossAx val="202295632"/>
        <c:crosses val="autoZero"/>
        <c:crossBetween val="midCat"/>
      </c:valAx>
    </c:plotArea>
    <c:legend>
      <c:legendPos val="b"/>
      <c:layout>
        <c:manualLayout>
          <c:xMode val="edge"/>
          <c:yMode val="edge"/>
          <c:x val="9.4378603820654244E-2"/>
          <c:y val="6.7854757319421755E-2"/>
          <c:w val="0.21771008924744006"/>
          <c:h val="5.598425196850393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97337200105456E-2"/>
          <c:y val="2.06227991275874E-2"/>
          <c:w val="0.94888615340261406"/>
          <c:h val="0.83674482447722132"/>
        </c:manualLayout>
      </c:layout>
      <c:barChart>
        <c:barDir val="col"/>
        <c:grouping val="stacked"/>
        <c:varyColors val="0"/>
        <c:ser>
          <c:idx val="0"/>
          <c:order val="0"/>
          <c:tx>
            <c:strRef>
              <c:f>[2]All_in_one!$B$128</c:f>
              <c:strCache>
                <c:ptCount val="1"/>
                <c:pt idx="0">
                  <c:v>Bottom</c:v>
                </c:pt>
              </c:strCache>
            </c:strRef>
          </c:tx>
          <c:spPr>
            <a:noFill/>
            <a:ln>
              <a:noFill/>
            </a:ln>
            <a:effectLst/>
          </c:spPr>
          <c:invertIfNegative val="0"/>
          <c:errBars>
            <c:errBarType val="minus"/>
            <c:errValType val="cust"/>
            <c:noEndCap val="0"/>
            <c:plus>
              <c:numLit>
                <c:formatCode>General</c:formatCode>
                <c:ptCount val="1"/>
                <c:pt idx="0">
                  <c:v>1</c:v>
                </c:pt>
              </c:numLit>
            </c:plus>
            <c:minus>
              <c:numRef>
                <c:f>[2]All_in_one!$AC$269:$AP$269</c:f>
                <c:numCache>
                  <c:formatCode>General</c:formatCode>
                  <c:ptCount val="14"/>
                  <c:pt idx="0">
                    <c:v>5.6224999999999997E-2</c:v>
                  </c:pt>
                  <c:pt idx="1">
                    <c:v>2.7600000000000003E-2</c:v>
                  </c:pt>
                  <c:pt idx="2">
                    <c:v>3.7150000000000002E-2</c:v>
                  </c:pt>
                  <c:pt idx="3">
                    <c:v>1.1200000000000015E-2</c:v>
                  </c:pt>
                  <c:pt idx="4">
                    <c:v>4.1349999999999998E-2</c:v>
                  </c:pt>
                  <c:pt idx="5">
                    <c:v>1.150000000000001E-2</c:v>
                  </c:pt>
                  <c:pt idx="6">
                    <c:v>6.0249999999999998E-2</c:v>
                  </c:pt>
                  <c:pt idx="7">
                    <c:v>4.4499999999999984E-2</c:v>
                  </c:pt>
                  <c:pt idx="8">
                    <c:v>5.0899999999999973E-2</c:v>
                  </c:pt>
                  <c:pt idx="9">
                    <c:v>3.5150000000000015E-2</c:v>
                  </c:pt>
                  <c:pt idx="10">
                    <c:v>6.8249999999999977E-2</c:v>
                  </c:pt>
                  <c:pt idx="11">
                    <c:v>1.4900000000000024E-2</c:v>
                  </c:pt>
                  <c:pt idx="12">
                    <c:v>0.10929999999999998</c:v>
                  </c:pt>
                  <c:pt idx="13">
                    <c:v>4.9200000000000021E-2</c:v>
                  </c:pt>
                </c:numCache>
              </c:numRef>
            </c:minus>
            <c:spPr>
              <a:noFill/>
              <a:ln w="9525" cap="flat" cmpd="sng" algn="ctr">
                <a:solidFill>
                  <a:schemeClr val="tx1">
                    <a:lumMod val="65000"/>
                    <a:lumOff val="35000"/>
                  </a:schemeClr>
                </a:solidFill>
                <a:round/>
              </a:ln>
              <a:effectLst/>
            </c:spPr>
          </c:errBars>
          <c:cat>
            <c:multiLvlStrRef>
              <c:f>'Figure 21'!$C$5:$P$6</c:f>
              <c:multiLvlStrCache>
                <c:ptCount val="14"/>
                <c:lvl>
                  <c:pt idx="0">
                    <c:v>w/o PCT</c:v>
                  </c:pt>
                  <c:pt idx="1">
                    <c:v>w/o PCT</c:v>
                  </c:pt>
                  <c:pt idx="2">
                    <c:v>w/o PCT</c:v>
                  </c:pt>
                  <c:pt idx="3">
                    <c:v>w/o PCT</c:v>
                  </c:pt>
                  <c:pt idx="4">
                    <c:v>w/o PCT</c:v>
                  </c:pt>
                  <c:pt idx="5">
                    <c:v>w/o PCT</c:v>
                  </c:pt>
                  <c:pt idx="6">
                    <c:v>w/PCT</c:v>
                  </c:pt>
                  <c:pt idx="7">
                    <c:v>w/PCT</c:v>
                  </c:pt>
                  <c:pt idx="8">
                    <c:v>w/PCT</c:v>
                  </c:pt>
                  <c:pt idx="9">
                    <c:v>w/PCT</c:v>
                  </c:pt>
                  <c:pt idx="10">
                    <c:v>w/PCT</c:v>
                  </c:pt>
                  <c:pt idx="11">
                    <c:v>w/PCT</c:v>
                  </c:pt>
                  <c:pt idx="12">
                    <c:v>w/PCT</c:v>
                  </c:pt>
                  <c:pt idx="13">
                    <c:v>w/PCT</c:v>
                  </c:pt>
                </c:lvl>
                <c:lvl>
                  <c:pt idx="0">
                    <c:v>CPR</c:v>
                  </c:pt>
                  <c:pt idx="1">
                    <c:v>CPP</c:v>
                  </c:pt>
                  <c:pt idx="2">
                    <c:v>CPP</c:v>
                  </c:pt>
                  <c:pt idx="3">
                    <c:v>CPP</c:v>
                  </c:pt>
                  <c:pt idx="4">
                    <c:v>CPP</c:v>
                  </c:pt>
                  <c:pt idx="5">
                    <c:v>CPP</c:v>
                  </c:pt>
                  <c:pt idx="6">
                    <c:v>CPP</c:v>
                  </c:pt>
                  <c:pt idx="7">
                    <c:v>CPP</c:v>
                  </c:pt>
                  <c:pt idx="8">
                    <c:v>CPP</c:v>
                  </c:pt>
                  <c:pt idx="9">
                    <c:v>CPP</c:v>
                  </c:pt>
                  <c:pt idx="10">
                    <c:v>CPP</c:v>
                  </c:pt>
                  <c:pt idx="11">
                    <c:v>CPP</c:v>
                  </c:pt>
                  <c:pt idx="12">
                    <c:v>CPP</c:v>
                  </c:pt>
                  <c:pt idx="13">
                    <c:v>CPP</c:v>
                  </c:pt>
                </c:lvl>
              </c:multiLvlStrCache>
            </c:multiLvlStrRef>
          </c:cat>
          <c:val>
            <c:numRef>
              <c:f>'Figure 21'!$C$7:$P$7</c:f>
              <c:numCache>
                <c:formatCode>0%</c:formatCode>
                <c:ptCount val="14"/>
                <c:pt idx="0">
                  <c:v>2.0250000000000003E-3</c:v>
                </c:pt>
                <c:pt idx="1">
                  <c:v>4.5900000000000003E-2</c:v>
                </c:pt>
                <c:pt idx="2">
                  <c:v>0.10315000000000001</c:v>
                </c:pt>
                <c:pt idx="3">
                  <c:v>0.14810000000000001</c:v>
                </c:pt>
                <c:pt idx="4">
                  <c:v>0.10745</c:v>
                </c:pt>
                <c:pt idx="5">
                  <c:v>0.14660000000000001</c:v>
                </c:pt>
                <c:pt idx="6">
                  <c:v>0.24035000000000001</c:v>
                </c:pt>
                <c:pt idx="7">
                  <c:v>0.25</c:v>
                </c:pt>
                <c:pt idx="8">
                  <c:v>0.25679999999999997</c:v>
                </c:pt>
                <c:pt idx="9">
                  <c:v>0.29585</c:v>
                </c:pt>
                <c:pt idx="10">
                  <c:v>0.24714999999999998</c:v>
                </c:pt>
                <c:pt idx="11">
                  <c:v>0.28370000000000001</c:v>
                </c:pt>
                <c:pt idx="12">
                  <c:v>0.31309999999999999</c:v>
                </c:pt>
                <c:pt idx="13">
                  <c:v>0.31940000000000002</c:v>
                </c:pt>
              </c:numCache>
            </c:numRef>
          </c:val>
        </c:ser>
        <c:ser>
          <c:idx val="1"/>
          <c:order val="1"/>
          <c:tx>
            <c:strRef>
              <c:f>[2]All_in_one!$B$129</c:f>
              <c:strCache>
                <c:ptCount val="1"/>
                <c:pt idx="0">
                  <c:v>25%-75% Percentile</c:v>
                </c:pt>
              </c:strCache>
            </c:strRef>
          </c:tx>
          <c:spPr>
            <a:solidFill>
              <a:schemeClr val="accent5">
                <a:lumMod val="50000"/>
              </a:schemeClr>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dPt>
            <c:idx val="2"/>
            <c:invertIfNegative val="0"/>
            <c:bubble3D val="0"/>
            <c:spPr>
              <a:solidFill>
                <a:srgbClr val="00B0F0"/>
              </a:solidFill>
              <a:ln>
                <a:noFill/>
              </a:ln>
              <a:effectLst/>
            </c:spPr>
          </c:dPt>
          <c:dPt>
            <c:idx val="3"/>
            <c:invertIfNegative val="0"/>
            <c:bubble3D val="0"/>
            <c:spPr>
              <a:solidFill>
                <a:srgbClr val="00B0F0"/>
              </a:solidFill>
              <a:ln>
                <a:noFill/>
              </a:ln>
              <a:effectLst/>
            </c:spPr>
          </c:dPt>
          <c:dPt>
            <c:idx val="4"/>
            <c:invertIfNegative val="0"/>
            <c:bubble3D val="0"/>
            <c:spPr>
              <a:solidFill>
                <a:srgbClr val="00B0F0"/>
              </a:solidFill>
              <a:ln>
                <a:noFill/>
              </a:ln>
              <a:effectLst/>
            </c:spPr>
          </c:dPt>
          <c:dPt>
            <c:idx val="5"/>
            <c:invertIfNegative val="0"/>
            <c:bubble3D val="0"/>
            <c:spPr>
              <a:solidFill>
                <a:srgbClr val="00B0F0"/>
              </a:solidFill>
              <a:ln>
                <a:noFill/>
              </a:ln>
              <a:effectLst/>
            </c:spPr>
          </c:dPt>
          <c:dPt>
            <c:idx val="6"/>
            <c:invertIfNegative val="0"/>
            <c:bubble3D val="0"/>
            <c:spPr>
              <a:solidFill>
                <a:schemeClr val="accent3">
                  <a:lumMod val="75000"/>
                </a:schemeClr>
              </a:solidFill>
              <a:ln>
                <a:noFill/>
              </a:ln>
              <a:effectLst/>
            </c:spPr>
          </c:dPt>
          <c:dPt>
            <c:idx val="7"/>
            <c:invertIfNegative val="0"/>
            <c:bubble3D val="0"/>
            <c:spPr>
              <a:solidFill>
                <a:schemeClr val="accent3">
                  <a:lumMod val="75000"/>
                </a:schemeClr>
              </a:solidFill>
              <a:ln>
                <a:noFill/>
              </a:ln>
              <a:effectLst/>
            </c:spPr>
          </c:dPt>
          <c:dPt>
            <c:idx val="8"/>
            <c:invertIfNegative val="0"/>
            <c:bubble3D val="0"/>
            <c:spPr>
              <a:solidFill>
                <a:schemeClr val="accent3">
                  <a:lumMod val="75000"/>
                </a:schemeClr>
              </a:solidFill>
              <a:ln>
                <a:noFill/>
              </a:ln>
              <a:effectLst/>
            </c:spPr>
          </c:dPt>
          <c:dPt>
            <c:idx val="9"/>
            <c:invertIfNegative val="0"/>
            <c:bubble3D val="0"/>
            <c:spPr>
              <a:solidFill>
                <a:schemeClr val="accent3">
                  <a:lumMod val="75000"/>
                </a:schemeClr>
              </a:solidFill>
              <a:ln>
                <a:noFill/>
              </a:ln>
              <a:effectLst/>
            </c:spPr>
          </c:dPt>
          <c:dPt>
            <c:idx val="10"/>
            <c:invertIfNegative val="0"/>
            <c:bubble3D val="0"/>
            <c:spPr>
              <a:solidFill>
                <a:schemeClr val="accent3">
                  <a:lumMod val="75000"/>
                </a:schemeClr>
              </a:solidFill>
              <a:ln>
                <a:noFill/>
              </a:ln>
              <a:effectLst/>
            </c:spPr>
          </c:dPt>
          <c:dPt>
            <c:idx val="11"/>
            <c:invertIfNegative val="0"/>
            <c:bubble3D val="0"/>
            <c:spPr>
              <a:solidFill>
                <a:schemeClr val="accent3">
                  <a:lumMod val="75000"/>
                </a:schemeClr>
              </a:solidFill>
              <a:ln>
                <a:noFill/>
              </a:ln>
              <a:effectLst/>
            </c:spPr>
          </c:dPt>
          <c:dPt>
            <c:idx val="12"/>
            <c:invertIfNegative val="0"/>
            <c:bubble3D val="0"/>
            <c:spPr>
              <a:solidFill>
                <a:schemeClr val="accent3">
                  <a:lumMod val="75000"/>
                </a:schemeClr>
              </a:solidFill>
              <a:ln>
                <a:noFill/>
              </a:ln>
              <a:effectLst/>
            </c:spPr>
          </c:dPt>
          <c:dPt>
            <c:idx val="13"/>
            <c:invertIfNegative val="0"/>
            <c:bubble3D val="0"/>
            <c:spPr>
              <a:solidFill>
                <a:schemeClr val="accent3">
                  <a:lumMod val="75000"/>
                </a:schemeClr>
              </a:solidFill>
              <a:ln>
                <a:noFill/>
              </a:ln>
              <a:effectLst/>
            </c:spPr>
          </c:dPt>
          <c:cat>
            <c:multiLvlStrRef>
              <c:f>'Figure 21'!$C$5:$P$6</c:f>
              <c:multiLvlStrCache>
                <c:ptCount val="14"/>
                <c:lvl>
                  <c:pt idx="0">
                    <c:v>w/o PCT</c:v>
                  </c:pt>
                  <c:pt idx="1">
                    <c:v>w/o PCT</c:v>
                  </c:pt>
                  <c:pt idx="2">
                    <c:v>w/o PCT</c:v>
                  </c:pt>
                  <c:pt idx="3">
                    <c:v>w/o PCT</c:v>
                  </c:pt>
                  <c:pt idx="4">
                    <c:v>w/o PCT</c:v>
                  </c:pt>
                  <c:pt idx="5">
                    <c:v>w/o PCT</c:v>
                  </c:pt>
                  <c:pt idx="6">
                    <c:v>w/PCT</c:v>
                  </c:pt>
                  <c:pt idx="7">
                    <c:v>w/PCT</c:v>
                  </c:pt>
                  <c:pt idx="8">
                    <c:v>w/PCT</c:v>
                  </c:pt>
                  <c:pt idx="9">
                    <c:v>w/PCT</c:v>
                  </c:pt>
                  <c:pt idx="10">
                    <c:v>w/PCT</c:v>
                  </c:pt>
                  <c:pt idx="11">
                    <c:v>w/PCT</c:v>
                  </c:pt>
                  <c:pt idx="12">
                    <c:v>w/PCT</c:v>
                  </c:pt>
                  <c:pt idx="13">
                    <c:v>w/PCT</c:v>
                  </c:pt>
                </c:lvl>
                <c:lvl>
                  <c:pt idx="0">
                    <c:v>CPR</c:v>
                  </c:pt>
                  <c:pt idx="1">
                    <c:v>CPP</c:v>
                  </c:pt>
                  <c:pt idx="2">
                    <c:v>CPP</c:v>
                  </c:pt>
                  <c:pt idx="3">
                    <c:v>CPP</c:v>
                  </c:pt>
                  <c:pt idx="4">
                    <c:v>CPP</c:v>
                  </c:pt>
                  <c:pt idx="5">
                    <c:v>CPP</c:v>
                  </c:pt>
                  <c:pt idx="6">
                    <c:v>CPP</c:v>
                  </c:pt>
                  <c:pt idx="7">
                    <c:v>CPP</c:v>
                  </c:pt>
                  <c:pt idx="8">
                    <c:v>CPP</c:v>
                  </c:pt>
                  <c:pt idx="9">
                    <c:v>CPP</c:v>
                  </c:pt>
                  <c:pt idx="10">
                    <c:v>CPP</c:v>
                  </c:pt>
                  <c:pt idx="11">
                    <c:v>CPP</c:v>
                  </c:pt>
                  <c:pt idx="12">
                    <c:v>CPP</c:v>
                  </c:pt>
                  <c:pt idx="13">
                    <c:v>CPP</c:v>
                  </c:pt>
                </c:lvl>
              </c:multiLvlStrCache>
            </c:multiLvlStrRef>
          </c:cat>
          <c:val>
            <c:numRef>
              <c:f>'Figure 21'!$C$8:$P$8</c:f>
              <c:numCache>
                <c:formatCode>0%</c:formatCode>
                <c:ptCount val="14"/>
                <c:pt idx="0">
                  <c:v>2.8567857142857148E-2</c:v>
                </c:pt>
                <c:pt idx="1">
                  <c:v>2.8549999999999999E-2</c:v>
                </c:pt>
                <c:pt idx="2">
                  <c:v>2.6149999999999993E-2</c:v>
                </c:pt>
                <c:pt idx="3">
                  <c:v>1.1314285714285693E-2</c:v>
                </c:pt>
                <c:pt idx="4">
                  <c:v>1.1821428571428566E-2</c:v>
                </c:pt>
                <c:pt idx="5">
                  <c:v>1.6371428571428565E-2</c:v>
                </c:pt>
                <c:pt idx="6">
                  <c:v>4.4135714285714278E-2</c:v>
                </c:pt>
                <c:pt idx="7">
                  <c:v>5.488571428571426E-2</c:v>
                </c:pt>
                <c:pt idx="8">
                  <c:v>4.2728571428571449E-2</c:v>
                </c:pt>
                <c:pt idx="9">
                  <c:v>2.9907142857142854E-2</c:v>
                </c:pt>
                <c:pt idx="10">
                  <c:v>2.8950000000000031E-2</c:v>
                </c:pt>
                <c:pt idx="11">
                  <c:v>3.2428571428571473E-2</c:v>
                </c:pt>
                <c:pt idx="12">
                  <c:v>1.3299999999999979E-2</c:v>
                </c:pt>
                <c:pt idx="13">
                  <c:v>2.0528571428571452E-2</c:v>
                </c:pt>
              </c:numCache>
            </c:numRef>
          </c:val>
        </c:ser>
        <c:ser>
          <c:idx val="2"/>
          <c:order val="2"/>
          <c:tx>
            <c:strRef>
              <c:f>[2]All_in_one!$B$130</c:f>
              <c:strCache>
                <c:ptCount val="1"/>
                <c:pt idx="0">
                  <c:v>75% Percentile</c:v>
                </c:pt>
              </c:strCache>
            </c:strRef>
          </c:tx>
          <c:spPr>
            <a:solidFill>
              <a:schemeClr val="accent5">
                <a:lumMod val="50000"/>
              </a:schemeClr>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dPt>
            <c:idx val="2"/>
            <c:invertIfNegative val="0"/>
            <c:bubble3D val="0"/>
            <c:spPr>
              <a:solidFill>
                <a:srgbClr val="00B0F0"/>
              </a:solidFill>
              <a:ln>
                <a:noFill/>
              </a:ln>
              <a:effectLst/>
            </c:spPr>
          </c:dPt>
          <c:dPt>
            <c:idx val="3"/>
            <c:invertIfNegative val="0"/>
            <c:bubble3D val="0"/>
            <c:spPr>
              <a:solidFill>
                <a:srgbClr val="00B0F0"/>
              </a:solidFill>
              <a:ln>
                <a:noFill/>
              </a:ln>
              <a:effectLst/>
            </c:spPr>
          </c:dPt>
          <c:dPt>
            <c:idx val="4"/>
            <c:invertIfNegative val="0"/>
            <c:bubble3D val="0"/>
            <c:spPr>
              <a:solidFill>
                <a:srgbClr val="00B0F0"/>
              </a:solidFill>
              <a:ln>
                <a:noFill/>
              </a:ln>
              <a:effectLst/>
            </c:spPr>
          </c:dPt>
          <c:dPt>
            <c:idx val="5"/>
            <c:invertIfNegative val="0"/>
            <c:bubble3D val="0"/>
            <c:spPr>
              <a:solidFill>
                <a:srgbClr val="00B0F0"/>
              </a:solidFill>
              <a:ln>
                <a:noFill/>
              </a:ln>
              <a:effectLst/>
            </c:spPr>
          </c:dPt>
          <c:dPt>
            <c:idx val="6"/>
            <c:invertIfNegative val="0"/>
            <c:bubble3D val="0"/>
            <c:spPr>
              <a:solidFill>
                <a:schemeClr val="accent3">
                  <a:lumMod val="75000"/>
                </a:schemeClr>
              </a:solidFill>
              <a:ln>
                <a:noFill/>
              </a:ln>
              <a:effectLst/>
            </c:spPr>
          </c:dPt>
          <c:dPt>
            <c:idx val="7"/>
            <c:invertIfNegative val="0"/>
            <c:bubble3D val="0"/>
            <c:spPr>
              <a:solidFill>
                <a:schemeClr val="accent3">
                  <a:lumMod val="75000"/>
                </a:schemeClr>
              </a:solidFill>
              <a:ln>
                <a:noFill/>
              </a:ln>
              <a:effectLst/>
            </c:spPr>
          </c:dPt>
          <c:dPt>
            <c:idx val="8"/>
            <c:invertIfNegative val="0"/>
            <c:bubble3D val="0"/>
            <c:spPr>
              <a:solidFill>
                <a:schemeClr val="accent3">
                  <a:lumMod val="75000"/>
                </a:schemeClr>
              </a:solidFill>
              <a:ln>
                <a:noFill/>
              </a:ln>
              <a:effectLst/>
            </c:spPr>
          </c:dPt>
          <c:dPt>
            <c:idx val="9"/>
            <c:invertIfNegative val="0"/>
            <c:bubble3D val="0"/>
            <c:spPr>
              <a:solidFill>
                <a:schemeClr val="accent3">
                  <a:lumMod val="75000"/>
                </a:schemeClr>
              </a:solidFill>
              <a:ln>
                <a:noFill/>
              </a:ln>
              <a:effectLst/>
            </c:spPr>
          </c:dPt>
          <c:dPt>
            <c:idx val="10"/>
            <c:invertIfNegative val="0"/>
            <c:bubble3D val="0"/>
            <c:spPr>
              <a:solidFill>
                <a:schemeClr val="accent3">
                  <a:lumMod val="75000"/>
                </a:schemeClr>
              </a:solidFill>
              <a:ln>
                <a:noFill/>
              </a:ln>
              <a:effectLst/>
            </c:spPr>
          </c:dPt>
          <c:dPt>
            <c:idx val="11"/>
            <c:invertIfNegative val="0"/>
            <c:bubble3D val="0"/>
            <c:spPr>
              <a:solidFill>
                <a:schemeClr val="accent3">
                  <a:lumMod val="75000"/>
                </a:schemeClr>
              </a:solidFill>
              <a:ln>
                <a:noFill/>
              </a:ln>
              <a:effectLst/>
            </c:spPr>
          </c:dPt>
          <c:dPt>
            <c:idx val="12"/>
            <c:invertIfNegative val="0"/>
            <c:bubble3D val="0"/>
            <c:spPr>
              <a:solidFill>
                <a:schemeClr val="accent3">
                  <a:lumMod val="75000"/>
                </a:schemeClr>
              </a:solidFill>
              <a:ln>
                <a:noFill/>
              </a:ln>
              <a:effectLst/>
            </c:spPr>
          </c:dPt>
          <c:dPt>
            <c:idx val="13"/>
            <c:invertIfNegative val="0"/>
            <c:bubble3D val="0"/>
            <c:spPr>
              <a:solidFill>
                <a:schemeClr val="accent3">
                  <a:lumMod val="75000"/>
                </a:schemeClr>
              </a:solidFill>
              <a:ln>
                <a:noFill/>
              </a:ln>
              <a:effectLst/>
            </c:spPr>
          </c:dPt>
          <c:errBars>
            <c:errBarType val="plus"/>
            <c:errValType val="cust"/>
            <c:noEndCap val="0"/>
            <c:plus>
              <c:numRef>
                <c:f>[2]All_in_one!$AC$270:$AP$270</c:f>
                <c:numCache>
                  <c:formatCode>General</c:formatCode>
                  <c:ptCount val="14"/>
                  <c:pt idx="0">
                    <c:v>5.5750000000000008E-2</c:v>
                  </c:pt>
                  <c:pt idx="1">
                    <c:v>5.3075000000000011E-2</c:v>
                  </c:pt>
                  <c:pt idx="2">
                    <c:v>6.0799999999999993E-2</c:v>
                  </c:pt>
                  <c:pt idx="3">
                    <c:v>1.0999999999999899E-3</c:v>
                  </c:pt>
                  <c:pt idx="4">
                    <c:v>2.360000000000001E-2</c:v>
                  </c:pt>
                  <c:pt idx="5">
                    <c:v>9.3999999999999917E-3</c:v>
                  </c:pt>
                  <c:pt idx="6">
                    <c:v>9.0550000000000019E-2</c:v>
                  </c:pt>
                  <c:pt idx="7">
                    <c:v>5.1900000000000057E-2</c:v>
                  </c:pt>
                  <c:pt idx="8">
                    <c:v>4.539999999999994E-2</c:v>
                  </c:pt>
                  <c:pt idx="9">
                    <c:v>8.0999999999999961E-3</c:v>
                  </c:pt>
                  <c:pt idx="10">
                    <c:v>2.4550000000000016E-2</c:v>
                  </c:pt>
                  <c:pt idx="11">
                    <c:v>7.2500000000000009E-2</c:v>
                  </c:pt>
                  <c:pt idx="12">
                    <c:v>4.3100000000000027E-2</c:v>
                  </c:pt>
                  <c:pt idx="13">
                    <c:v>8.6499999999999966E-2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multiLvlStrRef>
              <c:f>'Figure 21'!$C$5:$P$6</c:f>
              <c:multiLvlStrCache>
                <c:ptCount val="14"/>
                <c:lvl>
                  <c:pt idx="0">
                    <c:v>w/o PCT</c:v>
                  </c:pt>
                  <c:pt idx="1">
                    <c:v>w/o PCT</c:v>
                  </c:pt>
                  <c:pt idx="2">
                    <c:v>w/o PCT</c:v>
                  </c:pt>
                  <c:pt idx="3">
                    <c:v>w/o PCT</c:v>
                  </c:pt>
                  <c:pt idx="4">
                    <c:v>w/o PCT</c:v>
                  </c:pt>
                  <c:pt idx="5">
                    <c:v>w/o PCT</c:v>
                  </c:pt>
                  <c:pt idx="6">
                    <c:v>w/PCT</c:v>
                  </c:pt>
                  <c:pt idx="7">
                    <c:v>w/PCT</c:v>
                  </c:pt>
                  <c:pt idx="8">
                    <c:v>w/PCT</c:v>
                  </c:pt>
                  <c:pt idx="9">
                    <c:v>w/PCT</c:v>
                  </c:pt>
                  <c:pt idx="10">
                    <c:v>w/PCT</c:v>
                  </c:pt>
                  <c:pt idx="11">
                    <c:v>w/PCT</c:v>
                  </c:pt>
                  <c:pt idx="12">
                    <c:v>w/PCT</c:v>
                  </c:pt>
                  <c:pt idx="13">
                    <c:v>w/PCT</c:v>
                  </c:pt>
                </c:lvl>
                <c:lvl>
                  <c:pt idx="0">
                    <c:v>CPR</c:v>
                  </c:pt>
                  <c:pt idx="1">
                    <c:v>CPP</c:v>
                  </c:pt>
                  <c:pt idx="2">
                    <c:v>CPP</c:v>
                  </c:pt>
                  <c:pt idx="3">
                    <c:v>CPP</c:v>
                  </c:pt>
                  <c:pt idx="4">
                    <c:v>CPP</c:v>
                  </c:pt>
                  <c:pt idx="5">
                    <c:v>CPP</c:v>
                  </c:pt>
                  <c:pt idx="6">
                    <c:v>CPP</c:v>
                  </c:pt>
                  <c:pt idx="7">
                    <c:v>CPP</c:v>
                  </c:pt>
                  <c:pt idx="8">
                    <c:v>CPP</c:v>
                  </c:pt>
                  <c:pt idx="9">
                    <c:v>CPP</c:v>
                  </c:pt>
                  <c:pt idx="10">
                    <c:v>CPP</c:v>
                  </c:pt>
                  <c:pt idx="11">
                    <c:v>CPP</c:v>
                  </c:pt>
                  <c:pt idx="12">
                    <c:v>CPP</c:v>
                  </c:pt>
                  <c:pt idx="13">
                    <c:v>CPP</c:v>
                  </c:pt>
                </c:lvl>
              </c:multiLvlStrCache>
            </c:multiLvlStrRef>
          </c:cat>
          <c:val>
            <c:numRef>
              <c:f>'Figure 21'!$C$9:$P$9</c:f>
              <c:numCache>
                <c:formatCode>0%</c:formatCode>
                <c:ptCount val="14"/>
                <c:pt idx="0">
                  <c:v>3.0157142857142851E-2</c:v>
                </c:pt>
                <c:pt idx="1">
                  <c:v>2.2074999999999997E-2</c:v>
                </c:pt>
                <c:pt idx="2">
                  <c:v>2.6300000000000018E-2</c:v>
                </c:pt>
                <c:pt idx="3">
                  <c:v>1.4185714285714301E-2</c:v>
                </c:pt>
                <c:pt idx="4">
                  <c:v>1.6828571428571429E-2</c:v>
                </c:pt>
                <c:pt idx="5">
                  <c:v>1.8828571428571445E-2</c:v>
                </c:pt>
                <c:pt idx="6">
                  <c:v>3.4564285714285714E-2</c:v>
                </c:pt>
                <c:pt idx="7">
                  <c:v>5.5614285714285727E-2</c:v>
                </c:pt>
                <c:pt idx="8">
                  <c:v>4.9071428571428599E-2</c:v>
                </c:pt>
                <c:pt idx="9">
                  <c:v>3.7042857142857155E-2</c:v>
                </c:pt>
                <c:pt idx="10">
                  <c:v>4.654999999999998E-2</c:v>
                </c:pt>
                <c:pt idx="11">
                  <c:v>1.1871428571428533E-2</c:v>
                </c:pt>
                <c:pt idx="12">
                  <c:v>3.5000000000000031E-2</c:v>
                </c:pt>
                <c:pt idx="13">
                  <c:v>9.5714285714285641E-3</c:v>
                </c:pt>
              </c:numCache>
            </c:numRef>
          </c:val>
        </c:ser>
        <c:dLbls>
          <c:showLegendKey val="0"/>
          <c:showVal val="0"/>
          <c:showCatName val="0"/>
          <c:showSerName val="0"/>
          <c:showPercent val="0"/>
          <c:showBubbleSize val="0"/>
        </c:dLbls>
        <c:gapWidth val="150"/>
        <c:overlap val="100"/>
        <c:axId val="202063504"/>
        <c:axId val="202063896"/>
      </c:barChart>
      <c:lineChart>
        <c:grouping val="standard"/>
        <c:varyColors val="0"/>
        <c:ser>
          <c:idx val="3"/>
          <c:order val="3"/>
          <c:tx>
            <c:strRef>
              <c:f>[2]All_in_one!$B$133</c:f>
              <c:strCache>
                <c:ptCount val="1"/>
                <c:pt idx="0">
                  <c:v>Mean</c:v>
                </c:pt>
              </c:strCache>
            </c:strRef>
          </c:tx>
          <c:spPr>
            <a:ln w="28575" cap="rnd">
              <a:noFill/>
              <a:round/>
            </a:ln>
            <a:effectLst/>
          </c:spPr>
          <c:marker>
            <c:symbol val="dash"/>
            <c:size val="12"/>
            <c:spPr>
              <a:solidFill>
                <a:schemeClr val="accent2">
                  <a:lumMod val="50000"/>
                </a:schemeClr>
              </a:solidFill>
              <a:ln w="9525">
                <a:noFill/>
              </a:ln>
              <a:effectLst/>
            </c:spPr>
          </c:marker>
          <c:dPt>
            <c:idx val="6"/>
            <c:marker>
              <c:spPr>
                <a:solidFill>
                  <a:schemeClr val="accent3">
                    <a:lumMod val="50000"/>
                  </a:schemeClr>
                </a:solidFill>
                <a:ln w="9525">
                  <a:noFill/>
                </a:ln>
                <a:effectLst/>
              </c:spPr>
            </c:marker>
            <c:bubble3D val="0"/>
          </c:dPt>
          <c:dPt>
            <c:idx val="7"/>
            <c:marker>
              <c:spPr>
                <a:solidFill>
                  <a:schemeClr val="accent3">
                    <a:lumMod val="50000"/>
                  </a:schemeClr>
                </a:solidFill>
                <a:ln w="9525">
                  <a:noFill/>
                </a:ln>
                <a:effectLst/>
              </c:spPr>
            </c:marker>
            <c:bubble3D val="0"/>
          </c:dPt>
          <c:dPt>
            <c:idx val="8"/>
            <c:marker>
              <c:spPr>
                <a:solidFill>
                  <a:schemeClr val="accent3">
                    <a:lumMod val="50000"/>
                  </a:schemeClr>
                </a:solidFill>
                <a:ln w="9525">
                  <a:noFill/>
                </a:ln>
                <a:effectLst/>
              </c:spPr>
            </c:marker>
            <c:bubble3D val="0"/>
          </c:dPt>
          <c:dPt>
            <c:idx val="9"/>
            <c:marker>
              <c:spPr>
                <a:solidFill>
                  <a:schemeClr val="accent3">
                    <a:lumMod val="50000"/>
                  </a:schemeClr>
                </a:solidFill>
                <a:ln w="9525">
                  <a:noFill/>
                </a:ln>
                <a:effectLst/>
              </c:spPr>
            </c:marker>
            <c:bubble3D val="0"/>
          </c:dPt>
          <c:dPt>
            <c:idx val="10"/>
            <c:marker>
              <c:spPr>
                <a:solidFill>
                  <a:schemeClr val="accent3">
                    <a:lumMod val="50000"/>
                  </a:schemeClr>
                </a:solidFill>
                <a:ln w="9525">
                  <a:noFill/>
                </a:ln>
                <a:effectLst/>
              </c:spPr>
            </c:marker>
            <c:bubble3D val="0"/>
          </c:dPt>
          <c:dPt>
            <c:idx val="11"/>
            <c:marker>
              <c:spPr>
                <a:solidFill>
                  <a:schemeClr val="accent3">
                    <a:lumMod val="50000"/>
                  </a:schemeClr>
                </a:solidFill>
                <a:ln w="9525">
                  <a:noFill/>
                </a:ln>
                <a:effectLst/>
              </c:spPr>
            </c:marker>
            <c:bubble3D val="0"/>
          </c:dPt>
          <c:dPt>
            <c:idx val="12"/>
            <c:marker>
              <c:spPr>
                <a:solidFill>
                  <a:schemeClr val="accent3">
                    <a:lumMod val="50000"/>
                  </a:schemeClr>
                </a:solidFill>
                <a:ln w="9525">
                  <a:noFill/>
                </a:ln>
                <a:effectLst/>
              </c:spPr>
            </c:marker>
            <c:bubble3D val="0"/>
          </c:dPt>
          <c:dPt>
            <c:idx val="13"/>
            <c:marker>
              <c:spPr>
                <a:solidFill>
                  <a:schemeClr val="accent3">
                    <a:lumMod val="50000"/>
                  </a:schemeClr>
                </a:solidFill>
                <a:ln w="9525">
                  <a:noFill/>
                </a:ln>
                <a:effectLst/>
              </c:spPr>
            </c:marker>
            <c:bubble3D val="0"/>
          </c:dPt>
          <c:cat>
            <c:strLit>
              <c:ptCount val="14"/>
              <c:pt idx="0">
                <c:v>1</c:v>
              </c:pt>
              <c:pt idx="1">
                <c:v>2</c:v>
              </c:pt>
              <c:pt idx="2">
                <c:v>3</c:v>
              </c:pt>
              <c:pt idx="3">
                <c:v>4</c:v>
              </c:pt>
              <c:pt idx="4">
                <c:v>5</c:v>
              </c:pt>
              <c:pt idx="5">
                <c:v>6</c:v>
              </c:pt>
              <c:pt idx="6">
                <c:v>14</c:v>
              </c:pt>
              <c:pt idx="7">
                <c:v>15</c:v>
              </c:pt>
              <c:pt idx="8">
                <c:v>16</c:v>
              </c:pt>
              <c:pt idx="9">
                <c:v>17</c:v>
              </c:pt>
              <c:pt idx="10">
                <c:v>18</c:v>
              </c:pt>
              <c:pt idx="11">
                <c:v>19</c:v>
              </c:pt>
              <c:pt idx="12">
                <c:v>20</c:v>
              </c:pt>
              <c:pt idx="13">
                <c:v>21</c:v>
              </c:pt>
              <c:extLst>
                <c:ext xmlns:c15="http://schemas.microsoft.com/office/drawing/2012/chart" uri="{02D57815-91ED-43cb-92C2-25804820EDAC}">
                  <c15:autoCat val="1"/>
                </c:ext>
              </c:extLst>
            </c:strLit>
          </c:cat>
          <c:val>
            <c:numRef>
              <c:f>'Figure 21'!$C$12:$P$12</c:f>
              <c:numCache>
                <c:formatCode>0%</c:formatCode>
                <c:ptCount val="14"/>
                <c:pt idx="0">
                  <c:v>3.0592857142857147E-2</c:v>
                </c:pt>
                <c:pt idx="1">
                  <c:v>7.4450000000000002E-2</c:v>
                </c:pt>
                <c:pt idx="2">
                  <c:v>0.1293</c:v>
                </c:pt>
                <c:pt idx="3">
                  <c:v>0.1594142857142857</c:v>
                </c:pt>
                <c:pt idx="4">
                  <c:v>0.11927142857142857</c:v>
                </c:pt>
                <c:pt idx="5">
                  <c:v>0.16297142857142857</c:v>
                </c:pt>
                <c:pt idx="6">
                  <c:v>0.28448571428571429</c:v>
                </c:pt>
                <c:pt idx="7">
                  <c:v>0.30488571428571426</c:v>
                </c:pt>
                <c:pt idx="8">
                  <c:v>0.29952857142857142</c:v>
                </c:pt>
                <c:pt idx="9">
                  <c:v>0.32575714285714286</c:v>
                </c:pt>
                <c:pt idx="10">
                  <c:v>0.27610000000000001</c:v>
                </c:pt>
                <c:pt idx="11">
                  <c:v>0.31612857142857148</c:v>
                </c:pt>
                <c:pt idx="12">
                  <c:v>0.32639999999999997</c:v>
                </c:pt>
                <c:pt idx="13">
                  <c:v>0.33992857142857147</c:v>
                </c:pt>
              </c:numCache>
            </c:numRef>
          </c:val>
          <c:smooth val="0"/>
        </c:ser>
        <c:dLbls>
          <c:showLegendKey val="0"/>
          <c:showVal val="0"/>
          <c:showCatName val="0"/>
          <c:showSerName val="0"/>
          <c:showPercent val="0"/>
          <c:showBubbleSize val="0"/>
        </c:dLbls>
        <c:marker val="1"/>
        <c:smooth val="0"/>
        <c:axId val="202064680"/>
        <c:axId val="202064288"/>
      </c:lineChart>
      <c:catAx>
        <c:axId val="2020635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n-US"/>
          </a:p>
        </c:txPr>
        <c:crossAx val="202063896"/>
        <c:crosses val="autoZero"/>
        <c:auto val="1"/>
        <c:lblAlgn val="ctr"/>
        <c:lblOffset val="100"/>
        <c:noMultiLvlLbl val="0"/>
      </c:catAx>
      <c:valAx>
        <c:axId val="202063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202063504"/>
        <c:crosses val="autoZero"/>
        <c:crossBetween val="between"/>
      </c:valAx>
      <c:valAx>
        <c:axId val="202064288"/>
        <c:scaling>
          <c:orientation val="minMax"/>
          <c:max val="0.5"/>
          <c:min val="-0.1"/>
        </c:scaling>
        <c:delete val="1"/>
        <c:axPos val="r"/>
        <c:numFmt formatCode="0%" sourceLinked="1"/>
        <c:majorTickMark val="out"/>
        <c:minorTickMark val="none"/>
        <c:tickLblPos val="nextTo"/>
        <c:crossAx val="202064680"/>
        <c:crosses val="max"/>
        <c:crossBetween val="between"/>
      </c:valAx>
      <c:catAx>
        <c:axId val="202064680"/>
        <c:scaling>
          <c:orientation val="minMax"/>
        </c:scaling>
        <c:delete val="1"/>
        <c:axPos val="b"/>
        <c:numFmt formatCode="General" sourceLinked="1"/>
        <c:majorTickMark val="out"/>
        <c:minorTickMark val="none"/>
        <c:tickLblPos val="nextTo"/>
        <c:crossAx val="202064288"/>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8363281512888"/>
          <c:y val="3.9303472129243289E-2"/>
          <c:w val="0.8674069587455413"/>
          <c:h val="0.7571843148751468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dPt>
            <c:idx val="2"/>
            <c:invertIfNegative val="0"/>
            <c:bubble3D val="0"/>
            <c:spPr>
              <a:solidFill>
                <a:srgbClr val="00B0F0"/>
              </a:solidFill>
              <a:ln>
                <a:noFill/>
              </a:ln>
              <a:effectLst/>
            </c:spPr>
          </c:dPt>
          <c:dPt>
            <c:idx val="3"/>
            <c:invertIfNegative val="0"/>
            <c:bubble3D val="0"/>
            <c:spPr>
              <a:solidFill>
                <a:srgbClr val="00B0F0"/>
              </a:solidFill>
              <a:ln>
                <a:noFill/>
              </a:ln>
              <a:effectLst/>
            </c:spPr>
          </c:dPt>
          <c:dPt>
            <c:idx val="4"/>
            <c:invertIfNegative val="0"/>
            <c:bubble3D val="0"/>
            <c:spPr>
              <a:solidFill>
                <a:srgbClr val="00B0F0"/>
              </a:solidFill>
              <a:ln>
                <a:noFill/>
              </a:ln>
              <a:effectLst/>
            </c:spPr>
          </c:dPt>
          <c:dPt>
            <c:idx val="5"/>
            <c:invertIfNegative val="0"/>
            <c:bubble3D val="0"/>
            <c:spPr>
              <a:solidFill>
                <a:srgbClr val="00B0F0"/>
              </a:solidFill>
              <a:ln>
                <a:noFill/>
              </a:ln>
              <a:effectLst/>
            </c:spPr>
          </c:dPt>
          <c:dPt>
            <c:idx val="6"/>
            <c:invertIfNegative val="0"/>
            <c:bubble3D val="0"/>
            <c:spPr>
              <a:solidFill>
                <a:schemeClr val="accent3">
                  <a:lumMod val="75000"/>
                </a:schemeClr>
              </a:solidFill>
              <a:ln>
                <a:noFill/>
              </a:ln>
              <a:effectLst/>
            </c:spPr>
          </c:dPt>
          <c:dPt>
            <c:idx val="7"/>
            <c:invertIfNegative val="0"/>
            <c:bubble3D val="0"/>
            <c:spPr>
              <a:solidFill>
                <a:schemeClr val="accent3">
                  <a:lumMod val="75000"/>
                </a:schemeClr>
              </a:solidFill>
              <a:ln>
                <a:noFill/>
              </a:ln>
              <a:effectLst/>
            </c:spPr>
          </c:dPt>
          <c:dPt>
            <c:idx val="8"/>
            <c:invertIfNegative val="0"/>
            <c:bubble3D val="0"/>
            <c:spPr>
              <a:solidFill>
                <a:schemeClr val="accent3">
                  <a:lumMod val="75000"/>
                </a:schemeClr>
              </a:solidFill>
              <a:ln>
                <a:noFill/>
              </a:ln>
              <a:effectLst/>
            </c:spPr>
          </c:dPt>
          <c:dPt>
            <c:idx val="9"/>
            <c:invertIfNegative val="0"/>
            <c:bubble3D val="0"/>
            <c:spPr>
              <a:solidFill>
                <a:schemeClr val="accent3">
                  <a:lumMod val="75000"/>
                </a:schemeClr>
              </a:solidFill>
              <a:ln>
                <a:noFill/>
              </a:ln>
              <a:effectLst/>
            </c:spPr>
          </c:dPt>
          <c:dPt>
            <c:idx val="10"/>
            <c:invertIfNegative val="0"/>
            <c:bubble3D val="0"/>
            <c:spPr>
              <a:solidFill>
                <a:schemeClr val="accent3">
                  <a:lumMod val="75000"/>
                </a:schemeClr>
              </a:solidFill>
              <a:ln>
                <a:noFill/>
              </a:ln>
              <a:effectLst/>
            </c:spPr>
          </c:dPt>
          <c:dPt>
            <c:idx val="11"/>
            <c:invertIfNegative val="0"/>
            <c:bubble3D val="0"/>
            <c:spPr>
              <a:solidFill>
                <a:schemeClr val="accent3">
                  <a:lumMod val="75000"/>
                </a:schemeClr>
              </a:solidFill>
              <a:ln>
                <a:noFill/>
              </a:ln>
              <a:effectLst/>
            </c:spPr>
          </c:dPt>
          <c:dPt>
            <c:idx val="12"/>
            <c:invertIfNegative val="0"/>
            <c:bubble3D val="0"/>
            <c:spPr>
              <a:solidFill>
                <a:schemeClr val="accent3">
                  <a:lumMod val="75000"/>
                </a:schemeClr>
              </a:solidFill>
              <a:ln>
                <a:noFill/>
              </a:ln>
              <a:effectLst/>
            </c:spPr>
          </c:dPt>
          <c:dPt>
            <c:idx val="13"/>
            <c:invertIfNegative val="0"/>
            <c:bubble3D val="0"/>
            <c:spPr>
              <a:solidFill>
                <a:schemeClr val="accent3">
                  <a:lumMod val="75000"/>
                </a:schemeClr>
              </a:solidFill>
              <a:ln>
                <a:noFill/>
              </a:ln>
              <a:effectLst/>
            </c:spPr>
          </c:dPt>
          <c:cat>
            <c:multiLvlStrRef>
              <c:f>All_in_one!$C$365:$P$366</c:f>
              <c:multiLvlStrCache>
                <c:ptCount val="14"/>
                <c:lvl>
                  <c:pt idx="0">
                    <c:v>w/o PCT</c:v>
                  </c:pt>
                  <c:pt idx="1">
                    <c:v>w/o PCT</c:v>
                  </c:pt>
                  <c:pt idx="2">
                    <c:v>w/o PCT</c:v>
                  </c:pt>
                  <c:pt idx="3">
                    <c:v>w/o PCT</c:v>
                  </c:pt>
                  <c:pt idx="4">
                    <c:v>w/o PCT</c:v>
                  </c:pt>
                  <c:pt idx="5">
                    <c:v>w/o PCT</c:v>
                  </c:pt>
                  <c:pt idx="6">
                    <c:v>w/ PCT</c:v>
                  </c:pt>
                  <c:pt idx="7">
                    <c:v>w/ PCT</c:v>
                  </c:pt>
                  <c:pt idx="8">
                    <c:v>w/ PCT</c:v>
                  </c:pt>
                  <c:pt idx="9">
                    <c:v>w/ PCT</c:v>
                  </c:pt>
                  <c:pt idx="10">
                    <c:v>w/ PCT</c:v>
                  </c:pt>
                  <c:pt idx="11">
                    <c:v>w/ PCT</c:v>
                  </c:pt>
                  <c:pt idx="12">
                    <c:v>w/ PCT</c:v>
                  </c:pt>
                  <c:pt idx="13">
                    <c:v>w/ PCT</c:v>
                  </c:pt>
                </c:lvl>
                <c:lvl>
                  <c:pt idx="0">
                    <c:v>CPR</c:v>
                  </c:pt>
                  <c:pt idx="1">
                    <c:v>CPP</c:v>
                  </c:pt>
                  <c:pt idx="2">
                    <c:v>CPP</c:v>
                  </c:pt>
                  <c:pt idx="3">
                    <c:v>CPP</c:v>
                  </c:pt>
                  <c:pt idx="4">
                    <c:v>CPP</c:v>
                  </c:pt>
                  <c:pt idx="5">
                    <c:v>CPP</c:v>
                  </c:pt>
                  <c:pt idx="6">
                    <c:v>CPP</c:v>
                  </c:pt>
                  <c:pt idx="7">
                    <c:v>CPP</c:v>
                  </c:pt>
                  <c:pt idx="8">
                    <c:v>CPP</c:v>
                  </c:pt>
                  <c:pt idx="9">
                    <c:v>CPP</c:v>
                  </c:pt>
                  <c:pt idx="10">
                    <c:v>CPP</c:v>
                  </c:pt>
                  <c:pt idx="11">
                    <c:v>CPP</c:v>
                  </c:pt>
                  <c:pt idx="12">
                    <c:v>CPP</c:v>
                  </c:pt>
                  <c:pt idx="13">
                    <c:v>CPP</c:v>
                  </c:pt>
                </c:lvl>
              </c:multiLvlStrCache>
            </c:multiLvlStrRef>
          </c:cat>
          <c:val>
            <c:numRef>
              <c:f>All_in_one!$C$363:$P$363</c:f>
              <c:numCache>
                <c:formatCode>0.00</c:formatCode>
                <c:ptCount val="14"/>
                <c:pt idx="0">
                  <c:v>0.61697408358627126</c:v>
                </c:pt>
                <c:pt idx="1">
                  <c:v>0.80533435671111964</c:v>
                </c:pt>
                <c:pt idx="2">
                  <c:v>0.94224604287717895</c:v>
                </c:pt>
                <c:pt idx="3">
                  <c:v>0.90799582499187248</c:v>
                </c:pt>
                <c:pt idx="4">
                  <c:v>0.95954578623276532</c:v>
                </c:pt>
                <c:pt idx="5">
                  <c:v>0.84277980333664793</c:v>
                </c:pt>
                <c:pt idx="6">
                  <c:v>0.94930375783554866</c:v>
                </c:pt>
                <c:pt idx="7">
                  <c:v>0.94333452365290271</c:v>
                </c:pt>
                <c:pt idx="8">
                  <c:v>0.91504113416464017</c:v>
                </c:pt>
                <c:pt idx="9">
                  <c:v>0.9081345515742425</c:v>
                </c:pt>
                <c:pt idx="10">
                  <c:v>0.9515804640830906</c:v>
                </c:pt>
                <c:pt idx="11">
                  <c:v>0.90245914575531927</c:v>
                </c:pt>
                <c:pt idx="12">
                  <c:v>0.93456757703081228</c:v>
                </c:pt>
                <c:pt idx="13">
                  <c:v>0.89750592393268813</c:v>
                </c:pt>
              </c:numCache>
            </c:numRef>
          </c:val>
        </c:ser>
        <c:dLbls>
          <c:showLegendKey val="0"/>
          <c:showVal val="0"/>
          <c:showCatName val="0"/>
          <c:showSerName val="0"/>
          <c:showPercent val="0"/>
          <c:showBubbleSize val="0"/>
        </c:dLbls>
        <c:gapWidth val="219"/>
        <c:overlap val="-27"/>
        <c:axId val="202065856"/>
        <c:axId val="202066248"/>
      </c:barChart>
      <c:catAx>
        <c:axId val="2020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2066248"/>
        <c:crosses val="autoZero"/>
        <c:auto val="1"/>
        <c:lblAlgn val="ctr"/>
        <c:lblOffset val="100"/>
        <c:noMultiLvlLbl val="0"/>
      </c:catAx>
      <c:valAx>
        <c:axId val="2020662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1800"/>
                  <a:t>NYISO ICAP SCR Performance Factor</a:t>
                </a:r>
              </a:p>
            </c:rich>
          </c:tx>
          <c:layout>
            <c:manualLayout>
              <c:xMode val="edge"/>
              <c:yMode val="edge"/>
              <c:x val="1.0740404244341252E-2"/>
              <c:y val="3.095466191675298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0206585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76829212137949E-2"/>
          <c:y val="3.343398962828463E-2"/>
          <c:w val="0.90292317078786188"/>
          <c:h val="0.8644112589374604"/>
        </c:manualLayout>
      </c:layout>
      <c:barChart>
        <c:barDir val="col"/>
        <c:grouping val="clustered"/>
        <c:varyColors val="0"/>
        <c:ser>
          <c:idx val="0"/>
          <c:order val="0"/>
          <c:tx>
            <c:strRef>
              <c:f>Figures_CustomerChoice_Updated!$AO$2</c:f>
              <c:strCache>
                <c:ptCount val="1"/>
                <c:pt idx="0">
                  <c:v>Opt-in</c:v>
                </c:pt>
              </c:strCache>
            </c:strRef>
          </c:tx>
          <c:spPr>
            <a:solidFill>
              <a:srgbClr val="EEECE1">
                <a:lumMod val="50000"/>
              </a:srgbClr>
            </a:solidFill>
            <a:ln>
              <a:noFill/>
            </a:ln>
          </c:spPr>
          <c:invertIfNegative val="0"/>
          <c:val>
            <c:numRef>
              <c:f>Figures_CustomerChoice_Updated!$AR$3:$AR$31</c:f>
              <c:numCache>
                <c:formatCode>0.00%</c:formatCode>
                <c:ptCount val="29"/>
                <c:pt idx="0">
                  <c:v>0.62844036697247696</c:v>
                </c:pt>
                <c:pt idx="1">
                  <c:v>0.63028515240904603</c:v>
                </c:pt>
                <c:pt idx="2">
                  <c:v>0.78461538461538505</c:v>
                </c:pt>
                <c:pt idx="3">
                  <c:v>0.81632653061224503</c:v>
                </c:pt>
                <c:pt idx="4">
                  <c:v>0.843373493975904</c:v>
                </c:pt>
                <c:pt idx="5">
                  <c:v>0.87148594377510002</c:v>
                </c:pt>
                <c:pt idx="6">
                  <c:v>0.87723785166240398</c:v>
                </c:pt>
                <c:pt idx="7">
                  <c:v>0.88205128205128203</c:v>
                </c:pt>
                <c:pt idx="8">
                  <c:v>0.88617886178861804</c:v>
                </c:pt>
                <c:pt idx="9">
                  <c:v>0.89567430025445305</c:v>
                </c:pt>
                <c:pt idx="10">
                  <c:v>0.90425531914893598</c:v>
                </c:pt>
                <c:pt idx="11">
                  <c:v>0.910377358490566</c:v>
                </c:pt>
                <c:pt idx="12">
                  <c:v>0.91666666666666696</c:v>
                </c:pt>
                <c:pt idx="13">
                  <c:v>0.92543021032504802</c:v>
                </c:pt>
                <c:pt idx="14">
                  <c:v>0.92670490758444901</c:v>
                </c:pt>
                <c:pt idx="15">
                  <c:v>0.92826274848746804</c:v>
                </c:pt>
                <c:pt idx="16">
                  <c:v>0.93162393162393198</c:v>
                </c:pt>
                <c:pt idx="17">
                  <c:v>0.93172690763052202</c:v>
                </c:pt>
                <c:pt idx="18">
                  <c:v>0.93896713615023497</c:v>
                </c:pt>
                <c:pt idx="19">
                  <c:v>0.94565217391304301</c:v>
                </c:pt>
                <c:pt idx="20">
                  <c:v>0.95897435897435901</c:v>
                </c:pt>
                <c:pt idx="21">
                  <c:v>0.96036585365853699</c:v>
                </c:pt>
                <c:pt idx="22">
                  <c:v>0.96205962059620598</c:v>
                </c:pt>
                <c:pt idx="23">
                  <c:v>0.96231155778894495</c:v>
                </c:pt>
                <c:pt idx="24">
                  <c:v>0.96703296703296704</c:v>
                </c:pt>
                <c:pt idx="25">
                  <c:v>0.967741935483871</c:v>
                </c:pt>
                <c:pt idx="26">
                  <c:v>0.97647058823529398</c:v>
                </c:pt>
                <c:pt idx="27">
                  <c:v>0.98141263940520396</c:v>
                </c:pt>
                <c:pt idx="28">
                  <c:v>0.98255813953488402</c:v>
                </c:pt>
              </c:numCache>
            </c:numRef>
          </c:val>
        </c:ser>
        <c:ser>
          <c:idx val="1"/>
          <c:order val="1"/>
          <c:tx>
            <c:strRef>
              <c:f>Figures_CustomerChoice_Updated!$AP$2</c:f>
              <c:strCache>
                <c:ptCount val="1"/>
                <c:pt idx="0">
                  <c:v>Opt-out</c:v>
                </c:pt>
              </c:strCache>
            </c:strRef>
          </c:tx>
          <c:spPr>
            <a:solidFill>
              <a:schemeClr val="accent3"/>
            </a:solidFill>
            <a:ln>
              <a:noFill/>
            </a:ln>
          </c:spPr>
          <c:invertIfNegative val="0"/>
          <c:val>
            <c:numRef>
              <c:f>Figures_CustomerChoice_Updated!$AS$3:$AS$35</c:f>
              <c:numCache>
                <c:formatCode>General</c:formatCode>
                <c:ptCount val="33"/>
                <c:pt idx="29" formatCode="0.00%">
                  <c:v>0.69338677354709399</c:v>
                </c:pt>
                <c:pt idx="30" formatCode="0.00%">
                  <c:v>0.89625850340136104</c:v>
                </c:pt>
                <c:pt idx="31" formatCode="0.00%">
                  <c:v>0.91129831516352799</c:v>
                </c:pt>
                <c:pt idx="32" formatCode="0.00%">
                  <c:v>0.92011412268188297</c:v>
                </c:pt>
              </c:numCache>
            </c:numRef>
          </c:val>
        </c:ser>
        <c:dLbls>
          <c:showLegendKey val="0"/>
          <c:showVal val="0"/>
          <c:showCatName val="0"/>
          <c:showSerName val="0"/>
          <c:showPercent val="0"/>
          <c:showBubbleSize val="0"/>
        </c:dLbls>
        <c:gapWidth val="0"/>
        <c:axId val="202235808"/>
        <c:axId val="202236200"/>
      </c:barChart>
      <c:catAx>
        <c:axId val="202235808"/>
        <c:scaling>
          <c:orientation val="minMax"/>
        </c:scaling>
        <c:delete val="1"/>
        <c:axPos val="b"/>
        <c:majorTickMark val="out"/>
        <c:minorTickMark val="none"/>
        <c:tickLblPos val="nextTo"/>
        <c:crossAx val="202236200"/>
        <c:crosses val="autoZero"/>
        <c:auto val="1"/>
        <c:lblAlgn val="ctr"/>
        <c:lblOffset val="100"/>
        <c:noMultiLvlLbl val="0"/>
      </c:catAx>
      <c:valAx>
        <c:axId val="202236200"/>
        <c:scaling>
          <c:orientation val="minMax"/>
          <c:max val="1"/>
        </c:scaling>
        <c:delete val="0"/>
        <c:axPos val="l"/>
        <c:majorGridlines/>
        <c:numFmt formatCode="0%" sourceLinked="0"/>
        <c:majorTickMark val="out"/>
        <c:minorTickMark val="none"/>
        <c:tickLblPos val="nextTo"/>
        <c:crossAx val="202235808"/>
        <c:crosses val="autoZero"/>
        <c:crossBetween val="between"/>
      </c:valAx>
    </c:plotArea>
    <c:plotVisOnly val="1"/>
    <c:dispBlanksAs val="gap"/>
    <c:showDLblsOverMax val="0"/>
  </c:chart>
  <c:txPr>
    <a:bodyPr/>
    <a:lstStyle/>
    <a:p>
      <a:pPr>
        <a:defRPr sz="1800">
          <a:latin typeface="+mj-lt"/>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B3A2C7"/>
            </a:solidFill>
          </c:spPr>
          <c:invertIfNegative val="0"/>
          <c:dPt>
            <c:idx val="0"/>
            <c:invertIfNegative val="0"/>
            <c:bubble3D val="0"/>
            <c:spPr>
              <a:solidFill>
                <a:srgbClr val="EEECE1">
                  <a:lumMod val="50000"/>
                </a:srgbClr>
              </a:solidFill>
              <a:ln>
                <a:noFill/>
              </a:ln>
            </c:spPr>
          </c:dPt>
          <c:dPt>
            <c:idx val="1"/>
            <c:invertIfNegative val="0"/>
            <c:bubble3D val="0"/>
            <c:spPr>
              <a:solidFill>
                <a:srgbClr val="9BBB59"/>
              </a:solidFill>
              <a:ln>
                <a:no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Fig_SMUD_New!$T$17:$T$18</c:f>
              <c:strCache>
                <c:ptCount val="2"/>
                <c:pt idx="0">
                  <c:v>Opt-in</c:v>
                </c:pt>
                <c:pt idx="1">
                  <c:v>Opt-out</c:v>
                </c:pt>
              </c:strCache>
            </c:strRef>
          </c:cat>
          <c:val>
            <c:numRef>
              <c:f>Fig_SMUD_New!$U$17:$U$18</c:f>
              <c:numCache>
                <c:formatCode>0%</c:formatCode>
                <c:ptCount val="2"/>
                <c:pt idx="0">
                  <c:v>0.2515</c:v>
                </c:pt>
                <c:pt idx="1">
                  <c:v>0.14299999999999999</c:v>
                </c:pt>
              </c:numCache>
            </c:numRef>
          </c:val>
        </c:ser>
        <c:dLbls>
          <c:dLblPos val="outEnd"/>
          <c:showLegendKey val="0"/>
          <c:showVal val="1"/>
          <c:showCatName val="0"/>
          <c:showSerName val="0"/>
          <c:showPercent val="0"/>
          <c:showBubbleSize val="0"/>
        </c:dLbls>
        <c:gapWidth val="150"/>
        <c:axId val="202236984"/>
        <c:axId val="208152136"/>
      </c:barChart>
      <c:catAx>
        <c:axId val="202236984"/>
        <c:scaling>
          <c:orientation val="minMax"/>
        </c:scaling>
        <c:delete val="0"/>
        <c:axPos val="b"/>
        <c:numFmt formatCode="General" sourceLinked="0"/>
        <c:majorTickMark val="out"/>
        <c:minorTickMark val="none"/>
        <c:tickLblPos val="nextTo"/>
        <c:txPr>
          <a:bodyPr/>
          <a:lstStyle/>
          <a:p>
            <a:pPr>
              <a:defRPr sz="2400" b="1">
                <a:solidFill>
                  <a:srgbClr val="1D6269"/>
                </a:solidFill>
              </a:defRPr>
            </a:pPr>
            <a:endParaRPr lang="en-US"/>
          </a:p>
        </c:txPr>
        <c:crossAx val="208152136"/>
        <c:crosses val="autoZero"/>
        <c:auto val="1"/>
        <c:lblAlgn val="ctr"/>
        <c:lblOffset val="100"/>
        <c:noMultiLvlLbl val="0"/>
      </c:catAx>
      <c:valAx>
        <c:axId val="208152136"/>
        <c:scaling>
          <c:orientation val="minMax"/>
        </c:scaling>
        <c:delete val="0"/>
        <c:axPos val="l"/>
        <c:numFmt formatCode="0%" sourceLinked="1"/>
        <c:majorTickMark val="out"/>
        <c:minorTickMark val="none"/>
        <c:tickLblPos val="nextTo"/>
        <c:crossAx val="202236984"/>
        <c:crosses val="autoZero"/>
        <c:crossBetween val="between"/>
      </c:valAx>
    </c:plotArea>
    <c:plotVisOnly val="1"/>
    <c:dispBlanksAs val="gap"/>
    <c:showDLblsOverMax val="0"/>
  </c:chart>
  <c:txPr>
    <a:bodyPr/>
    <a:lstStyle/>
    <a:p>
      <a:pPr>
        <a:defRPr sz="1800">
          <a:latin typeface="+mn-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05860941910563"/>
          <c:y val="0.10472821269493567"/>
          <c:w val="0.84596734257775297"/>
          <c:h val="0.61717447694696448"/>
        </c:manualLayout>
      </c:layout>
      <c:barChart>
        <c:barDir val="col"/>
        <c:grouping val="clustered"/>
        <c:varyColors val="0"/>
        <c:ser>
          <c:idx val="0"/>
          <c:order val="0"/>
          <c:tx>
            <c:strRef>
              <c:f>Figures_CustomerChoice_Updated!$BF$75</c:f>
              <c:strCache>
                <c:ptCount val="1"/>
                <c:pt idx="0">
                  <c:v>Acceptance Rate</c:v>
                </c:pt>
              </c:strCache>
            </c:strRef>
          </c:tx>
          <c:spPr>
            <a:solidFill>
              <a:schemeClr val="accent4">
                <a:lumMod val="60000"/>
                <a:lumOff val="40000"/>
              </a:schemeClr>
            </a:solidFill>
            <a:ln>
              <a:noFill/>
            </a:ln>
            <a:effectLst/>
          </c:spPr>
          <c:invertIfNegative val="0"/>
          <c:dPt>
            <c:idx val="0"/>
            <c:invertIfNegative val="0"/>
            <c:bubble3D val="0"/>
            <c:spPr>
              <a:solidFill>
                <a:srgbClr val="1F497D">
                  <a:lumMod val="60000"/>
                  <a:lumOff val="40000"/>
                </a:srgbClr>
              </a:solidFill>
              <a:ln>
                <a:noFill/>
              </a:ln>
              <a:effectLst/>
            </c:spPr>
          </c:dPt>
          <c:dPt>
            <c:idx val="1"/>
            <c:invertIfNegative val="0"/>
            <c:bubble3D val="0"/>
            <c:spPr>
              <a:solidFill>
                <a:srgbClr val="C0504D"/>
              </a:solidFill>
              <a:ln>
                <a:noFill/>
              </a:ln>
              <a:effectLst/>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Figures_CustomerChoice_Updated!$BD$76:$BE$79</c:f>
              <c:multiLvlStrCache>
                <c:ptCount val="4"/>
                <c:lvl>
                  <c:pt idx="0">
                    <c:v>CPP</c:v>
                  </c:pt>
                  <c:pt idx="1">
                    <c:v>CPR</c:v>
                  </c:pt>
                  <c:pt idx="2">
                    <c:v>CPP</c:v>
                  </c:pt>
                  <c:pt idx="3">
                    <c:v>CPR</c:v>
                  </c:pt>
                </c:lvl>
                <c:lvl>
                  <c:pt idx="0">
                    <c:v>Enrollment Rate</c:v>
                  </c:pt>
                  <c:pt idx="2">
                    <c:v>Year 1 Retention Rate</c:v>
                  </c:pt>
                </c:lvl>
              </c:multiLvlStrCache>
            </c:multiLvlStrRef>
          </c:cat>
          <c:val>
            <c:numRef>
              <c:f>Figures_CustomerChoice_Updated!$BF$76:$BF$79</c:f>
              <c:numCache>
                <c:formatCode>0%</c:formatCode>
                <c:ptCount val="4"/>
                <c:pt idx="0">
                  <c:v>0.33535178777393299</c:v>
                </c:pt>
                <c:pt idx="1">
                  <c:v>0.34935256819696497</c:v>
                </c:pt>
              </c:numCache>
            </c:numRef>
          </c:val>
        </c:ser>
        <c:ser>
          <c:idx val="1"/>
          <c:order val="1"/>
          <c:tx>
            <c:strRef>
              <c:f>Figures_CustomerChoice_Updated!$BG$75</c:f>
              <c:strCache>
                <c:ptCount val="1"/>
                <c:pt idx="0">
                  <c:v>Retention Rate</c:v>
                </c:pt>
              </c:strCache>
            </c:strRef>
          </c:tx>
          <c:spPr>
            <a:solidFill>
              <a:schemeClr val="accent4"/>
            </a:solidFill>
            <a:ln>
              <a:noFill/>
            </a:ln>
            <a:effectLst/>
          </c:spPr>
          <c:invertIfNegative val="0"/>
          <c:dPt>
            <c:idx val="2"/>
            <c:invertIfNegative val="0"/>
            <c:bubble3D val="0"/>
            <c:spPr>
              <a:solidFill>
                <a:srgbClr val="1F497D">
                  <a:lumMod val="60000"/>
                  <a:lumOff val="40000"/>
                </a:srgbClr>
              </a:solidFill>
              <a:ln>
                <a:noFill/>
              </a:ln>
              <a:effectLst/>
            </c:spPr>
          </c:dPt>
          <c:dPt>
            <c:idx val="3"/>
            <c:invertIfNegative val="0"/>
            <c:bubble3D val="0"/>
            <c:spPr>
              <a:solidFill>
                <a:srgbClr val="C0504D"/>
              </a:solidFill>
              <a:ln>
                <a:noFill/>
              </a:ln>
              <a:effectLst/>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Figures_CustomerChoice_Updated!$BD$76:$BE$79</c:f>
              <c:multiLvlStrCache>
                <c:ptCount val="4"/>
                <c:lvl>
                  <c:pt idx="0">
                    <c:v>CPP</c:v>
                  </c:pt>
                  <c:pt idx="1">
                    <c:v>CPR</c:v>
                  </c:pt>
                  <c:pt idx="2">
                    <c:v>CPP</c:v>
                  </c:pt>
                  <c:pt idx="3">
                    <c:v>CPR</c:v>
                  </c:pt>
                </c:lvl>
                <c:lvl>
                  <c:pt idx="0">
                    <c:v>Enrollment Rate</c:v>
                  </c:pt>
                  <c:pt idx="2">
                    <c:v>Year 1 Retention Rate</c:v>
                  </c:pt>
                </c:lvl>
              </c:multiLvlStrCache>
            </c:multiLvlStrRef>
          </c:cat>
          <c:val>
            <c:numRef>
              <c:f>Figures_CustomerChoice_Updated!$BG$76:$BG$79</c:f>
              <c:numCache>
                <c:formatCode>General</c:formatCode>
                <c:ptCount val="4"/>
                <c:pt idx="2" formatCode="0%">
                  <c:v>0.80047095761381504</c:v>
                </c:pt>
                <c:pt idx="3" formatCode="0%">
                  <c:v>0.89290752515870098</c:v>
                </c:pt>
              </c:numCache>
            </c:numRef>
          </c:val>
        </c:ser>
        <c:dLbls>
          <c:dLblPos val="outEnd"/>
          <c:showLegendKey val="0"/>
          <c:showVal val="1"/>
          <c:showCatName val="0"/>
          <c:showSerName val="0"/>
          <c:showPercent val="0"/>
          <c:showBubbleSize val="0"/>
        </c:dLbls>
        <c:gapWidth val="150"/>
        <c:axId val="208155664"/>
        <c:axId val="203818936"/>
      </c:barChart>
      <c:catAx>
        <c:axId val="208155664"/>
        <c:scaling>
          <c:orientation val="minMax"/>
        </c:scaling>
        <c:delete val="0"/>
        <c:axPos val="b"/>
        <c:numFmt formatCode="General" sourceLinked="0"/>
        <c:majorTickMark val="none"/>
        <c:minorTickMark val="none"/>
        <c:tickLblPos val="nextTo"/>
        <c:crossAx val="203818936"/>
        <c:crosses val="autoZero"/>
        <c:auto val="0"/>
        <c:lblAlgn val="ctr"/>
        <c:lblOffset val="100"/>
        <c:tickMarkSkip val="2"/>
        <c:noMultiLvlLbl val="0"/>
      </c:catAx>
      <c:valAx>
        <c:axId val="203818936"/>
        <c:scaling>
          <c:orientation val="minMax"/>
        </c:scaling>
        <c:delete val="0"/>
        <c:axPos val="l"/>
        <c:numFmt formatCode="0%" sourceLinked="1"/>
        <c:majorTickMark val="out"/>
        <c:minorTickMark val="none"/>
        <c:tickLblPos val="nextTo"/>
        <c:crossAx val="208155664"/>
        <c:crosses val="autoZero"/>
        <c:crossBetween val="midCat"/>
        <c:majorUnit val="0.2"/>
      </c:valAx>
    </c:plotArea>
    <c:plotVisOnly val="1"/>
    <c:dispBlanksAs val="gap"/>
    <c:showDLblsOverMax val="0"/>
  </c:chart>
  <c:txPr>
    <a:bodyPr/>
    <a:lstStyle/>
    <a:p>
      <a:pPr>
        <a:defRPr sz="1800">
          <a:latin typeface="+mj-lt"/>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tx2">
                  <a:lumMod val="60000"/>
                  <a:lumOff val="40000"/>
                </a:schemeClr>
              </a:solidFill>
            </c:spPr>
          </c:dPt>
          <c:dLbls>
            <c:dLbl>
              <c:idx val="0"/>
              <c:tx>
                <c:rich>
                  <a:bodyPr/>
                  <a:lstStyle/>
                  <a:p>
                    <a:pPr>
                      <a:defRPr sz="1800" b="0">
                        <a:latin typeface="+mj-lt"/>
                      </a:defRPr>
                    </a:pPr>
                    <a:r>
                      <a:rPr lang="en-US" sz="1800" b="0" dirty="0">
                        <a:latin typeface="+mj-lt"/>
                        <a:cs typeface="Arial" panose="020B0604020202020204" pitchFamily="34" charset="0"/>
                      </a:rPr>
                      <a:t>11%</a:t>
                    </a:r>
                    <a:endParaRPr lang="en-US" sz="1800" b="0" dirty="0">
                      <a:latin typeface="+mj-lt"/>
                    </a:endParaRP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1"/>
              <c:tx>
                <c:rich>
                  <a:bodyPr/>
                  <a:lstStyle/>
                  <a:p>
                    <a:pPr>
                      <a:defRPr sz="1800" b="0">
                        <a:latin typeface="+mj-lt"/>
                      </a:defRPr>
                    </a:pPr>
                    <a:r>
                      <a:rPr lang="en-US" sz="1800" b="0">
                        <a:latin typeface="+mj-lt"/>
                        <a:cs typeface="Arial" panose="020B0604020202020204" pitchFamily="34" charset="0"/>
                      </a:rPr>
                      <a:t>21%</a:t>
                    </a:r>
                    <a:endParaRPr lang="en-US" sz="1800" b="0">
                      <a:latin typeface="+mj-lt"/>
                    </a:endParaRP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Figures_Impacts_NEW!$R$35:$R$36</c:f>
              <c:strCache>
                <c:ptCount val="2"/>
                <c:pt idx="0">
                  <c:v>CPR</c:v>
                </c:pt>
                <c:pt idx="1">
                  <c:v>CPP</c:v>
                </c:pt>
              </c:strCache>
            </c:strRef>
          </c:cat>
          <c:val>
            <c:numRef>
              <c:f>Figures_Impacts_NEW!$S$35:$S$36</c:f>
              <c:numCache>
                <c:formatCode>0.0%</c:formatCode>
                <c:ptCount val="2"/>
                <c:pt idx="0">
                  <c:v>0.10954999999999999</c:v>
                </c:pt>
                <c:pt idx="1">
                  <c:v>0.211935587807943</c:v>
                </c:pt>
              </c:numCache>
            </c:numRef>
          </c:val>
        </c:ser>
        <c:dLbls>
          <c:showLegendKey val="0"/>
          <c:showVal val="1"/>
          <c:showCatName val="0"/>
          <c:showSerName val="0"/>
          <c:showPercent val="0"/>
          <c:showBubbleSize val="0"/>
        </c:dLbls>
        <c:gapWidth val="150"/>
        <c:axId val="208152920"/>
        <c:axId val="207072712"/>
      </c:barChart>
      <c:catAx>
        <c:axId val="208152920"/>
        <c:scaling>
          <c:orientation val="minMax"/>
        </c:scaling>
        <c:delete val="0"/>
        <c:axPos val="b"/>
        <c:numFmt formatCode="General" sourceLinked="0"/>
        <c:majorTickMark val="out"/>
        <c:minorTickMark val="none"/>
        <c:tickLblPos val="nextTo"/>
        <c:crossAx val="207072712"/>
        <c:crosses val="autoZero"/>
        <c:auto val="1"/>
        <c:lblAlgn val="ctr"/>
        <c:lblOffset val="100"/>
        <c:noMultiLvlLbl val="0"/>
      </c:catAx>
      <c:valAx>
        <c:axId val="207072712"/>
        <c:scaling>
          <c:orientation val="minMax"/>
        </c:scaling>
        <c:delete val="0"/>
        <c:axPos val="l"/>
        <c:numFmt formatCode="0%" sourceLinked="0"/>
        <c:majorTickMark val="out"/>
        <c:minorTickMark val="none"/>
        <c:tickLblPos val="nextTo"/>
        <c:txPr>
          <a:bodyPr/>
          <a:lstStyle/>
          <a:p>
            <a:pPr>
              <a:defRPr b="0"/>
            </a:pPr>
            <a:endParaRPr lang="en-US"/>
          </a:p>
        </c:txPr>
        <c:crossAx val="208152920"/>
        <c:crosses val="autoZero"/>
        <c:crossBetween val="between"/>
      </c:valAx>
    </c:plotArea>
    <c:plotVisOnly val="1"/>
    <c:dispBlanksAs val="gap"/>
    <c:showDLblsOverMax val="0"/>
  </c:chart>
  <c:txPr>
    <a:bodyPr/>
    <a:lstStyle/>
    <a:p>
      <a:pPr>
        <a:defRPr sz="18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[1]All_in_one!$B$128</c:f>
              <c:strCache>
                <c:ptCount val="1"/>
                <c:pt idx="0">
                  <c:v>Bottom</c:v>
                </c:pt>
              </c:strCache>
            </c:strRef>
          </c:tx>
          <c:spPr>
            <a:noFill/>
            <a:ln>
              <a:noFill/>
            </a:ln>
            <a:effectLst/>
          </c:spPr>
          <c:invertIfNegative val="0"/>
          <c:errBars>
            <c:errBarType val="minus"/>
            <c:errValType val="cust"/>
            <c:noEndCap val="0"/>
            <c:plus>
              <c:numLit>
                <c:formatCode>General</c:formatCode>
                <c:ptCount val="1"/>
                <c:pt idx="0">
                  <c:v>1</c:v>
                </c:pt>
              </c:numLit>
            </c:plus>
            <c:minus>
              <c:numRef>
                <c:f>[1]All_in_one!$V$182:$AH$182</c:f>
                <c:numCache>
                  <c:formatCode>General</c:formatCode>
                  <c:ptCount val="13"/>
                  <c:pt idx="0">
                    <c:v>5.6224999999999997E-2</c:v>
                  </c:pt>
                  <c:pt idx="1">
                    <c:v>2.86E-2</c:v>
                  </c:pt>
                  <c:pt idx="2">
                    <c:v>2.7600000000000003E-2</c:v>
                  </c:pt>
                  <c:pt idx="3">
                    <c:v>3.7150000000000002E-2</c:v>
                  </c:pt>
                  <c:pt idx="4">
                    <c:v>4.1349999999999998E-2</c:v>
                  </c:pt>
                  <c:pt idx="5">
                    <c:v>1.1200000000000015E-2</c:v>
                  </c:pt>
                  <c:pt idx="6">
                    <c:v>1.150000000000001E-2</c:v>
                  </c:pt>
                  <c:pt idx="7">
                    <c:v>1.55E-2</c:v>
                  </c:pt>
                  <c:pt idx="8">
                    <c:v>1.4149999999999996E-2</c:v>
                  </c:pt>
                  <c:pt idx="9">
                    <c:v>8.0350000000000005E-2</c:v>
                  </c:pt>
                  <c:pt idx="10">
                    <c:v>1.0000000000000009E-2</c:v>
                  </c:pt>
                  <c:pt idx="11">
                    <c:v>3.5900000000000015E-2</c:v>
                  </c:pt>
                  <c:pt idx="12">
                    <c:v>3.7000000000000005E-2</c:v>
                  </c:pt>
                </c:numCache>
              </c:numRef>
            </c:minus>
            <c:spPr>
              <a:noFill/>
              <a:ln w="9525" cap="flat" cmpd="sng" algn="ctr">
                <a:solidFill>
                  <a:schemeClr val="tx1">
                    <a:lumMod val="65000"/>
                    <a:lumOff val="35000"/>
                  </a:schemeClr>
                </a:solidFill>
                <a:round/>
              </a:ln>
              <a:effectLst/>
            </c:spPr>
          </c:errBars>
          <c:cat>
            <c:multiLvlStrRef>
              <c:f>'Figure 11'!$C$6:$O$7</c:f>
              <c:multiLvlStrCache>
                <c:ptCount val="13"/>
                <c:lvl>
                  <c:pt idx="0">
                    <c:v>w/o IHD</c:v>
                  </c:pt>
                  <c:pt idx="1">
                    <c:v>w/IHD</c:v>
                  </c:pt>
                  <c:pt idx="2">
                    <c:v>w/o IHD</c:v>
                  </c:pt>
                  <c:pt idx="3">
                    <c:v>w/o IHD</c:v>
                  </c:pt>
                  <c:pt idx="4">
                    <c:v>w/o IHD</c:v>
                  </c:pt>
                  <c:pt idx="5">
                    <c:v>w/o IHD</c:v>
                  </c:pt>
                  <c:pt idx="6">
                    <c:v>w/o IHD</c:v>
                  </c:pt>
                  <c:pt idx="7">
                    <c:v>w/IHD</c:v>
                  </c:pt>
                  <c:pt idx="8">
                    <c:v>w/IHD</c:v>
                  </c:pt>
                  <c:pt idx="9">
                    <c:v>w/IHD</c:v>
                  </c:pt>
                  <c:pt idx="10">
                    <c:v>w/IHD</c:v>
                  </c:pt>
                  <c:pt idx="11">
                    <c:v>w/IHD</c:v>
                  </c:pt>
                  <c:pt idx="12">
                    <c:v>w/IHD</c:v>
                  </c:pt>
                </c:lvl>
                <c:lvl>
                  <c:pt idx="0">
                    <c:v>CPR</c:v>
                  </c:pt>
                  <c:pt idx="1">
                    <c:v>CPR</c:v>
                  </c:pt>
                  <c:pt idx="2">
                    <c:v>CPP</c:v>
                  </c:pt>
                  <c:pt idx="3">
                    <c:v>CPP</c:v>
                  </c:pt>
                  <c:pt idx="4">
                    <c:v>CPP</c:v>
                  </c:pt>
                  <c:pt idx="5">
                    <c:v>CPP</c:v>
                  </c:pt>
                  <c:pt idx="6">
                    <c:v>CPP</c:v>
                  </c:pt>
                  <c:pt idx="7">
                    <c:v>CPP</c:v>
                  </c:pt>
                  <c:pt idx="8">
                    <c:v>CPP</c:v>
                  </c:pt>
                  <c:pt idx="9">
                    <c:v>CPP</c:v>
                  </c:pt>
                  <c:pt idx="10">
                    <c:v>CPP</c:v>
                  </c:pt>
                  <c:pt idx="11">
                    <c:v>CPP</c:v>
                  </c:pt>
                  <c:pt idx="12">
                    <c:v>CPP</c:v>
                  </c:pt>
                </c:lvl>
              </c:multiLvlStrCache>
            </c:multiLvlStrRef>
          </c:cat>
          <c:val>
            <c:numRef>
              <c:f>'Figure 11'!$C$8:$O$8</c:f>
              <c:numCache>
                <c:formatCode>0%</c:formatCode>
                <c:ptCount val="13"/>
                <c:pt idx="0">
                  <c:v>2.0250000000000003E-3</c:v>
                </c:pt>
                <c:pt idx="1">
                  <c:v>4.99E-2</c:v>
                </c:pt>
                <c:pt idx="2">
                  <c:v>4.5900000000000003E-2</c:v>
                </c:pt>
                <c:pt idx="3">
                  <c:v>0.10315000000000001</c:v>
                </c:pt>
                <c:pt idx="4">
                  <c:v>0.10745</c:v>
                </c:pt>
                <c:pt idx="5">
                  <c:v>0.14810000000000001</c:v>
                </c:pt>
                <c:pt idx="6">
                  <c:v>0.14660000000000001</c:v>
                </c:pt>
                <c:pt idx="7">
                  <c:v>7.8600000000000003E-2</c:v>
                </c:pt>
                <c:pt idx="8">
                  <c:v>7.6950000000000005E-2</c:v>
                </c:pt>
                <c:pt idx="9">
                  <c:v>0.10175000000000001</c:v>
                </c:pt>
                <c:pt idx="10">
                  <c:v>0.1681</c:v>
                </c:pt>
                <c:pt idx="11">
                  <c:v>0.21860000000000002</c:v>
                </c:pt>
                <c:pt idx="12">
                  <c:v>0.216</c:v>
                </c:pt>
              </c:numCache>
            </c:numRef>
          </c:val>
        </c:ser>
        <c:ser>
          <c:idx val="1"/>
          <c:order val="1"/>
          <c:tx>
            <c:strRef>
              <c:f>[1]All_in_one!$B$129</c:f>
              <c:strCache>
                <c:ptCount val="1"/>
                <c:pt idx="0">
                  <c:v>25%-75% Percentile</c:v>
                </c:pt>
              </c:strCache>
            </c:strRef>
          </c:tx>
          <c:spPr>
            <a:solidFill>
              <a:schemeClr val="tx2">
                <a:lumMod val="60000"/>
                <a:lumOff val="40000"/>
              </a:schemeClr>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cat>
            <c:multiLvlStrRef>
              <c:f>'Figure 11'!$C$6:$O$7</c:f>
              <c:multiLvlStrCache>
                <c:ptCount val="13"/>
                <c:lvl>
                  <c:pt idx="0">
                    <c:v>w/o IHD</c:v>
                  </c:pt>
                  <c:pt idx="1">
                    <c:v>w/IHD</c:v>
                  </c:pt>
                  <c:pt idx="2">
                    <c:v>w/o IHD</c:v>
                  </c:pt>
                  <c:pt idx="3">
                    <c:v>w/o IHD</c:v>
                  </c:pt>
                  <c:pt idx="4">
                    <c:v>w/o IHD</c:v>
                  </c:pt>
                  <c:pt idx="5">
                    <c:v>w/o IHD</c:v>
                  </c:pt>
                  <c:pt idx="6">
                    <c:v>w/o IHD</c:v>
                  </c:pt>
                  <c:pt idx="7">
                    <c:v>w/IHD</c:v>
                  </c:pt>
                  <c:pt idx="8">
                    <c:v>w/IHD</c:v>
                  </c:pt>
                  <c:pt idx="9">
                    <c:v>w/IHD</c:v>
                  </c:pt>
                  <c:pt idx="10">
                    <c:v>w/IHD</c:v>
                  </c:pt>
                  <c:pt idx="11">
                    <c:v>w/IHD</c:v>
                  </c:pt>
                  <c:pt idx="12">
                    <c:v>w/IHD</c:v>
                  </c:pt>
                </c:lvl>
                <c:lvl>
                  <c:pt idx="0">
                    <c:v>CPR</c:v>
                  </c:pt>
                  <c:pt idx="1">
                    <c:v>CPR</c:v>
                  </c:pt>
                  <c:pt idx="2">
                    <c:v>CPP</c:v>
                  </c:pt>
                  <c:pt idx="3">
                    <c:v>CPP</c:v>
                  </c:pt>
                  <c:pt idx="4">
                    <c:v>CPP</c:v>
                  </c:pt>
                  <c:pt idx="5">
                    <c:v>CPP</c:v>
                  </c:pt>
                  <c:pt idx="6">
                    <c:v>CPP</c:v>
                  </c:pt>
                  <c:pt idx="7">
                    <c:v>CPP</c:v>
                  </c:pt>
                  <c:pt idx="8">
                    <c:v>CPP</c:v>
                  </c:pt>
                  <c:pt idx="9">
                    <c:v>CPP</c:v>
                  </c:pt>
                  <c:pt idx="10">
                    <c:v>CPP</c:v>
                  </c:pt>
                  <c:pt idx="11">
                    <c:v>CPP</c:v>
                  </c:pt>
                  <c:pt idx="12">
                    <c:v>CPP</c:v>
                  </c:pt>
                </c:lvl>
              </c:multiLvlStrCache>
            </c:multiLvlStrRef>
          </c:cat>
          <c:val>
            <c:numRef>
              <c:f>'Figure 11'!$C$9:$O$9</c:f>
              <c:numCache>
                <c:formatCode>0%</c:formatCode>
                <c:ptCount val="13"/>
                <c:pt idx="0">
                  <c:v>2.8567857142857148E-2</c:v>
                </c:pt>
                <c:pt idx="1">
                  <c:v>4.0164285714285708E-2</c:v>
                </c:pt>
                <c:pt idx="2">
                  <c:v>2.8549999999999999E-2</c:v>
                </c:pt>
                <c:pt idx="3">
                  <c:v>2.6149999999999993E-2</c:v>
                </c:pt>
                <c:pt idx="4">
                  <c:v>1.1821428571428566E-2</c:v>
                </c:pt>
                <c:pt idx="5">
                  <c:v>1.1314285714285693E-2</c:v>
                </c:pt>
                <c:pt idx="6">
                  <c:v>1.6371428571428565E-2</c:v>
                </c:pt>
                <c:pt idx="7">
                  <c:v>1.1242857142857138E-2</c:v>
                </c:pt>
                <c:pt idx="8">
                  <c:v>2.552142857142857E-2</c:v>
                </c:pt>
                <c:pt idx="9">
                  <c:v>3.6385714285714299E-2</c:v>
                </c:pt>
                <c:pt idx="10">
                  <c:v>8.9571428571428302E-3</c:v>
                </c:pt>
                <c:pt idx="11">
                  <c:v>1.1085714285714282E-2</c:v>
                </c:pt>
                <c:pt idx="12">
                  <c:v>3.0130434782608628E-2</c:v>
                </c:pt>
              </c:numCache>
            </c:numRef>
          </c:val>
        </c:ser>
        <c:ser>
          <c:idx val="2"/>
          <c:order val="2"/>
          <c:tx>
            <c:strRef>
              <c:f>[1]All_in_one!$B$130</c:f>
              <c:strCache>
                <c:ptCount val="1"/>
                <c:pt idx="0">
                  <c:v>75% Percentile</c:v>
                </c:pt>
              </c:strCache>
            </c:strRef>
          </c:tx>
          <c:spPr>
            <a:solidFill>
              <a:schemeClr val="tx2">
                <a:lumMod val="60000"/>
                <a:lumOff val="40000"/>
              </a:schemeClr>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errBars>
            <c:errBarType val="plus"/>
            <c:errValType val="cust"/>
            <c:noEndCap val="0"/>
            <c:plus>
              <c:numRef>
                <c:f>[1]All_in_one!$V$183:$AH$183</c:f>
                <c:numCache>
                  <c:formatCode>General</c:formatCode>
                  <c:ptCount val="13"/>
                  <c:pt idx="0">
                    <c:v>5.5750000000000008E-2</c:v>
                  </c:pt>
                  <c:pt idx="1">
                    <c:v>9.2949999999999991E-2</c:v>
                  </c:pt>
                  <c:pt idx="2">
                    <c:v>5.3075000000000011E-2</c:v>
                  </c:pt>
                  <c:pt idx="3">
                    <c:v>6.0799999999999993E-2</c:v>
                  </c:pt>
                  <c:pt idx="4">
                    <c:v>2.360000000000001E-2</c:v>
                  </c:pt>
                  <c:pt idx="5">
                    <c:v>1.0999999999999899E-3</c:v>
                  </c:pt>
                  <c:pt idx="6">
                    <c:v>9.3999999999999917E-3</c:v>
                  </c:pt>
                  <c:pt idx="7">
                    <c:v>9.1499999999999915E-3</c:v>
                  </c:pt>
                  <c:pt idx="8">
                    <c:v>5.5850000000000011E-2</c:v>
                  </c:pt>
                  <c:pt idx="9">
                    <c:v>0.10567500000000002</c:v>
                  </c:pt>
                  <c:pt idx="10">
                    <c:v>2.3650000000000004E-2</c:v>
                  </c:pt>
                  <c:pt idx="11">
                    <c:v>1.7950000000000021E-2</c:v>
                  </c:pt>
                  <c:pt idx="12">
                    <c:v>5.149999999999999E-2</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multiLvlStrRef>
              <c:f>'Figure 11'!$C$6:$O$7</c:f>
              <c:multiLvlStrCache>
                <c:ptCount val="13"/>
                <c:lvl>
                  <c:pt idx="0">
                    <c:v>w/o IHD</c:v>
                  </c:pt>
                  <c:pt idx="1">
                    <c:v>w/IHD</c:v>
                  </c:pt>
                  <c:pt idx="2">
                    <c:v>w/o IHD</c:v>
                  </c:pt>
                  <c:pt idx="3">
                    <c:v>w/o IHD</c:v>
                  </c:pt>
                  <c:pt idx="4">
                    <c:v>w/o IHD</c:v>
                  </c:pt>
                  <c:pt idx="5">
                    <c:v>w/o IHD</c:v>
                  </c:pt>
                  <c:pt idx="6">
                    <c:v>w/o IHD</c:v>
                  </c:pt>
                  <c:pt idx="7">
                    <c:v>w/IHD</c:v>
                  </c:pt>
                  <c:pt idx="8">
                    <c:v>w/IHD</c:v>
                  </c:pt>
                  <c:pt idx="9">
                    <c:v>w/IHD</c:v>
                  </c:pt>
                  <c:pt idx="10">
                    <c:v>w/IHD</c:v>
                  </c:pt>
                  <c:pt idx="11">
                    <c:v>w/IHD</c:v>
                  </c:pt>
                  <c:pt idx="12">
                    <c:v>w/IHD</c:v>
                  </c:pt>
                </c:lvl>
                <c:lvl>
                  <c:pt idx="0">
                    <c:v>CPR</c:v>
                  </c:pt>
                  <c:pt idx="1">
                    <c:v>CPR</c:v>
                  </c:pt>
                  <c:pt idx="2">
                    <c:v>CPP</c:v>
                  </c:pt>
                  <c:pt idx="3">
                    <c:v>CPP</c:v>
                  </c:pt>
                  <c:pt idx="4">
                    <c:v>CPP</c:v>
                  </c:pt>
                  <c:pt idx="5">
                    <c:v>CPP</c:v>
                  </c:pt>
                  <c:pt idx="6">
                    <c:v>CPP</c:v>
                  </c:pt>
                  <c:pt idx="7">
                    <c:v>CPP</c:v>
                  </c:pt>
                  <c:pt idx="8">
                    <c:v>CPP</c:v>
                  </c:pt>
                  <c:pt idx="9">
                    <c:v>CPP</c:v>
                  </c:pt>
                  <c:pt idx="10">
                    <c:v>CPP</c:v>
                  </c:pt>
                  <c:pt idx="11">
                    <c:v>CPP</c:v>
                  </c:pt>
                  <c:pt idx="12">
                    <c:v>CPP</c:v>
                  </c:pt>
                </c:lvl>
              </c:multiLvlStrCache>
            </c:multiLvlStrRef>
          </c:cat>
          <c:val>
            <c:numRef>
              <c:f>'Figure 11'!$C$10:$O$10</c:f>
              <c:numCache>
                <c:formatCode>0%</c:formatCode>
                <c:ptCount val="13"/>
                <c:pt idx="0">
                  <c:v>3.0157142857142851E-2</c:v>
                </c:pt>
                <c:pt idx="1">
                  <c:v>1.6585714285714301E-2</c:v>
                </c:pt>
                <c:pt idx="2">
                  <c:v>2.2074999999999997E-2</c:v>
                </c:pt>
                <c:pt idx="3">
                  <c:v>2.6300000000000018E-2</c:v>
                </c:pt>
                <c:pt idx="4">
                  <c:v>1.6828571428571429E-2</c:v>
                </c:pt>
                <c:pt idx="5">
                  <c:v>1.4185714285714301E-2</c:v>
                </c:pt>
                <c:pt idx="6">
                  <c:v>1.8828571428571445E-2</c:v>
                </c:pt>
                <c:pt idx="7">
                  <c:v>1.5407142857142869E-2</c:v>
                </c:pt>
                <c:pt idx="8">
                  <c:v>1.3378571428571434E-2</c:v>
                </c:pt>
                <c:pt idx="9">
                  <c:v>3.9789285714285694E-2</c:v>
                </c:pt>
                <c:pt idx="10">
                  <c:v>5.5928571428571772E-3</c:v>
                </c:pt>
                <c:pt idx="11">
                  <c:v>1.446428571428568E-2</c:v>
                </c:pt>
                <c:pt idx="12">
                  <c:v>2.3369565217391391E-2</c:v>
                </c:pt>
              </c:numCache>
            </c:numRef>
          </c:val>
        </c:ser>
        <c:dLbls>
          <c:showLegendKey val="0"/>
          <c:showVal val="0"/>
          <c:showCatName val="0"/>
          <c:showSerName val="0"/>
          <c:showPercent val="0"/>
          <c:showBubbleSize val="0"/>
        </c:dLbls>
        <c:gapWidth val="150"/>
        <c:overlap val="100"/>
        <c:axId val="200965816"/>
        <c:axId val="200940152"/>
      </c:barChart>
      <c:lineChart>
        <c:grouping val="standard"/>
        <c:varyColors val="0"/>
        <c:ser>
          <c:idx val="3"/>
          <c:order val="3"/>
          <c:tx>
            <c:strRef>
              <c:f>[1]All_in_one!$B$133</c:f>
              <c:strCache>
                <c:ptCount val="1"/>
                <c:pt idx="0">
                  <c:v>Mean</c:v>
                </c:pt>
              </c:strCache>
            </c:strRef>
          </c:tx>
          <c:spPr>
            <a:ln w="28575" cap="rnd">
              <a:noFill/>
              <a:round/>
            </a:ln>
            <a:effectLst/>
          </c:spPr>
          <c:marker>
            <c:symbol val="dash"/>
            <c:size val="12"/>
            <c:spPr>
              <a:solidFill>
                <a:schemeClr val="accent2">
                  <a:lumMod val="50000"/>
                </a:schemeClr>
              </a:solidFill>
              <a:ln w="9525">
                <a:noFill/>
              </a:ln>
              <a:effectLst/>
            </c:spPr>
          </c:marker>
          <c:val>
            <c:numRef>
              <c:f>'Figure 11'!$C$13:$O$13</c:f>
              <c:numCache>
                <c:formatCode>0%</c:formatCode>
                <c:ptCount val="13"/>
                <c:pt idx="0">
                  <c:v>3.0592857142857147E-2</c:v>
                </c:pt>
                <c:pt idx="1">
                  <c:v>9.0064285714285708E-2</c:v>
                </c:pt>
                <c:pt idx="2">
                  <c:v>7.4450000000000002E-2</c:v>
                </c:pt>
                <c:pt idx="3">
                  <c:v>0.1293</c:v>
                </c:pt>
                <c:pt idx="4">
                  <c:v>0.11927142857142857</c:v>
                </c:pt>
                <c:pt idx="5">
                  <c:v>0.1594142857142857</c:v>
                </c:pt>
                <c:pt idx="6">
                  <c:v>0.16297142857142857</c:v>
                </c:pt>
                <c:pt idx="7">
                  <c:v>8.9842857142857141E-2</c:v>
                </c:pt>
                <c:pt idx="8">
                  <c:v>0.10247142857142857</c:v>
                </c:pt>
                <c:pt idx="9">
                  <c:v>0.13813571428571431</c:v>
                </c:pt>
                <c:pt idx="10">
                  <c:v>0.17705714285714283</c:v>
                </c:pt>
                <c:pt idx="11">
                  <c:v>0.2296857142857143</c:v>
                </c:pt>
                <c:pt idx="12">
                  <c:v>0.24613043478260863</c:v>
                </c:pt>
              </c:numCache>
            </c:numRef>
          </c:val>
          <c:smooth val="0"/>
        </c:ser>
        <c:dLbls>
          <c:showLegendKey val="0"/>
          <c:showVal val="0"/>
          <c:showCatName val="0"/>
          <c:showSerName val="0"/>
          <c:showPercent val="0"/>
          <c:showBubbleSize val="0"/>
        </c:dLbls>
        <c:marker val="1"/>
        <c:smooth val="0"/>
        <c:axId val="201035320"/>
        <c:axId val="162921976"/>
      </c:lineChart>
      <c:catAx>
        <c:axId val="2009658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sz="1400"/>
            </a:pPr>
            <a:endParaRPr lang="en-US"/>
          </a:p>
        </c:txPr>
        <c:crossAx val="200940152"/>
        <c:crosses val="autoZero"/>
        <c:auto val="1"/>
        <c:lblAlgn val="ctr"/>
        <c:lblOffset val="100"/>
        <c:noMultiLvlLbl val="0"/>
      </c:catAx>
      <c:valAx>
        <c:axId val="200940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sz="1800">
                <a:latin typeface="+mj-lt"/>
              </a:defRPr>
            </a:pPr>
            <a:endParaRPr lang="en-US"/>
          </a:p>
        </c:txPr>
        <c:crossAx val="200965816"/>
        <c:crosses val="autoZero"/>
        <c:crossBetween val="between"/>
      </c:valAx>
      <c:valAx>
        <c:axId val="162921976"/>
        <c:scaling>
          <c:orientation val="minMax"/>
          <c:max val="0.5"/>
          <c:min val="-0.1"/>
        </c:scaling>
        <c:delete val="1"/>
        <c:axPos val="r"/>
        <c:numFmt formatCode="0%" sourceLinked="1"/>
        <c:majorTickMark val="out"/>
        <c:minorTickMark val="none"/>
        <c:tickLblPos val="nextTo"/>
        <c:crossAx val="201035320"/>
        <c:crosses val="max"/>
        <c:crossBetween val="between"/>
      </c:valAx>
      <c:catAx>
        <c:axId val="201035320"/>
        <c:scaling>
          <c:orientation val="minMax"/>
        </c:scaling>
        <c:delete val="1"/>
        <c:axPos val="b"/>
        <c:majorTickMark val="out"/>
        <c:minorTickMark val="none"/>
        <c:tickLblPos val="nextTo"/>
        <c:crossAx val="16292197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n-lt"/>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5742966339734"/>
          <c:y val="3.9303472129243289E-2"/>
          <c:w val="0.86373325044895688"/>
          <c:h val="0.7910825368116620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cat>
            <c:multiLvlStrRef>
              <c:f>All_in_one!$C$331:$O$332</c:f>
              <c:multiLvlStrCache>
                <c:ptCount val="13"/>
                <c:lvl>
                  <c:pt idx="0">
                    <c:v>w/o IHD</c:v>
                  </c:pt>
                  <c:pt idx="1">
                    <c:v>w/ IHD</c:v>
                  </c:pt>
                  <c:pt idx="2">
                    <c:v>w/o IHD</c:v>
                  </c:pt>
                  <c:pt idx="3">
                    <c:v>w/o IHD</c:v>
                  </c:pt>
                  <c:pt idx="4">
                    <c:v>w/o IHD</c:v>
                  </c:pt>
                  <c:pt idx="5">
                    <c:v>w/o IHD</c:v>
                  </c:pt>
                  <c:pt idx="6">
                    <c:v>w/o IHD</c:v>
                  </c:pt>
                  <c:pt idx="7">
                    <c:v>w/ IHD</c:v>
                  </c:pt>
                  <c:pt idx="8">
                    <c:v>w/ IHD</c:v>
                  </c:pt>
                  <c:pt idx="9">
                    <c:v>w/ IHD</c:v>
                  </c:pt>
                  <c:pt idx="10">
                    <c:v>w/ IHD</c:v>
                  </c:pt>
                  <c:pt idx="11">
                    <c:v>w/ IHD</c:v>
                  </c:pt>
                  <c:pt idx="12">
                    <c:v>w/ IHD</c:v>
                  </c:pt>
                </c:lvl>
                <c:lvl>
                  <c:pt idx="0">
                    <c:v>CPR</c:v>
                  </c:pt>
                  <c:pt idx="1">
                    <c:v>CPR</c:v>
                  </c:pt>
                  <c:pt idx="2">
                    <c:v>CPP</c:v>
                  </c:pt>
                  <c:pt idx="3">
                    <c:v>CPP</c:v>
                  </c:pt>
                  <c:pt idx="4">
                    <c:v>CPP</c:v>
                  </c:pt>
                  <c:pt idx="5">
                    <c:v>CPP</c:v>
                  </c:pt>
                  <c:pt idx="6">
                    <c:v>CPP</c:v>
                  </c:pt>
                  <c:pt idx="7">
                    <c:v>CPP</c:v>
                  </c:pt>
                  <c:pt idx="8">
                    <c:v>CPP</c:v>
                  </c:pt>
                  <c:pt idx="9">
                    <c:v>CPP</c:v>
                  </c:pt>
                  <c:pt idx="10">
                    <c:v>CPP</c:v>
                  </c:pt>
                  <c:pt idx="11">
                    <c:v>CPP</c:v>
                  </c:pt>
                  <c:pt idx="12">
                    <c:v>CPP</c:v>
                  </c:pt>
                </c:lvl>
              </c:multiLvlStrCache>
            </c:multiLvlStrRef>
          </c:cat>
          <c:val>
            <c:numRef>
              <c:f>All_in_one!$C$330:$O$330</c:f>
              <c:numCache>
                <c:formatCode>0.00</c:formatCode>
                <c:ptCount val="13"/>
                <c:pt idx="0">
                  <c:v>0.61697408358627126</c:v>
                </c:pt>
                <c:pt idx="1">
                  <c:v>0.7874420765213056</c:v>
                </c:pt>
                <c:pt idx="2">
                  <c:v>0.80533435671111964</c:v>
                </c:pt>
                <c:pt idx="3">
                  <c:v>0.94224604287717895</c:v>
                </c:pt>
                <c:pt idx="4">
                  <c:v>0.90799582499187248</c:v>
                </c:pt>
                <c:pt idx="5">
                  <c:v>0.95954578623276532</c:v>
                </c:pt>
                <c:pt idx="6">
                  <c:v>0.84277980333664793</c:v>
                </c:pt>
                <c:pt idx="7">
                  <c:v>0.9119551143720328</c:v>
                </c:pt>
                <c:pt idx="8">
                  <c:v>0.86618470056362162</c:v>
                </c:pt>
                <c:pt idx="9">
                  <c:v>0.77652116744107025</c:v>
                </c:pt>
                <c:pt idx="10">
                  <c:v>0.98831604713957666</c:v>
                </c:pt>
                <c:pt idx="11">
                  <c:v>0.9569864766406625</c:v>
                </c:pt>
                <c:pt idx="12">
                  <c:v>0.96636621406671441</c:v>
                </c:pt>
              </c:numCache>
            </c:numRef>
          </c:val>
        </c:ser>
        <c:dLbls>
          <c:showLegendKey val="0"/>
          <c:showVal val="0"/>
          <c:showCatName val="0"/>
          <c:showSerName val="0"/>
          <c:showPercent val="0"/>
          <c:showBubbleSize val="0"/>
        </c:dLbls>
        <c:gapWidth val="219"/>
        <c:overlap val="-27"/>
        <c:axId val="162574120"/>
        <c:axId val="161067672"/>
      </c:barChart>
      <c:catAx>
        <c:axId val="16257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crossAx val="161067672"/>
        <c:crosses val="autoZero"/>
        <c:auto val="1"/>
        <c:lblAlgn val="ctr"/>
        <c:lblOffset val="100"/>
        <c:noMultiLvlLbl val="0"/>
      </c:catAx>
      <c:valAx>
        <c:axId val="1610676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j-lt"/>
                    <a:ea typeface="+mn-ea"/>
                    <a:cs typeface="+mn-cs"/>
                  </a:defRPr>
                </a:pPr>
                <a:r>
                  <a:rPr lang="en-US" sz="1800"/>
                  <a:t>NYISO ICAP SCR Performance Factor</a:t>
                </a:r>
              </a:p>
            </c:rich>
          </c:tx>
          <c:layout>
            <c:manualLayout>
              <c:xMode val="edge"/>
              <c:yMode val="edge"/>
              <c:x val="1.0728347649845149E-2"/>
              <c:y val="6.4852959461506418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crossAx val="16257412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mj-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7020457415989372E-2"/>
          <c:y val="4.3912175648702596E-2"/>
          <c:w val="0.87185234224970543"/>
          <c:h val="0.73098807922203513"/>
        </c:manualLayout>
      </c:layout>
      <c:barChart>
        <c:barDir val="col"/>
        <c:grouping val="clustered"/>
        <c:varyColors val="0"/>
        <c:ser>
          <c:idx val="0"/>
          <c:order val="0"/>
          <c:tx>
            <c:strRef>
              <c:f>'Figure 14'!$B$8</c:f>
              <c:strCache>
                <c:ptCount val="1"/>
                <c:pt idx="0">
                  <c:v>w/IHD</c:v>
                </c:pt>
              </c:strCache>
            </c:strRef>
          </c:tx>
          <c:spPr>
            <a:solidFill>
              <a:schemeClr val="accent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'Figure 14'!$C$6:$F$7</c:f>
              <c:multiLvlStrCache>
                <c:ptCount val="4"/>
                <c:lvl>
                  <c:pt idx="0">
                    <c:v>CPP</c:v>
                  </c:pt>
                  <c:pt idx="1">
                    <c:v>TOU</c:v>
                  </c:pt>
                  <c:pt idx="2">
                    <c:v>CPP</c:v>
                  </c:pt>
                  <c:pt idx="3">
                    <c:v>TOU</c:v>
                  </c:pt>
                </c:lvl>
                <c:lvl>
                  <c:pt idx="0">
                    <c:v>Enrollment Rate</c:v>
                  </c:pt>
                  <c:pt idx="2">
                    <c:v>End of Year 1 Retention Rate</c:v>
                  </c:pt>
                </c:lvl>
              </c:multiLvlStrCache>
            </c:multiLvlStrRef>
          </c:cat>
          <c:val>
            <c:numRef>
              <c:f>'Figure 14'!$C$8:$F$8</c:f>
              <c:numCache>
                <c:formatCode>0%</c:formatCode>
                <c:ptCount val="4"/>
                <c:pt idx="0">
                  <c:v>0.18222958057395144</c:v>
                </c:pt>
                <c:pt idx="1">
                  <c:v>0.17516329456746854</c:v>
                </c:pt>
                <c:pt idx="2">
                  <c:v>0.92670490758444868</c:v>
                </c:pt>
                <c:pt idx="3">
                  <c:v>0.9254302103250478</c:v>
                </c:pt>
              </c:numCache>
            </c:numRef>
          </c:val>
        </c:ser>
        <c:ser>
          <c:idx val="1"/>
          <c:order val="1"/>
          <c:tx>
            <c:strRef>
              <c:f>'Figure 14'!$B$9</c:f>
              <c:strCache>
                <c:ptCount val="1"/>
                <c:pt idx="0">
                  <c:v>w/o IHD</c:v>
                </c:pt>
              </c:strCache>
            </c:strRef>
          </c:tx>
          <c:spPr>
            <a:solidFill>
              <a:schemeClr val="accent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'Figure 14'!$C$6:$F$7</c:f>
              <c:multiLvlStrCache>
                <c:ptCount val="4"/>
                <c:lvl>
                  <c:pt idx="0">
                    <c:v>CPP</c:v>
                  </c:pt>
                  <c:pt idx="1">
                    <c:v>TOU</c:v>
                  </c:pt>
                  <c:pt idx="2">
                    <c:v>CPP</c:v>
                  </c:pt>
                  <c:pt idx="3">
                    <c:v>TOU</c:v>
                  </c:pt>
                </c:lvl>
                <c:lvl>
                  <c:pt idx="0">
                    <c:v>Enrollment Rate</c:v>
                  </c:pt>
                  <c:pt idx="2">
                    <c:v>End of Year 1 Retention Rate</c:v>
                  </c:pt>
                </c:lvl>
              </c:multiLvlStrCache>
            </c:multiLvlStrRef>
          </c:cat>
          <c:val>
            <c:numRef>
              <c:f>'Figure 14'!$C$9:$F$9</c:f>
              <c:numCache>
                <c:formatCode>0%</c:formatCode>
                <c:ptCount val="4"/>
                <c:pt idx="0">
                  <c:v>0.18786857624262848</c:v>
                </c:pt>
                <c:pt idx="1">
                  <c:v>0.16386666666666666</c:v>
                </c:pt>
                <c:pt idx="2">
                  <c:v>0.910377358490566</c:v>
                </c:pt>
                <c:pt idx="3">
                  <c:v>0.92826274848746759</c:v>
                </c:pt>
              </c:numCache>
            </c:numRef>
          </c:val>
        </c:ser>
        <c:dLbls>
          <c:dLblPos val="outEnd"/>
          <c:showLegendKey val="0"/>
          <c:showVal val="1"/>
          <c:showCatName val="0"/>
          <c:showSerName val="0"/>
          <c:showPercent val="0"/>
          <c:showBubbleSize val="0"/>
        </c:dLbls>
        <c:gapWidth val="150"/>
        <c:axId val="161068456"/>
        <c:axId val="161068848"/>
      </c:barChart>
      <c:catAx>
        <c:axId val="161068456"/>
        <c:scaling>
          <c:orientation val="minMax"/>
        </c:scaling>
        <c:delete val="0"/>
        <c:axPos val="b"/>
        <c:numFmt formatCode="General" sourceLinked="0"/>
        <c:majorTickMark val="out"/>
        <c:minorTickMark val="none"/>
        <c:tickLblPos val="nextTo"/>
        <c:txPr>
          <a:bodyPr/>
          <a:lstStyle/>
          <a:p>
            <a:pPr>
              <a:defRPr b="1"/>
            </a:pPr>
            <a:endParaRPr lang="en-US"/>
          </a:p>
        </c:txPr>
        <c:crossAx val="161068848"/>
        <c:crosses val="autoZero"/>
        <c:auto val="1"/>
        <c:lblAlgn val="ctr"/>
        <c:lblOffset val="100"/>
        <c:noMultiLvlLbl val="0"/>
      </c:catAx>
      <c:valAx>
        <c:axId val="161068848"/>
        <c:scaling>
          <c:orientation val="minMax"/>
        </c:scaling>
        <c:delete val="0"/>
        <c:axPos val="l"/>
        <c:majorGridlines/>
        <c:numFmt formatCode="0%" sourceLinked="1"/>
        <c:majorTickMark val="out"/>
        <c:minorTickMark val="none"/>
        <c:tickLblPos val="nextTo"/>
        <c:crossAx val="161068456"/>
        <c:crosses val="autoZero"/>
        <c:crossBetween val="between"/>
      </c:valAx>
    </c:plotArea>
    <c:legend>
      <c:legendPos val="r"/>
      <c:layout>
        <c:manualLayout>
          <c:xMode val="edge"/>
          <c:yMode val="edge"/>
          <c:x val="9.2984173825907415E-2"/>
          <c:y val="2.2934444240981511E-2"/>
          <c:w val="0.22050094000946904"/>
          <c:h val="0.1401776231459439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590569664707404"/>
          <c:y val="6.360295872106897E-2"/>
          <c:w val="0.86827270710879445"/>
          <c:h val="0.83657484163453177"/>
        </c:manualLayout>
      </c:layout>
      <c:barChart>
        <c:barDir val="col"/>
        <c:grouping val="clustered"/>
        <c:varyColors val="0"/>
        <c:ser>
          <c:idx val="0"/>
          <c:order val="0"/>
          <c:tx>
            <c:strRef>
              <c:f>'Figure 15'!$B$9</c:f>
              <c:strCache>
                <c:ptCount val="1"/>
                <c:pt idx="0">
                  <c:v>w/IHD</c:v>
                </c:pt>
              </c:strCache>
            </c:strRef>
          </c:tx>
          <c:spPr>
            <a:solidFill>
              <a:schemeClr val="accent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15'!$C$8:$D$8</c:f>
              <c:strCache>
                <c:ptCount val="2"/>
                <c:pt idx="0">
                  <c:v>Year 1</c:v>
                </c:pt>
                <c:pt idx="1">
                  <c:v>Year 2</c:v>
                </c:pt>
              </c:strCache>
            </c:strRef>
          </c:cat>
          <c:val>
            <c:numRef>
              <c:f>'Figure 15'!$C$9:$D$9</c:f>
              <c:numCache>
                <c:formatCode>0%</c:formatCode>
                <c:ptCount val="2"/>
                <c:pt idx="0">
                  <c:v>0.26200000000000001</c:v>
                </c:pt>
                <c:pt idx="1">
                  <c:v>0.24099999999999999</c:v>
                </c:pt>
              </c:numCache>
            </c:numRef>
          </c:val>
        </c:ser>
        <c:ser>
          <c:idx val="1"/>
          <c:order val="1"/>
          <c:tx>
            <c:strRef>
              <c:f>'Figure 15'!$B$10</c:f>
              <c:strCache>
                <c:ptCount val="1"/>
                <c:pt idx="0">
                  <c:v>w/o IHD</c:v>
                </c:pt>
              </c:strCache>
            </c:strRef>
          </c:tx>
          <c:spPr>
            <a:solidFill>
              <a:schemeClr val="accent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15'!$C$8:$D$8</c:f>
              <c:strCache>
                <c:ptCount val="2"/>
                <c:pt idx="0">
                  <c:v>Year 1</c:v>
                </c:pt>
                <c:pt idx="1">
                  <c:v>Year 2</c:v>
                </c:pt>
              </c:strCache>
            </c:strRef>
          </c:cat>
          <c:val>
            <c:numRef>
              <c:f>'Figure 15'!$C$10:$D$10</c:f>
              <c:numCache>
                <c:formatCode>0%</c:formatCode>
                <c:ptCount val="2"/>
                <c:pt idx="0">
                  <c:v>0.219</c:v>
                </c:pt>
                <c:pt idx="1">
                  <c:v>0.20599999999999999</c:v>
                </c:pt>
              </c:numCache>
            </c:numRef>
          </c:val>
        </c:ser>
        <c:dLbls>
          <c:dLblPos val="outEnd"/>
          <c:showLegendKey val="0"/>
          <c:showVal val="1"/>
          <c:showCatName val="0"/>
          <c:showSerName val="0"/>
          <c:showPercent val="0"/>
          <c:showBubbleSize val="0"/>
        </c:dLbls>
        <c:gapWidth val="150"/>
        <c:axId val="202293280"/>
        <c:axId val="202293672"/>
      </c:barChart>
      <c:catAx>
        <c:axId val="202293280"/>
        <c:scaling>
          <c:orientation val="minMax"/>
        </c:scaling>
        <c:delete val="0"/>
        <c:axPos val="b"/>
        <c:numFmt formatCode="General" sourceLinked="1"/>
        <c:majorTickMark val="out"/>
        <c:minorTickMark val="none"/>
        <c:tickLblPos val="nextTo"/>
        <c:crossAx val="202293672"/>
        <c:crosses val="autoZero"/>
        <c:auto val="1"/>
        <c:lblAlgn val="ctr"/>
        <c:lblOffset val="100"/>
        <c:noMultiLvlLbl val="0"/>
      </c:catAx>
      <c:valAx>
        <c:axId val="202293672"/>
        <c:scaling>
          <c:orientation val="minMax"/>
          <c:max val="0.4"/>
        </c:scaling>
        <c:delete val="0"/>
        <c:axPos val="l"/>
        <c:majorGridlines/>
        <c:numFmt formatCode="0%" sourceLinked="1"/>
        <c:majorTickMark val="out"/>
        <c:minorTickMark val="none"/>
        <c:tickLblPos val="nextTo"/>
        <c:crossAx val="202293280"/>
        <c:crosses val="autoZero"/>
        <c:crossBetween val="between"/>
      </c:valAx>
    </c:plotArea>
    <c:legend>
      <c:legendPos val="b"/>
      <c:layout>
        <c:manualLayout>
          <c:xMode val="edge"/>
          <c:yMode val="edge"/>
          <c:x val="0.10846382758493217"/>
          <c:y val="9.5045758576365644E-2"/>
          <c:w val="0.24954954643827415"/>
          <c:h val="6.83018447056724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7.png"/></Relationships>
</file>

<file path=ppt/drawings/_rels/drawing3.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0.52304</cdr:x>
      <cdr:y>0.20861</cdr:y>
    </cdr:from>
    <cdr:to>
      <cdr:x>0.52304</cdr:x>
      <cdr:y>0.71608</cdr:y>
    </cdr:to>
    <cdr:cxnSp macro="">
      <cdr:nvCxnSpPr>
        <cdr:cNvPr id="10" name="Straight Connector 9"/>
        <cdr:cNvCxnSpPr/>
      </cdr:nvCxnSpPr>
      <cdr:spPr>
        <a:xfrm xmlns:a="http://schemas.openxmlformats.org/drawingml/2006/main">
          <a:off x="2816467" y="680350"/>
          <a:ext cx="0" cy="1655043"/>
        </a:xfrm>
        <a:prstGeom xmlns:a="http://schemas.openxmlformats.org/drawingml/2006/main" prst="line">
          <a:avLst/>
        </a:prstGeom>
        <a:ln xmlns:a="http://schemas.openxmlformats.org/drawingml/2006/main">
          <a:solidFill>
            <a:schemeClr val="bg1">
              <a:lumMod val="65000"/>
            </a:schemeClr>
          </a:solidFill>
          <a:prstDash val="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0.08954</cdr:x>
      <cdr:y>0.03569</cdr:y>
    </cdr:from>
    <cdr:to>
      <cdr:x>0.20503</cdr:x>
      <cdr:y>0.28492</cdr:y>
    </cdr:to>
    <cdr:pic>
      <cdr:nvPicPr>
        <cdr:cNvPr id="6" name="Picture 5"/>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79334" y="98235"/>
          <a:ext cx="618210" cy="6860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drawings/drawing3.xml><?xml version="1.0" encoding="utf-8"?>
<c:userShapes xmlns:c="http://schemas.openxmlformats.org/drawingml/2006/chart">
  <cdr:relSizeAnchor xmlns:cdr="http://schemas.openxmlformats.org/drawingml/2006/chartDrawing">
    <cdr:from>
      <cdr:x>0.10182</cdr:x>
      <cdr:y>0.05426</cdr:y>
    </cdr:from>
    <cdr:to>
      <cdr:x>0.24785</cdr:x>
      <cdr:y>0.33693</cdr:y>
    </cdr:to>
    <cdr:pic>
      <cdr:nvPicPr>
        <cdr:cNvPr id="3" name="Picture 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55738" y="162807"/>
          <a:ext cx="796991" cy="8481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80F79-BB8C-4484-B2B9-71F636650AF5}" type="datetimeFigureOut">
              <a:rPr lang="en-US" smtClean="0"/>
              <a:pPr/>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EB984-4B6F-4DA8-8DBA-2237D9879CE6}" type="slidenum">
              <a:rPr lang="en-US" smtClean="0"/>
              <a:pPr/>
              <a:t>‹#›</a:t>
            </a:fld>
            <a:endParaRPr lang="en-US"/>
          </a:p>
        </p:txBody>
      </p:sp>
    </p:spTree>
    <p:extLst>
      <p:ext uri="{BB962C8B-B14F-4D97-AF65-F5344CB8AC3E}">
        <p14:creationId xmlns:p14="http://schemas.microsoft.com/office/powerpoint/2010/main" val="276577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Team members</a:t>
            </a:r>
          </a:p>
          <a:p>
            <a:r>
              <a:rPr lang="en-US" dirty="0" smtClean="0"/>
              <a:t>LBNL: Pete</a:t>
            </a:r>
            <a:r>
              <a:rPr lang="en-US" baseline="0" dirty="0" smtClean="0"/>
              <a:t> Cappers, Annika Todd, Anna Spurlock, </a:t>
            </a:r>
            <a:r>
              <a:rPr lang="en-US" baseline="0" dirty="0" err="1" smtClean="0"/>
              <a:t>Liesel</a:t>
            </a:r>
            <a:r>
              <a:rPr lang="en-US" baseline="0" dirty="0" smtClean="0"/>
              <a:t> Hans, </a:t>
            </a:r>
          </a:p>
          <a:p>
            <a:r>
              <a:rPr lang="en-US" baseline="0" dirty="0" err="1" smtClean="0"/>
              <a:t>Scheer</a:t>
            </a:r>
            <a:r>
              <a:rPr lang="en-US" baseline="0" dirty="0" smtClean="0"/>
              <a:t> Ventures LLC: Rich </a:t>
            </a:r>
            <a:r>
              <a:rPr lang="en-US" baseline="0" dirty="0" err="1" smtClean="0"/>
              <a:t>Scheer</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a:t>
            </a:fld>
            <a:endParaRPr lang="en-US"/>
          </a:p>
        </p:txBody>
      </p:sp>
    </p:spTree>
    <p:extLst>
      <p:ext uri="{BB962C8B-B14F-4D97-AF65-F5344CB8AC3E}">
        <p14:creationId xmlns:p14="http://schemas.microsoft.com/office/powerpoint/2010/main" val="203548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EB984-4B6F-4DA8-8DBA-2237D9879CE6}" type="slidenum">
              <a:rPr lang="en-US" smtClean="0"/>
              <a:pPr/>
              <a:t>11</a:t>
            </a:fld>
            <a:endParaRPr lang="en-US"/>
          </a:p>
        </p:txBody>
      </p:sp>
    </p:spTree>
    <p:extLst>
      <p:ext uri="{BB962C8B-B14F-4D97-AF65-F5344CB8AC3E}">
        <p14:creationId xmlns:p14="http://schemas.microsoft.com/office/powerpoint/2010/main" val="12799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12</a:t>
            </a:fld>
            <a:endParaRPr lang="en-US"/>
          </a:p>
        </p:txBody>
      </p:sp>
    </p:spTree>
    <p:extLst>
      <p:ext uri="{BB962C8B-B14F-4D97-AF65-F5344CB8AC3E}">
        <p14:creationId xmlns:p14="http://schemas.microsoft.com/office/powerpoint/2010/main" val="727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CBS</a:t>
            </a:r>
            <a:r>
              <a:rPr lang="en-US" baseline="0" dirty="0" smtClean="0"/>
              <a:t> utilities undertook very different approaches to recruitment. Some expended tremendous resources on market research, others spent nearly nothing on the activity.  Some have very positive relationships with their customers, others have a much less positive relationship with their customers.  So there are many factors that contribute to the variability in recruitment rates, but it is clear that opt-out recruitment approaches enlist far more customers than opt-in approaches.</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13</a:t>
            </a:fld>
            <a:endParaRPr lang="en-US"/>
          </a:p>
        </p:txBody>
      </p:sp>
    </p:spTree>
    <p:extLst>
      <p:ext uri="{BB962C8B-B14F-4D97-AF65-F5344CB8AC3E}">
        <p14:creationId xmlns:p14="http://schemas.microsoft.com/office/powerpoint/2010/main" val="341364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customers began the study, all were able to leave if</a:t>
            </a:r>
            <a:r>
              <a:rPr lang="en-US" baseline="0" dirty="0" smtClean="0"/>
              <a:t> they were dissatisfied, but the hurdles required to get out varied by utility.  Some utilities provided considerable resources to participating customers to help them cope with this new rate, while others did very little.  Some utilities employed bill protections to help mitigate detrimental bill impacts from participation, but these rolled off after 6-12 months. All in all, despite this variability in efforts to retain customers, the recruitment approach seems to have had little impact on the overall level of customer retention in these studies.  There was no mass exodus, as some had predicted, when customers realized what they had been defaulted onto.</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14</a:t>
            </a:fld>
            <a:endParaRPr lang="en-US"/>
          </a:p>
        </p:txBody>
      </p:sp>
    </p:spTree>
    <p:extLst>
      <p:ext uri="{BB962C8B-B14F-4D97-AF65-F5344CB8AC3E}">
        <p14:creationId xmlns:p14="http://schemas.microsoft.com/office/powerpoint/2010/main" val="3107218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surprisingly,</a:t>
            </a:r>
            <a:r>
              <a:rPr lang="en-US" baseline="0" dirty="0" smtClean="0"/>
              <a:t> those who were engaged enough to volunteer for the study provided larger load reductions on average than those who were defaulted into the study and onto a new time-based rates.  </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15</a:t>
            </a:fld>
            <a:endParaRPr lang="en-US"/>
          </a:p>
        </p:txBody>
      </p:sp>
    </p:spTree>
    <p:extLst>
      <p:ext uri="{BB962C8B-B14F-4D97-AF65-F5344CB8AC3E}">
        <p14:creationId xmlns:p14="http://schemas.microsoft.com/office/powerpoint/2010/main" val="206060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a:t>
            </a:r>
            <a:r>
              <a:rPr lang="en-US" baseline="0" dirty="0" smtClean="0"/>
              <a:t> sheer increase in participants under opt-out recruitment approaches results in dramatically increased aggregate load impacts and lower customer acquisition costs.  So much so, that opt-out offers were found to be more cost-effective than comparable offerings under an opt-in approach. </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16</a:t>
            </a:fld>
            <a:endParaRPr lang="en-US"/>
          </a:p>
        </p:txBody>
      </p:sp>
    </p:spTree>
    <p:extLst>
      <p:ext uri="{BB962C8B-B14F-4D97-AF65-F5344CB8AC3E}">
        <p14:creationId xmlns:p14="http://schemas.microsoft.com/office/powerpoint/2010/main" val="426231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customers can walk with their feet</a:t>
            </a:r>
            <a:r>
              <a:rPr lang="en-US" baseline="0" dirty="0" smtClean="0"/>
              <a:t> during the study and we saw not many did regardless of recruitment approach, it is not surprising that the recruitment approach didn’t seem to be a deciding factor on satisfaction with the study rates.  More importantly, once exposed to the rate, these customers who responded to the survey and were defaulted onto the study and the rate were either indifferent to positive about staying on the rate.  For these customers, defaulting them onto the rate appears to have helped the majority of them see that time-based rates weren’t so bad and for many was actually something positive.</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17</a:t>
            </a:fld>
            <a:endParaRPr lang="en-US"/>
          </a:p>
        </p:txBody>
      </p:sp>
    </p:spTree>
    <p:extLst>
      <p:ext uri="{BB962C8B-B14F-4D97-AF65-F5344CB8AC3E}">
        <p14:creationId xmlns:p14="http://schemas.microsoft.com/office/powerpoint/2010/main" val="1640412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EB984-4B6F-4DA8-8DBA-2237D9879CE6}" type="slidenum">
              <a:rPr lang="en-US" smtClean="0"/>
              <a:pPr/>
              <a:t>18</a:t>
            </a:fld>
            <a:endParaRPr lang="en-US"/>
          </a:p>
        </p:txBody>
      </p:sp>
    </p:spTree>
    <p:extLst>
      <p:ext uri="{BB962C8B-B14F-4D97-AF65-F5344CB8AC3E}">
        <p14:creationId xmlns:p14="http://schemas.microsoft.com/office/powerpoint/2010/main" val="303204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utilities have a goal of peak load reduction, there are a number of ways in which they can go about</a:t>
            </a:r>
            <a:r>
              <a:rPr lang="en-US" baseline="0" dirty="0" smtClean="0"/>
              <a:t> getting it.  Economists focus on setting prices to reflect the high cost of peak electricity.  However, some in our industry are wary about this approach. They prefer to pay customers to alter their behavior instead of exposing their entire load to these high prices.</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19</a:t>
            </a:fld>
            <a:endParaRPr lang="en-US"/>
          </a:p>
        </p:txBody>
      </p:sp>
    </p:spTree>
    <p:extLst>
      <p:ext uri="{BB962C8B-B14F-4D97-AF65-F5344CB8AC3E}">
        <p14:creationId xmlns:p14="http://schemas.microsoft.com/office/powerpoint/2010/main" val="3099084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Mountain Power expected enrollment</a:t>
            </a:r>
            <a:r>
              <a:rPr lang="en-US" baseline="0" dirty="0" smtClean="0"/>
              <a:t> rates to be 80% for their CPR offering and only 15% for their CPP offering.  As the figured illustrates, customers initially enrolled at about the same rates regardless of the offering.  Even once they had a year’s experience on the rate, the difference in retention rates are not all that different either.    </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20</a:t>
            </a:fld>
            <a:endParaRPr lang="en-US"/>
          </a:p>
        </p:txBody>
      </p:sp>
    </p:spTree>
    <p:extLst>
      <p:ext uri="{BB962C8B-B14F-4D97-AF65-F5344CB8AC3E}">
        <p14:creationId xmlns:p14="http://schemas.microsoft.com/office/powerpoint/2010/main" val="279532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2</a:t>
            </a:fld>
            <a:endParaRPr lang="en-US"/>
          </a:p>
        </p:txBody>
      </p:sp>
    </p:spTree>
    <p:extLst>
      <p:ext uri="{BB962C8B-B14F-4D97-AF65-F5344CB8AC3E}">
        <p14:creationId xmlns:p14="http://schemas.microsoft.com/office/powerpoint/2010/main" val="1603364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expected, though, CPP produced much larger load reductions than CPR – nearly twice</a:t>
            </a:r>
            <a:r>
              <a:rPr lang="en-US" baseline="0" dirty="0" smtClean="0"/>
              <a:t> as large</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21</a:t>
            </a:fld>
            <a:endParaRPr lang="en-US"/>
          </a:p>
        </p:txBody>
      </p:sp>
    </p:spTree>
    <p:extLst>
      <p:ext uri="{BB962C8B-B14F-4D97-AF65-F5344CB8AC3E}">
        <p14:creationId xmlns:p14="http://schemas.microsoft.com/office/powerpoint/2010/main" val="2138109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importantly, CPP produced load reductions that were more reliable and predictable than those induced from CPR.  Using the NYISO’s performance methodology they employ for their capacity DR program participants, all load reductions generated under CPP would have been </a:t>
            </a:r>
            <a:r>
              <a:rPr lang="en-US" baseline="0" dirty="0" err="1" smtClean="0"/>
              <a:t>derated</a:t>
            </a:r>
            <a:r>
              <a:rPr lang="en-US" baseline="0" dirty="0" smtClean="0"/>
              <a:t> by ~10% when determining how much capacity they represented.  However, under CPR, the load reductions would have been </a:t>
            </a:r>
            <a:r>
              <a:rPr lang="en-US" baseline="0" dirty="0" err="1" smtClean="0"/>
              <a:t>derated</a:t>
            </a:r>
            <a:r>
              <a:rPr lang="en-US" baseline="0" dirty="0" smtClean="0"/>
              <a:t> by 40%. So not only is the utility getting less per customer with CPR they are going to receive less credit from the bulk power system operator and/or reliability organization if they want to apply that against their capacity requirement.  This suggests that the value of a CPR program is less than the value from a CPP program, however none of our utilities performed a benefit-cost analysis to definitely illustrate this.</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22</a:t>
            </a:fld>
            <a:endParaRPr lang="en-US"/>
          </a:p>
        </p:txBody>
      </p:sp>
    </p:spTree>
    <p:extLst>
      <p:ext uri="{BB962C8B-B14F-4D97-AF65-F5344CB8AC3E}">
        <p14:creationId xmlns:p14="http://schemas.microsoft.com/office/powerpoint/2010/main" val="1205389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the NYISO’s performance methodology they employ for their capacity DR program participants, all load reductions generated under CPP would have been </a:t>
            </a:r>
            <a:r>
              <a:rPr lang="en-US" baseline="0" dirty="0" err="1" smtClean="0"/>
              <a:t>derated</a:t>
            </a:r>
            <a:r>
              <a:rPr lang="en-US" baseline="0" dirty="0" smtClean="0"/>
              <a:t> by ~10% when determining how much capacity they represented.  However, under CPR, the load reductions would have been </a:t>
            </a:r>
            <a:r>
              <a:rPr lang="en-US" baseline="0" dirty="0" err="1" smtClean="0"/>
              <a:t>derated</a:t>
            </a:r>
            <a:r>
              <a:rPr lang="en-US" baseline="0" dirty="0" smtClean="0"/>
              <a:t> by 30%. So not only is the utility getting less per customer with CPR they are going to receive less credit from the bulk power system operator and/or reliability organization if they want to apply that against their capacity requirement.  This suggests that the value of a CPR program is less than the value from a CPP program, however none of our utilities performed a benefit-cost analysis to definitely illustrate this.</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23</a:t>
            </a:fld>
            <a:endParaRPr lang="en-US"/>
          </a:p>
        </p:txBody>
      </p:sp>
    </p:spTree>
    <p:extLst>
      <p:ext uri="{BB962C8B-B14F-4D97-AF65-F5344CB8AC3E}">
        <p14:creationId xmlns:p14="http://schemas.microsoft.com/office/powerpoint/2010/main" val="1792314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EB984-4B6F-4DA8-8DBA-2237D9879CE6}" type="slidenum">
              <a:rPr lang="en-US" smtClean="0"/>
              <a:pPr/>
              <a:t>24</a:t>
            </a:fld>
            <a:endParaRPr lang="en-US"/>
          </a:p>
        </p:txBody>
      </p:sp>
    </p:spTree>
    <p:extLst>
      <p:ext uri="{BB962C8B-B14F-4D97-AF65-F5344CB8AC3E}">
        <p14:creationId xmlns:p14="http://schemas.microsoft.com/office/powerpoint/2010/main" val="2921494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DTE, GMP, and SMUD all included an IHD</a:t>
            </a:r>
            <a:r>
              <a:rPr lang="en-US" sz="1200" kern="1200" baseline="0" dirty="0" smtClean="0">
                <a:solidFill>
                  <a:schemeClr val="tx1"/>
                </a:solidFill>
                <a:effectLst/>
                <a:latin typeface="+mn-lt"/>
                <a:ea typeface="+mn-ea"/>
                <a:cs typeface="+mn-cs"/>
              </a:rPr>
              <a:t> in their study</a:t>
            </a:r>
            <a:r>
              <a:rPr lang="en-US" sz="1200" kern="1200" dirty="0" smtClean="0">
                <a:solidFill>
                  <a:schemeClr val="tx1"/>
                </a:solidFill>
                <a:effectLst/>
                <a:latin typeface="+mn-lt"/>
                <a:ea typeface="+mn-ea"/>
                <a:cs typeface="+mn-cs"/>
              </a:rPr>
              <a:t>. In all cases (although only SMUD is shown), the differences in enrollment and retention rates with and without offers of IHDs were small and did not appear to boost enrollment or retention rates, as many in industry expected they would. </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26</a:t>
            </a:fld>
            <a:endParaRPr lang="en-US"/>
          </a:p>
        </p:txBody>
      </p:sp>
    </p:spTree>
    <p:extLst>
      <p:ext uri="{BB962C8B-B14F-4D97-AF65-F5344CB8AC3E}">
        <p14:creationId xmlns:p14="http://schemas.microsoft.com/office/powerpoint/2010/main" val="485075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SMUD tracked the connectivity of IHDs to better understand the degree to which customers were using them. The table shows that less than 20% of the customers who received an IHD actually had it connected to the utility’s system all the time. Instead, the majority of participants in three of the five treatment groups who received an IHD never actually turned it on and connected it to the utility’s system.  Brings into question the cost effectiveness of handing out this type of technology if the majority of people are not even turning it on, let alone using it.</a:t>
            </a:r>
          </a:p>
        </p:txBody>
      </p:sp>
      <p:sp>
        <p:nvSpPr>
          <p:cNvPr id="4" name="Slide Number Placeholder 3"/>
          <p:cNvSpPr>
            <a:spLocks noGrp="1"/>
          </p:cNvSpPr>
          <p:nvPr>
            <p:ph type="sldNum" sz="quarter" idx="10"/>
          </p:nvPr>
        </p:nvSpPr>
        <p:spPr/>
        <p:txBody>
          <a:bodyPr/>
          <a:lstStyle/>
          <a:p>
            <a:fld id="{BFCEB984-4B6F-4DA8-8DBA-2237D9879CE6}" type="slidenum">
              <a:rPr lang="en-US" smtClean="0"/>
              <a:pPr/>
              <a:t>27</a:t>
            </a:fld>
            <a:endParaRPr lang="en-US"/>
          </a:p>
        </p:txBody>
      </p:sp>
    </p:spTree>
    <p:extLst>
      <p:ext uri="{BB962C8B-B14F-4D97-AF65-F5344CB8AC3E}">
        <p14:creationId xmlns:p14="http://schemas.microsoft.com/office/powerpoint/2010/main" val="4212448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studies have been done on information technology, like IHDs, and most show only a very</a:t>
            </a:r>
            <a:r>
              <a:rPr lang="en-US" baseline="0" dirty="0" smtClean="0"/>
              <a:t> small if any boost in the level of load reductions that can be attributed to the device.  The results from SMUDs study conform with these results, however they offer an interesting caveat.  </a:t>
            </a:r>
            <a:r>
              <a:rPr lang="en-US" dirty="0" smtClean="0"/>
              <a:t>Although the SMUD study derived these estimates of the demand impacts from CPP and IHDs in a truly experimental setting (contrary to many studies that preceded this one), the report points ou</a:t>
            </a:r>
            <a:r>
              <a:rPr lang="en-US" baseline="0" dirty="0" smtClean="0"/>
              <a:t>t that these impacts are not statistically different from each other.  Furthermore, once pre-treatment differences in the two populations of customers (w/ IHDs and w/o IHDs) are corrected for, the IHD is no longer found to produce any measurable boost in response.  </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28</a:t>
            </a:fld>
            <a:endParaRPr lang="en-US"/>
          </a:p>
        </p:txBody>
      </p:sp>
    </p:spTree>
    <p:extLst>
      <p:ext uri="{BB962C8B-B14F-4D97-AF65-F5344CB8AC3E}">
        <p14:creationId xmlns:p14="http://schemas.microsoft.com/office/powerpoint/2010/main" val="3409040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of the way the CBS utilities designed the PCT treatments, it was not possible to assess the impacts on enrollment rates.  The Figure shows retention rates after the first year for 8 treatment groups with PCTs, compared with 28 treatment groups without PCTs. These data reflect results for 8 CBS utilities. While the overall results vary somewhat, the average retention rates with and without PCTs are about the same: approximately 92% for those with PCTs, and about 90% for those without.</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30</a:t>
            </a:fld>
            <a:endParaRPr lang="en-US"/>
          </a:p>
        </p:txBody>
      </p:sp>
    </p:spTree>
    <p:extLst>
      <p:ext uri="{BB962C8B-B14F-4D97-AF65-F5344CB8AC3E}">
        <p14:creationId xmlns:p14="http://schemas.microsoft.com/office/powerpoint/2010/main" val="3619200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PCT offers did not appear to affect retention rates much, several of the CBS utilities found that demand reductions were higher for customers with PCTs than for those without. The figure shows results for 8 CBS utilities encompassing 45 treatment groups and covers demand reductions for critical peak events involving CPP and CPR. The estimated demand reductions for customers with PCTs ranged from about 27% to 45%; while the estimated demand reductions for customers without PCTs ranged from about -1% to 37%.</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31</a:t>
            </a:fld>
            <a:endParaRPr lang="en-US"/>
          </a:p>
        </p:txBody>
      </p:sp>
    </p:spTree>
    <p:extLst>
      <p:ext uri="{BB962C8B-B14F-4D97-AF65-F5344CB8AC3E}">
        <p14:creationId xmlns:p14="http://schemas.microsoft.com/office/powerpoint/2010/main" val="201456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PCTs generally increased the average level of demand reductions, if the devices also led to less variability in demand reductions, then the value would be increased further because of greater confidence by grid operators in the certainty of the resource. The figure shows results from 3 CBS utilities and 13 CPP treatment groups. </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32</a:t>
            </a:fld>
            <a:endParaRPr lang="en-US"/>
          </a:p>
        </p:txBody>
      </p:sp>
    </p:spTree>
    <p:extLst>
      <p:ext uri="{BB962C8B-B14F-4D97-AF65-F5344CB8AC3E}">
        <p14:creationId xmlns:p14="http://schemas.microsoft.com/office/powerpoint/2010/main" val="324836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EB984-4B6F-4DA8-8DBA-2237D9879CE6}" type="slidenum">
              <a:rPr lang="en-US" smtClean="0"/>
              <a:pPr/>
              <a:t>3</a:t>
            </a:fld>
            <a:endParaRPr lang="en-US"/>
          </a:p>
        </p:txBody>
      </p:sp>
    </p:spTree>
    <p:extLst>
      <p:ext uri="{BB962C8B-B14F-4D97-AF65-F5344CB8AC3E}">
        <p14:creationId xmlns:p14="http://schemas.microsoft.com/office/powerpoint/2010/main" val="1084641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NYISO’s performance factor methodology described in Chapter 4, shows that grid operators would </a:t>
            </a:r>
            <a:r>
              <a:rPr lang="en-US" sz="1200" kern="1200" dirty="0" err="1" smtClean="0">
                <a:solidFill>
                  <a:schemeClr val="tx1"/>
                </a:solidFill>
                <a:effectLst/>
                <a:latin typeface="+mn-lt"/>
                <a:ea typeface="+mn-ea"/>
                <a:cs typeface="+mn-cs"/>
              </a:rPr>
              <a:t>derate</a:t>
            </a:r>
            <a:r>
              <a:rPr lang="en-US" sz="1200" kern="1200" dirty="0" smtClean="0">
                <a:solidFill>
                  <a:schemeClr val="tx1"/>
                </a:solidFill>
                <a:effectLst/>
                <a:latin typeface="+mn-lt"/>
                <a:ea typeface="+mn-ea"/>
                <a:cs typeface="+mn-cs"/>
              </a:rPr>
              <a:t> the average demand reduction 7% for CPP customers with PCTs, and 15% for customers without PCTs. These results suggest that PCTs do reduce the level of variability of demand reductions associated with rates and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33</a:t>
            </a:fld>
            <a:endParaRPr lang="en-US"/>
          </a:p>
        </p:txBody>
      </p:sp>
    </p:spTree>
    <p:extLst>
      <p:ext uri="{BB962C8B-B14F-4D97-AF65-F5344CB8AC3E}">
        <p14:creationId xmlns:p14="http://schemas.microsoft.com/office/powerpoint/2010/main" val="1769796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OG&amp;E conducted cost-effectiveness analysis of a broad roll out of its tested VPP rate offering which included offers of PCTs at no cost to participating customers. The table shows positive benefit-cost ratios for all of the standard practice manual tests that are commonly applied to assess cost effectiveness of DSM programs. Based on these findings, OG&amp;E filed a request, which was approved by the Oklahoma Corporation Commission, to roll-out the VPP rate offering with free PCTs under an opt-in recruitment approach with the goal of enrolling 120,000 (~20%) of its residential and small commercial customers across its service territory within 3 years. </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34</a:t>
            </a:fld>
            <a:endParaRPr lang="en-US"/>
          </a:p>
        </p:txBody>
      </p:sp>
    </p:spTree>
    <p:extLst>
      <p:ext uri="{BB962C8B-B14F-4D97-AF65-F5344CB8AC3E}">
        <p14:creationId xmlns:p14="http://schemas.microsoft.com/office/powerpoint/2010/main" val="64009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EB984-4B6F-4DA8-8DBA-2237D9879CE6}" type="slidenum">
              <a:rPr lang="en-US" smtClean="0"/>
              <a:pPr/>
              <a:t>36</a:t>
            </a:fld>
            <a:endParaRPr lang="en-US"/>
          </a:p>
        </p:txBody>
      </p:sp>
    </p:spTree>
    <p:extLst>
      <p:ext uri="{BB962C8B-B14F-4D97-AF65-F5344CB8AC3E}">
        <p14:creationId xmlns:p14="http://schemas.microsoft.com/office/powerpoint/2010/main" val="1104738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CE098B-8956-41A3-89C8-F6614A56BB68}" type="slidenum">
              <a:rPr lang="en-US" smtClean="0"/>
              <a:pPr/>
              <a:t>37</a:t>
            </a:fld>
            <a:endParaRPr lang="en-US"/>
          </a:p>
        </p:txBody>
      </p:sp>
    </p:spTree>
    <p:extLst>
      <p:ext uri="{BB962C8B-B14F-4D97-AF65-F5344CB8AC3E}">
        <p14:creationId xmlns:p14="http://schemas.microsoft.com/office/powerpoint/2010/main" val="83720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4</a:t>
            </a:fld>
            <a:endParaRPr lang="en-US"/>
          </a:p>
        </p:txBody>
      </p:sp>
    </p:spTree>
    <p:extLst>
      <p:ext uri="{BB962C8B-B14F-4D97-AF65-F5344CB8AC3E}">
        <p14:creationId xmlns:p14="http://schemas.microsoft.com/office/powerpoint/2010/main" val="69211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expectations/goals.</a:t>
            </a:r>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6</a:t>
            </a:fld>
            <a:endParaRPr lang="en-US"/>
          </a:p>
        </p:txBody>
      </p:sp>
    </p:spTree>
    <p:extLst>
      <p:ext uri="{BB962C8B-B14F-4D97-AF65-F5344CB8AC3E}">
        <p14:creationId xmlns:p14="http://schemas.microsoft.com/office/powerpoint/2010/main" val="119195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studies implementing CPP; 6 of them have a CPP overlaid on a TOU</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studies included both In Home Displays (IHDs) and Programmable Communicating Thermostats (PCTs)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11 studies employed an opt-in recruitment</a:t>
            </a:r>
            <a:r>
              <a:rPr lang="en-US" baseline="0" dirty="0" smtClean="0"/>
              <a:t> approach.  Only 2 studies used both an opt-in and opt-out recruitment approach.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7</a:t>
            </a:fld>
            <a:endParaRPr lang="en-US"/>
          </a:p>
        </p:txBody>
      </p:sp>
    </p:spTree>
    <p:extLst>
      <p:ext uri="{BB962C8B-B14F-4D97-AF65-F5344CB8AC3E}">
        <p14:creationId xmlns:p14="http://schemas.microsoft.com/office/powerpoint/2010/main" val="1883760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majority of the CBS Utility evaluation reports have been completed and approved by DOE (14 of 20).  Due to timing of when the</a:t>
            </a:r>
            <a:r>
              <a:rPr lang="en-US" baseline="0" dirty="0" smtClean="0"/>
              <a:t> analysis for this report had to begin, we imposed a cut off date of February 28, 2015 for inclusion.</a:t>
            </a:r>
            <a:endParaRPr lang="en-US" dirty="0" smtClean="0"/>
          </a:p>
          <a:p>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8</a:t>
            </a:fld>
            <a:endParaRPr lang="en-US"/>
          </a:p>
        </p:txBody>
      </p:sp>
    </p:spTree>
    <p:extLst>
      <p:ext uri="{BB962C8B-B14F-4D97-AF65-F5344CB8AC3E}">
        <p14:creationId xmlns:p14="http://schemas.microsoft.com/office/powerpoint/2010/main" val="427558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EB984-4B6F-4DA8-8DBA-2237D9879CE6}" type="slidenum">
              <a:rPr lang="en-US" smtClean="0"/>
              <a:pPr/>
              <a:t>9</a:t>
            </a:fld>
            <a:endParaRPr lang="en-US"/>
          </a:p>
        </p:txBody>
      </p:sp>
    </p:spTree>
    <p:extLst>
      <p:ext uri="{BB962C8B-B14F-4D97-AF65-F5344CB8AC3E}">
        <p14:creationId xmlns:p14="http://schemas.microsoft.com/office/powerpoint/2010/main" val="380208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of the 10 utilities have taken their experience with time-based rates through their CBS and parlayed them into</a:t>
            </a:r>
            <a:r>
              <a:rPr lang="en-US" baseline="0" dirty="0" smtClean="0"/>
              <a:t> actual or planned deployment efforts.  </a:t>
            </a:r>
          </a:p>
          <a:p>
            <a:endParaRPr lang="en-US" dirty="0"/>
          </a:p>
        </p:txBody>
      </p:sp>
      <p:sp>
        <p:nvSpPr>
          <p:cNvPr id="4" name="Slide Number Placeholder 3"/>
          <p:cNvSpPr>
            <a:spLocks noGrp="1"/>
          </p:cNvSpPr>
          <p:nvPr>
            <p:ph type="sldNum" sz="quarter" idx="10"/>
          </p:nvPr>
        </p:nvSpPr>
        <p:spPr/>
        <p:txBody>
          <a:bodyPr/>
          <a:lstStyle/>
          <a:p>
            <a:fld id="{BFCEB984-4B6F-4DA8-8DBA-2237D9879CE6}" type="slidenum">
              <a:rPr lang="en-US" smtClean="0"/>
              <a:pPr/>
              <a:t>10</a:t>
            </a:fld>
            <a:endParaRPr lang="en-US"/>
          </a:p>
        </p:txBody>
      </p:sp>
    </p:spTree>
    <p:extLst>
      <p:ext uri="{BB962C8B-B14F-4D97-AF65-F5344CB8AC3E}">
        <p14:creationId xmlns:p14="http://schemas.microsoft.com/office/powerpoint/2010/main" val="460784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a:xfrm>
            <a:off x="2438400" y="2209800"/>
            <a:ext cx="6477000" cy="3962400"/>
          </a:xfrm>
          <a:prstGeom prst="roundRect">
            <a:avLst/>
          </a:prstGeom>
          <a:solidFill>
            <a:srgbClr val="E6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14600" y="2362201"/>
            <a:ext cx="6248400" cy="1828800"/>
          </a:xfrm>
          <a:noFill/>
        </p:spPr>
        <p:txBody>
          <a:bodyPr>
            <a:normAutofit/>
          </a:bodyPr>
          <a:lstStyle>
            <a:lvl1pPr algn="l">
              <a:defRPr sz="4000" b="1">
                <a:solidFill>
                  <a:srgbClr val="4A5C8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14600" y="4191000"/>
            <a:ext cx="6248400" cy="1905000"/>
          </a:xfrm>
          <a:noFill/>
        </p:spPr>
        <p:txBody>
          <a:bodyPr/>
          <a:lstStyle>
            <a:lvl1pPr marL="0" indent="0" algn="l">
              <a:buNone/>
              <a:defRPr>
                <a:solidFill>
                  <a:srgbClr val="54C5D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6" name="Slide Number Placeholder 5"/>
          <p:cNvSpPr>
            <a:spLocks noGrp="1"/>
          </p:cNvSpPr>
          <p:nvPr>
            <p:ph type="sldNum" sz="quarter" idx="12"/>
          </p:nvPr>
        </p:nvSpPr>
        <p:spPr>
          <a:xfrm>
            <a:off x="7848600" y="6356350"/>
            <a:ext cx="838200" cy="365125"/>
          </a:xfrm>
        </p:spPr>
        <p:txBody>
          <a:bodyPr/>
          <a:lstStyle/>
          <a:p>
            <a:fld id="{AE65B1C1-DB71-462A-B848-9B76734137A9}" type="slidenum">
              <a:rPr lang="en-US" smtClean="0"/>
              <a:pPr/>
              <a:t>‹#›</a:t>
            </a:fld>
            <a:endParaRPr lang="en-US"/>
          </a:p>
        </p:txBody>
      </p:sp>
      <p:sp>
        <p:nvSpPr>
          <p:cNvPr id="8" name="Rounded Rectangle 7"/>
          <p:cNvSpPr/>
          <p:nvPr userDrawn="1"/>
        </p:nvSpPr>
        <p:spPr>
          <a:xfrm>
            <a:off x="304800" y="2209800"/>
            <a:ext cx="1828800" cy="3962400"/>
          </a:xfrm>
          <a:prstGeom prst="roundRect">
            <a:avLst/>
          </a:prstGeom>
          <a:solidFill>
            <a:srgbClr val="54C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irst page_ned.png"/>
          <p:cNvPicPr>
            <a:picLocks noChangeAspect="1"/>
          </p:cNvPicPr>
          <p:nvPr userDrawn="1"/>
        </p:nvPicPr>
        <p:blipFill>
          <a:blip r:embed="rId2" cstate="print"/>
          <a:srcRect l="9412" t="12727" r="9412" b="70909"/>
          <a:stretch>
            <a:fillRect/>
          </a:stretch>
        </p:blipFill>
        <p:spPr>
          <a:xfrm>
            <a:off x="113435" y="16410"/>
            <a:ext cx="7823469" cy="20409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a:p>
        </p:txBody>
      </p:sp>
      <p:sp>
        <p:nvSpPr>
          <p:cNvPr id="6" name="Slide Number Placeholder 5"/>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a:p>
        </p:txBody>
      </p:sp>
      <p:sp>
        <p:nvSpPr>
          <p:cNvPr id="6" name="Slide Number Placeholder 5"/>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a:solidFill>
            <a:srgbClr val="E6F0E8"/>
          </a:solidFill>
        </p:spPr>
        <p:txBody>
          <a:bodyPr>
            <a:normAutofit/>
          </a:bodyPr>
          <a:lstStyle>
            <a:lvl1pPr algn="l">
              <a:defRPr sz="4000" b="1">
                <a:solidFill>
                  <a:srgbClr val="4A5C8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00200"/>
            <a:ext cx="8686800" cy="4525963"/>
          </a:xfrm>
          <a:solidFill>
            <a:schemeClr val="bg1"/>
          </a:solidFill>
        </p:spPr>
        <p:txBody>
          <a:bodyPr/>
          <a:lstStyle>
            <a:lvl1pPr>
              <a:defRPr b="1">
                <a:solidFill>
                  <a:srgbClr val="4A5C88"/>
                </a:solidFill>
              </a:defRPr>
            </a:lvl1pPr>
            <a:lvl2pPr>
              <a:defRPr>
                <a:solidFill>
                  <a:srgbClr val="2B929D"/>
                </a:solidFill>
              </a:defRPr>
            </a:lvl2pPr>
            <a:lvl3pPr>
              <a:defRPr>
                <a:solidFill>
                  <a:srgbClr val="2B929D"/>
                </a:solidFill>
              </a:defRPr>
            </a:lvl3pPr>
            <a:lvl4pPr>
              <a:defRPr>
                <a:solidFill>
                  <a:srgbClr val="2B929D"/>
                </a:solidFill>
              </a:defRPr>
            </a:lvl4pPr>
            <a:lvl5pPr>
              <a:defRPr>
                <a:solidFill>
                  <a:srgbClr val="2B929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85800" y="6356350"/>
            <a:ext cx="5334000" cy="365125"/>
          </a:xfrm>
        </p:spPr>
        <p:txBody>
          <a:bodyPr/>
          <a:lstStyle>
            <a:lvl1pPr algn="l">
              <a:defRPr b="1">
                <a:solidFill>
                  <a:srgbClr val="4A5C88"/>
                </a:solidFill>
              </a:defRPr>
            </a:lvl1pPr>
          </a:lstStyle>
          <a:p>
            <a:r>
              <a:rPr lang="en-US" dirty="0" smtClean="0"/>
              <a:t>LBNL – Smart Grid Investment Grant Consumer Behavior Study Analysis</a:t>
            </a:r>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b="1">
                <a:solidFill>
                  <a:srgbClr val="4A5C88"/>
                </a:solidFill>
              </a:defRPr>
            </a:lvl1pPr>
          </a:lstStyle>
          <a:p>
            <a:fld id="{AE65B1C1-DB71-462A-B848-9B76734137A9}" type="slidenum">
              <a:rPr lang="en-US" smtClean="0"/>
              <a:pPr/>
              <a:t>‹#›</a:t>
            </a:fld>
            <a:endParaRPr lang="en-US" dirty="0"/>
          </a:p>
        </p:txBody>
      </p:sp>
      <p:pic>
        <p:nvPicPr>
          <p:cNvPr id="9" name="Picture 8" descr="small for key finding.png"/>
          <p:cNvPicPr/>
          <p:nvPr userDrawn="1"/>
        </p:nvPicPr>
        <p:blipFill>
          <a:blip r:embed="rId2" cstate="print"/>
          <a:stretch>
            <a:fillRect/>
          </a:stretch>
        </p:blipFill>
        <p:spPr>
          <a:xfrm>
            <a:off x="215348" y="6238460"/>
            <a:ext cx="463550" cy="463550"/>
          </a:xfrm>
          <a:prstGeom prst="rect">
            <a:avLst/>
          </a:prstGeom>
        </p:spPr>
      </p:pic>
      <p:cxnSp>
        <p:nvCxnSpPr>
          <p:cNvPr id="8" name="Straight Connector 7"/>
          <p:cNvCxnSpPr/>
          <p:nvPr userDrawn="1"/>
        </p:nvCxnSpPr>
        <p:spPr>
          <a:xfrm>
            <a:off x="228600" y="6248400"/>
            <a:ext cx="8686800" cy="0"/>
          </a:xfrm>
          <a:prstGeom prst="line">
            <a:avLst/>
          </a:prstGeom>
          <a:ln w="15875">
            <a:solidFill>
              <a:srgbClr val="54C5D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28600" y="1524000"/>
            <a:ext cx="8686800" cy="0"/>
          </a:xfrm>
          <a:prstGeom prst="line">
            <a:avLst/>
          </a:prstGeom>
          <a:ln w="15875">
            <a:solidFill>
              <a:srgbClr val="54C5D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a:p>
        </p:txBody>
      </p:sp>
      <p:sp>
        <p:nvSpPr>
          <p:cNvPr id="6" name="Slide Number Placeholder 5"/>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LBNL – Smart Grid Investment Grant Consumer Behavior Study Analysis</a:t>
            </a:r>
            <a:endParaRPr lang="en-US"/>
          </a:p>
        </p:txBody>
      </p:sp>
      <p:sp>
        <p:nvSpPr>
          <p:cNvPr id="7" name="Slide Number Placeholder 6"/>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LBNL – Smart Grid Investment Grant Consumer Behavior Study Analysis</a:t>
            </a:r>
            <a:endParaRPr lang="en-US"/>
          </a:p>
        </p:txBody>
      </p:sp>
      <p:sp>
        <p:nvSpPr>
          <p:cNvPr id="9" name="Slide Number Placeholder 8"/>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a:p>
        </p:txBody>
      </p:sp>
      <p:sp>
        <p:nvSpPr>
          <p:cNvPr id="5" name="Slide Number Placeholder 4"/>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LBNL – Smart Grid Investment Grant Consumer Behavior Study Analysis</a:t>
            </a:r>
            <a:endParaRPr lang="en-US"/>
          </a:p>
        </p:txBody>
      </p:sp>
      <p:sp>
        <p:nvSpPr>
          <p:cNvPr id="4" name="Slide Number Placeholder 3"/>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LBNL – Smart Grid Investment Grant Consumer Behavior Study Analysis</a:t>
            </a:r>
            <a:endParaRPr lang="en-US"/>
          </a:p>
        </p:txBody>
      </p:sp>
      <p:sp>
        <p:nvSpPr>
          <p:cNvPr id="7" name="Slide Number Placeholder 6"/>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LBNL – Smart Grid Investment Grant Consumer Behavior Study Analysis</a:t>
            </a:r>
            <a:endParaRPr lang="en-US"/>
          </a:p>
        </p:txBody>
      </p:sp>
      <p:sp>
        <p:nvSpPr>
          <p:cNvPr id="7" name="Slide Number Placeholder 6"/>
          <p:cNvSpPr>
            <a:spLocks noGrp="1"/>
          </p:cNvSpPr>
          <p:nvPr>
            <p:ph type="sldNum" sz="quarter" idx="12"/>
          </p:nvPr>
        </p:nvSpPr>
        <p:spPr/>
        <p:txBody>
          <a:bodyPr/>
          <a:lstStyle/>
          <a:p>
            <a:fld id="{AE65B1C1-DB71-462A-B848-9B7673413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LBNL – Smart Grid Investment Grant Consumer Behavior Study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5B1C1-DB71-462A-B848-9B7673413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362201"/>
            <a:ext cx="6477000" cy="2285999"/>
          </a:xfrm>
        </p:spPr>
        <p:txBody>
          <a:bodyPr>
            <a:noAutofit/>
          </a:bodyPr>
          <a:lstStyle/>
          <a:p>
            <a:r>
              <a:rPr lang="en-US" sz="3300" dirty="0" smtClean="0"/>
              <a:t>Interim Report on Customer Acceptance, Retention and Response to Time-Based Rates from the Consumer Behavior Studies</a:t>
            </a:r>
            <a:endParaRPr lang="en-US" sz="3300" dirty="0"/>
          </a:p>
        </p:txBody>
      </p:sp>
      <p:sp>
        <p:nvSpPr>
          <p:cNvPr id="4" name="Slide Number Placeholder 3"/>
          <p:cNvSpPr>
            <a:spLocks noGrp="1"/>
          </p:cNvSpPr>
          <p:nvPr>
            <p:ph type="sldNum" sz="quarter" idx="12"/>
          </p:nvPr>
        </p:nvSpPr>
        <p:spPr/>
        <p:txBody>
          <a:bodyPr/>
          <a:lstStyle/>
          <a:p>
            <a:fld id="{AE65B1C1-DB71-462A-B848-9B76734137A9}" type="slidenum">
              <a:rPr lang="en-US" smtClean="0"/>
              <a:pPr/>
              <a:t>1</a:t>
            </a:fld>
            <a:endParaRPr lang="en-US"/>
          </a:p>
        </p:txBody>
      </p:sp>
      <p:sp>
        <p:nvSpPr>
          <p:cNvPr id="5" name="Footer Placeholder 4"/>
          <p:cNvSpPr>
            <a:spLocks noGrp="1"/>
          </p:cNvSpPr>
          <p:nvPr>
            <p:ph type="ftr" sz="quarter" idx="11"/>
          </p:nvPr>
        </p:nvSpPr>
        <p:spPr>
          <a:xfrm>
            <a:off x="2084295" y="6356350"/>
            <a:ext cx="4953000" cy="365125"/>
          </a:xfrm>
        </p:spPr>
        <p:txBody>
          <a:bodyPr/>
          <a:lstStyle/>
          <a:p>
            <a:r>
              <a:rPr lang="en-US" dirty="0" smtClean="0"/>
              <a:t>LBNL – Smart Grid Investment Grant Consumer Behavior Study Analysis</a:t>
            </a:r>
            <a:endParaRPr lang="en-US" dirty="0"/>
          </a:p>
        </p:txBody>
      </p:sp>
      <p:sp>
        <p:nvSpPr>
          <p:cNvPr id="6" name="Subtitle 2"/>
          <p:cNvSpPr>
            <a:spLocks noGrp="1"/>
          </p:cNvSpPr>
          <p:nvPr>
            <p:ph type="subTitle" idx="1"/>
          </p:nvPr>
        </p:nvSpPr>
        <p:spPr>
          <a:xfrm>
            <a:off x="2514600" y="4648200"/>
            <a:ext cx="6248400" cy="1524000"/>
          </a:xfrm>
        </p:spPr>
        <p:txBody>
          <a:bodyPr>
            <a:normAutofit/>
          </a:bodyPr>
          <a:lstStyle/>
          <a:p>
            <a:pPr>
              <a:spcBef>
                <a:spcPts val="0"/>
              </a:spcBef>
            </a:pPr>
            <a:r>
              <a:rPr lang="en-US" sz="2800" dirty="0" smtClean="0">
                <a:solidFill>
                  <a:srgbClr val="2B929D"/>
                </a:solidFill>
              </a:rPr>
              <a:t>U.S. Department of Energy</a:t>
            </a:r>
          </a:p>
          <a:p>
            <a:pPr>
              <a:spcBef>
                <a:spcPts val="0"/>
              </a:spcBef>
            </a:pPr>
            <a:r>
              <a:rPr lang="en-US" sz="2800" i="1" dirty="0" smtClean="0">
                <a:solidFill>
                  <a:srgbClr val="2B929D"/>
                </a:solidFill>
              </a:rPr>
              <a:t>Office of Electricity Delivery and Energy Reliability</a:t>
            </a:r>
            <a:endParaRPr lang="en-US" sz="2800" i="1" dirty="0">
              <a:solidFill>
                <a:srgbClr val="2B929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Follow-On Actions of CBS Utilities </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10</a:t>
            </a:fld>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1090527035"/>
              </p:ext>
            </p:extLst>
          </p:nvPr>
        </p:nvGraphicFramePr>
        <p:xfrm>
          <a:off x="304800" y="1578356"/>
          <a:ext cx="8595360" cy="4593844"/>
        </p:xfrm>
        <a:graphic>
          <a:graphicData uri="http://schemas.openxmlformats.org/drawingml/2006/table">
            <a:tbl>
              <a:tblPr firstRow="1" firstCol="1" bandRow="1">
                <a:tableStyleId>{93296810-A885-4BE3-A3E7-6D5BEEA58F35}</a:tableStyleId>
              </a:tblPr>
              <a:tblGrid>
                <a:gridCol w="1752600"/>
                <a:gridCol w="6842760"/>
              </a:tblGrid>
              <a:tr h="91440">
                <a:tc>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CEIC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Still</a:t>
                      </a:r>
                      <a:r>
                        <a:rPr lang="en-US" sz="180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determining in Ohio but useful in Pennsylvania AMI proceeding</a:t>
                      </a:r>
                      <a:endPar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DTE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b="1"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 of CBS</a:t>
                      </a:r>
                      <a:r>
                        <a:rPr lang="en-US" sz="1800" b="1"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population remained on the rate after the study </a:t>
                      </a:r>
                      <a:r>
                        <a:rPr lang="en-US" sz="18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working w/ PSC to remove customer cap for broad-based deployment</a:t>
                      </a: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GMP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b="1" i="1" u="none"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Filed with</a:t>
                      </a:r>
                      <a:r>
                        <a:rPr lang="en-US" sz="1800" b="1" i="1" u="none"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PSC to offer TOU w/ CPP to residential customers</a:t>
                      </a:r>
                      <a:endParaRPr lang="en-US" sz="1800" b="1" i="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b="1" i="1" u="none"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Redesigned existing TOU rate based on study results</a:t>
                      </a:r>
                      <a:endParaRPr lang="en-US" sz="1800" b="1" i="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MMLD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Nothing</a:t>
                      </a:r>
                      <a:r>
                        <a:rPr lang="en-US" sz="18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yet</a:t>
                      </a: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69311">
                <a:tc>
                  <a:txBody>
                    <a:bodyPr/>
                    <a:lstStyle/>
                    <a:p>
                      <a:pPr marL="0" marR="0" lvl="0" indent="0">
                        <a:lnSpc>
                          <a:spcPct val="115000"/>
                        </a:lnSpc>
                        <a:spcBef>
                          <a:spcPts val="0"/>
                        </a:spcBef>
                        <a:spcAft>
                          <a:spcPts val="0"/>
                        </a:spcAft>
                        <a:buFont typeface="+mj-lt"/>
                        <a:buNone/>
                      </a:pPr>
                      <a:r>
                        <a:rPr lang="en-US" sz="2000" dirty="0" smtClean="0">
                          <a:effectLst/>
                        </a:rPr>
                        <a:t>MP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Still in the field</a:t>
                      </a:r>
                      <a:endPar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65760">
                <a:tc>
                  <a:txBody>
                    <a:bodyPr/>
                    <a:lstStyle/>
                    <a:p>
                      <a:pPr marL="0" marR="0" lvl="0" indent="0">
                        <a:lnSpc>
                          <a:spcPct val="115000"/>
                        </a:lnSpc>
                        <a:spcBef>
                          <a:spcPts val="0"/>
                        </a:spcBef>
                        <a:spcAft>
                          <a:spcPts val="0"/>
                        </a:spcAft>
                        <a:buFont typeface="+mj-lt"/>
                        <a:buNone/>
                      </a:pPr>
                      <a:r>
                        <a:rPr lang="en-US" sz="2000" dirty="0" smtClean="0">
                          <a:effectLst/>
                        </a:rPr>
                        <a:t>NVE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b="1"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30-40%</a:t>
                      </a:r>
                      <a:r>
                        <a:rPr lang="en-US" sz="1800" b="1"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CBS population remained on the rate after the study</a:t>
                      </a:r>
                      <a:r>
                        <a:rPr lang="en-US" sz="18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working w/ PSC to enable broader roll-out</a:t>
                      </a: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OG&amp;E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b="1"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Recruited ~18% of</a:t>
                      </a:r>
                      <a:r>
                        <a:rPr lang="en-US" sz="1800" b="1"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entire </a:t>
                      </a:r>
                      <a:r>
                        <a:rPr lang="en-US" sz="1800" b="1"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residential class</a:t>
                      </a:r>
                      <a:r>
                        <a:rPr lang="en-US" sz="1800" b="1"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 far to take up VPP</a:t>
                      </a:r>
                      <a:endParaRPr lang="en-US"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SMUD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b="1"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 to offer TOU as default rate starting in 2018</a:t>
                      </a:r>
                      <a:endParaRPr lang="en-US"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69311">
                <a:tc>
                  <a:txBody>
                    <a:bodyPr/>
                    <a:lstStyle/>
                    <a:p>
                      <a:pPr marL="0" marR="0" lvl="0" indent="0">
                        <a:lnSpc>
                          <a:spcPct val="115000"/>
                        </a:lnSpc>
                        <a:spcBef>
                          <a:spcPts val="0"/>
                        </a:spcBef>
                        <a:spcAft>
                          <a:spcPts val="0"/>
                        </a:spcAft>
                        <a:buFont typeface="+mj-lt"/>
                        <a:buNone/>
                      </a:pPr>
                      <a:r>
                        <a:rPr lang="en-US" sz="2000" dirty="0" smtClean="0">
                          <a:effectLst/>
                        </a:rPr>
                        <a:t>VEC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l">
                        <a:lnSpc>
                          <a:spcPct val="115000"/>
                        </a:lnSpc>
                        <a:spcBef>
                          <a:spcPts val="0"/>
                        </a:spcBef>
                        <a:spcAft>
                          <a:spcPts val="0"/>
                        </a:spcAft>
                      </a:pPr>
                      <a:r>
                        <a:rPr lang="en-US" sz="180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Nothing yet but may help inform</a:t>
                      </a:r>
                      <a:r>
                        <a:rPr lang="en-US" sz="180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response to recent legislation</a:t>
                      </a:r>
                      <a:endPar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bl>
          </a:graphicData>
        </a:graphic>
      </p:graphicFrame>
    </p:spTree>
    <p:extLst>
      <p:ext uri="{BB962C8B-B14F-4D97-AF65-F5344CB8AC3E}">
        <p14:creationId xmlns:p14="http://schemas.microsoft.com/office/powerpoint/2010/main" val="2522547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8595BD"/>
                </a:solidFill>
              </a:rPr>
              <a:t>Background on SGIG CBS Projects</a:t>
            </a:r>
          </a:p>
          <a:p>
            <a:r>
              <a:rPr lang="en-US" dirty="0"/>
              <a:t>Highlights</a:t>
            </a:r>
          </a:p>
          <a:p>
            <a:pPr lvl="1"/>
            <a:r>
              <a:rPr lang="en-US" dirty="0" smtClean="0">
                <a:solidFill>
                  <a:srgbClr val="BDE8ED"/>
                </a:solidFill>
              </a:rPr>
              <a:t>Follow On Actions of CBS Utilities</a:t>
            </a:r>
          </a:p>
          <a:p>
            <a:pPr lvl="1"/>
            <a:r>
              <a:rPr lang="en-US" dirty="0" smtClean="0"/>
              <a:t>Recruitment Approaches</a:t>
            </a:r>
            <a:endParaRPr lang="en-US" dirty="0"/>
          </a:p>
          <a:p>
            <a:pPr lvl="1"/>
            <a:r>
              <a:rPr lang="en-US" dirty="0" smtClean="0">
                <a:solidFill>
                  <a:srgbClr val="BDE8ED"/>
                </a:solidFill>
              </a:rPr>
              <a:t>Rebates vs. Pricing</a:t>
            </a:r>
          </a:p>
          <a:p>
            <a:pPr lvl="1"/>
            <a:r>
              <a:rPr lang="en-US" dirty="0">
                <a:solidFill>
                  <a:srgbClr val="BDE8ED"/>
                </a:solidFill>
              </a:rPr>
              <a:t>Information and Control </a:t>
            </a:r>
            <a:r>
              <a:rPr lang="en-US" dirty="0" smtClean="0">
                <a:solidFill>
                  <a:srgbClr val="BDE8ED"/>
                </a:solidFill>
              </a:rPr>
              <a:t>Technology</a:t>
            </a:r>
          </a:p>
          <a:p>
            <a:r>
              <a:rPr lang="en-US" dirty="0" smtClean="0">
                <a:solidFill>
                  <a:srgbClr val="8595BD"/>
                </a:solidFill>
              </a:rPr>
              <a:t>SGIG CBS Program Reporting</a:t>
            </a:r>
          </a:p>
          <a:p>
            <a:pPr lvl="1"/>
            <a:endParaRPr lang="en-US" dirty="0" smtClean="0"/>
          </a:p>
        </p:txBody>
      </p:sp>
      <p:sp>
        <p:nvSpPr>
          <p:cNvPr id="4" name="Slide Number Placeholder 3"/>
          <p:cNvSpPr>
            <a:spLocks noGrp="1"/>
          </p:cNvSpPr>
          <p:nvPr>
            <p:ph type="sldNum" sz="quarter" idx="12"/>
          </p:nvPr>
        </p:nvSpPr>
        <p:spPr/>
        <p:txBody>
          <a:bodyPr/>
          <a:lstStyle/>
          <a:p>
            <a:fld id="{AE65B1C1-DB71-462A-B848-9B76734137A9}"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Tree>
    <p:extLst>
      <p:ext uri="{BB962C8B-B14F-4D97-AF65-F5344CB8AC3E}">
        <p14:creationId xmlns:p14="http://schemas.microsoft.com/office/powerpoint/2010/main" val="1465312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 vs. Opt-Out Policy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With AMI, metering costs are no longer a barrier to broader deployment of </a:t>
            </a:r>
            <a:r>
              <a:rPr lang="en-US" dirty="0" smtClean="0"/>
              <a:t>TBR (as has been in the past)</a:t>
            </a:r>
            <a:endParaRPr lang="en-US" dirty="0"/>
          </a:p>
          <a:p>
            <a:r>
              <a:rPr lang="en-US" dirty="0" smtClean="0"/>
              <a:t>Some </a:t>
            </a:r>
            <a:r>
              <a:rPr lang="en-US" dirty="0"/>
              <a:t>consumer advocates and wary utilities </a:t>
            </a:r>
            <a:r>
              <a:rPr lang="en-US" dirty="0" smtClean="0"/>
              <a:t>are </a:t>
            </a:r>
            <a:r>
              <a:rPr lang="en-US" dirty="0"/>
              <a:t>concerned about using an opt-out </a:t>
            </a:r>
            <a:r>
              <a:rPr lang="en-US" dirty="0" smtClean="0"/>
              <a:t>method for exposing customers to TBR</a:t>
            </a:r>
            <a:endParaRPr lang="en-US" dirty="0"/>
          </a:p>
          <a:p>
            <a:pPr lvl="1"/>
            <a:r>
              <a:rPr lang="en-US" dirty="0"/>
              <a:t>Are you manipulating people onto a rate that:</a:t>
            </a:r>
          </a:p>
          <a:p>
            <a:pPr lvl="2"/>
            <a:r>
              <a:rPr lang="en-US" dirty="0"/>
              <a:t>They don’t want, and will make them angry and </a:t>
            </a:r>
            <a:r>
              <a:rPr lang="en-US" dirty="0" smtClean="0"/>
              <a:t>complain</a:t>
            </a:r>
            <a:endParaRPr lang="en-US" dirty="0"/>
          </a:p>
          <a:p>
            <a:pPr lvl="2"/>
            <a:r>
              <a:rPr lang="en-US" dirty="0"/>
              <a:t>Will hurt </a:t>
            </a:r>
            <a:r>
              <a:rPr lang="en-US" dirty="0" smtClean="0"/>
              <a:t>them financially or otherwise</a:t>
            </a:r>
            <a:endParaRPr lang="en-US" dirty="0"/>
          </a:p>
          <a:p>
            <a:pPr lvl="2"/>
            <a:r>
              <a:rPr lang="en-US" dirty="0"/>
              <a:t>They won’t be aware of until it’s too late</a:t>
            </a:r>
          </a:p>
          <a:p>
            <a:pPr lvl="2"/>
            <a:r>
              <a:rPr lang="en-US" dirty="0" smtClean="0"/>
              <a:t>Won’t respond </a:t>
            </a:r>
            <a:r>
              <a:rPr lang="en-US" dirty="0"/>
              <a:t>at </a:t>
            </a:r>
            <a:r>
              <a:rPr lang="en-US" dirty="0" smtClean="0"/>
              <a:t>all</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12</a:t>
            </a:fld>
            <a:endParaRPr lang="en-US" dirty="0"/>
          </a:p>
        </p:txBody>
      </p:sp>
    </p:spTree>
    <p:extLst>
      <p:ext uri="{BB962C8B-B14F-4D97-AF65-F5344CB8AC3E}">
        <p14:creationId xmlns:p14="http://schemas.microsoft.com/office/powerpoint/2010/main" val="3556459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845706994"/>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sz="4400" dirty="0" smtClean="0"/>
              <a:t>Enrollment Rates </a:t>
            </a:r>
            <a:r>
              <a:rPr lang="en-US" sz="4400" smtClean="0"/>
              <a:t/>
            </a:r>
            <a:br>
              <a:rPr lang="en-US" sz="4400" smtClean="0"/>
            </a:br>
            <a:r>
              <a:rPr lang="en-US" b="0" smtClean="0"/>
              <a:t>Opt-out &gt; Opt-In </a:t>
            </a:r>
            <a:r>
              <a:rPr lang="en-US" b="0" dirty="0" smtClean="0"/>
              <a:t>(All studies)</a:t>
            </a:r>
            <a:endParaRPr lang="en-US" b="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13</a:t>
            </a:fld>
            <a:endParaRPr lang="en-US" dirty="0"/>
          </a:p>
        </p:txBody>
      </p:sp>
      <p:sp>
        <p:nvSpPr>
          <p:cNvPr id="7" name="TextBox 10"/>
          <p:cNvSpPr txBox="1"/>
          <p:nvPr/>
        </p:nvSpPr>
        <p:spPr>
          <a:xfrm>
            <a:off x="7219949" y="5786735"/>
            <a:ext cx="125730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smtClean="0">
                <a:solidFill>
                  <a:srgbClr val="1D6269"/>
                </a:solidFill>
                <a:latin typeface="+mj-lt"/>
              </a:rPr>
              <a:t>Opt-Out</a:t>
            </a:r>
            <a:endParaRPr lang="en-US" sz="2400" b="1" dirty="0">
              <a:solidFill>
                <a:srgbClr val="1D6269"/>
              </a:solidFill>
              <a:latin typeface="+mj-lt"/>
            </a:endParaRPr>
          </a:p>
        </p:txBody>
      </p:sp>
      <p:sp>
        <p:nvSpPr>
          <p:cNvPr id="8" name="TextBox 10"/>
          <p:cNvSpPr txBox="1"/>
          <p:nvPr/>
        </p:nvSpPr>
        <p:spPr>
          <a:xfrm>
            <a:off x="3505200" y="5791200"/>
            <a:ext cx="125730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smtClean="0">
                <a:solidFill>
                  <a:srgbClr val="1D6269"/>
                </a:solidFill>
                <a:latin typeface="+mj-lt"/>
              </a:rPr>
              <a:t>Opt-In</a:t>
            </a:r>
            <a:endParaRPr lang="en-US" sz="2400" b="1" dirty="0">
              <a:solidFill>
                <a:srgbClr val="1D6269"/>
              </a:solidFill>
              <a:latin typeface="+mj-lt"/>
            </a:endParaRPr>
          </a:p>
        </p:txBody>
      </p:sp>
      <p:sp>
        <p:nvSpPr>
          <p:cNvPr id="10" name="Right Brace 9"/>
          <p:cNvSpPr/>
          <p:nvPr/>
        </p:nvSpPr>
        <p:spPr>
          <a:xfrm rot="16200000" flipH="1" flipV="1">
            <a:off x="7696193" y="5181607"/>
            <a:ext cx="304812" cy="1066800"/>
          </a:xfrm>
          <a:prstGeom prst="rightBrace">
            <a:avLst/>
          </a:prstGeom>
          <a:ln>
            <a:solidFill>
              <a:srgbClr val="CC9900"/>
            </a:solidFill>
          </a:ln>
        </p:spPr>
        <p:style>
          <a:lnRef idx="3">
            <a:schemeClr val="accent6"/>
          </a:lnRef>
          <a:fillRef idx="0">
            <a:schemeClr val="accent6"/>
          </a:fillRef>
          <a:effectRef idx="2">
            <a:schemeClr val="accent6"/>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Right Brace 10"/>
          <p:cNvSpPr/>
          <p:nvPr/>
        </p:nvSpPr>
        <p:spPr>
          <a:xfrm rot="16200000" flipH="1" flipV="1">
            <a:off x="3809994" y="2743207"/>
            <a:ext cx="304812" cy="5943600"/>
          </a:xfrm>
          <a:prstGeom prst="rightBrace">
            <a:avLst/>
          </a:prstGeom>
          <a:ln>
            <a:solidFill>
              <a:srgbClr val="CC9900"/>
            </a:solidFill>
          </a:ln>
        </p:spPr>
        <p:style>
          <a:lnRef idx="3">
            <a:schemeClr val="accent6"/>
          </a:lnRef>
          <a:fillRef idx="0">
            <a:schemeClr val="accent6"/>
          </a:fillRef>
          <a:effectRef idx="2">
            <a:schemeClr val="accent6"/>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571275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979593829"/>
              </p:ext>
            </p:extLst>
          </p:nvPr>
        </p:nvGraphicFramePr>
        <p:xfrm>
          <a:off x="228600" y="1600200"/>
          <a:ext cx="8686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sz="4400" dirty="0" smtClean="0"/>
              <a:t>Retention Rates </a:t>
            </a:r>
            <a:br>
              <a:rPr lang="en-US" sz="4400" dirty="0" smtClean="0"/>
            </a:br>
            <a:r>
              <a:rPr lang="en-US" b="0" dirty="0" smtClean="0"/>
              <a:t>Opt-in = Opt-Out (All studies)</a:t>
            </a:r>
            <a:endParaRPr lang="en-US" b="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14</a:t>
            </a:fld>
            <a:endParaRPr lang="en-US" dirty="0"/>
          </a:p>
        </p:txBody>
      </p:sp>
      <p:sp>
        <p:nvSpPr>
          <p:cNvPr id="7" name="TextBox 10"/>
          <p:cNvSpPr txBox="1"/>
          <p:nvPr/>
        </p:nvSpPr>
        <p:spPr>
          <a:xfrm>
            <a:off x="7866527" y="5831673"/>
            <a:ext cx="125730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smtClean="0">
                <a:solidFill>
                  <a:srgbClr val="1D6269"/>
                </a:solidFill>
                <a:latin typeface="+mj-lt"/>
              </a:rPr>
              <a:t>Opt-Out</a:t>
            </a:r>
            <a:endParaRPr lang="en-US" sz="2400" b="1" dirty="0">
              <a:solidFill>
                <a:srgbClr val="1D6269"/>
              </a:solidFill>
              <a:latin typeface="+mj-lt"/>
            </a:endParaRPr>
          </a:p>
        </p:txBody>
      </p:sp>
      <p:sp>
        <p:nvSpPr>
          <p:cNvPr id="9" name="Right Brace 8"/>
          <p:cNvSpPr/>
          <p:nvPr/>
        </p:nvSpPr>
        <p:spPr>
          <a:xfrm rot="16200000" flipH="1" flipV="1">
            <a:off x="8343888" y="5300297"/>
            <a:ext cx="302580" cy="903193"/>
          </a:xfrm>
          <a:prstGeom prst="rightBrace">
            <a:avLst/>
          </a:prstGeom>
          <a:ln>
            <a:solidFill>
              <a:srgbClr val="CC9900"/>
            </a:solidFill>
          </a:ln>
        </p:spPr>
        <p:style>
          <a:lnRef idx="3">
            <a:schemeClr val="accent6"/>
          </a:lnRef>
          <a:fillRef idx="0">
            <a:schemeClr val="accent6"/>
          </a:fillRef>
          <a:effectRef idx="2">
            <a:schemeClr val="accent6"/>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Right Brace 9"/>
          <p:cNvSpPr/>
          <p:nvPr/>
        </p:nvSpPr>
        <p:spPr>
          <a:xfrm rot="16200000" flipH="1" flipV="1">
            <a:off x="4315374" y="2352030"/>
            <a:ext cx="302580" cy="6799728"/>
          </a:xfrm>
          <a:prstGeom prst="rightBrace">
            <a:avLst/>
          </a:prstGeom>
          <a:ln>
            <a:solidFill>
              <a:srgbClr val="CC9900"/>
            </a:solidFill>
          </a:ln>
        </p:spPr>
        <p:style>
          <a:lnRef idx="3">
            <a:schemeClr val="accent6"/>
          </a:lnRef>
          <a:fillRef idx="0">
            <a:schemeClr val="accent6"/>
          </a:fillRef>
          <a:effectRef idx="2">
            <a:schemeClr val="accent6"/>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3848099" y="5826984"/>
            <a:ext cx="125730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smtClean="0">
                <a:solidFill>
                  <a:srgbClr val="1D6269"/>
                </a:solidFill>
                <a:latin typeface="+mj-lt"/>
              </a:rPr>
              <a:t>Opt-In</a:t>
            </a:r>
            <a:endParaRPr lang="en-US" sz="2400" b="1" dirty="0">
              <a:solidFill>
                <a:srgbClr val="1D6269"/>
              </a:solidFill>
              <a:latin typeface="+mj-lt"/>
            </a:endParaRPr>
          </a:p>
        </p:txBody>
      </p:sp>
    </p:spTree>
    <p:extLst>
      <p:ext uri="{BB962C8B-B14F-4D97-AF65-F5344CB8AC3E}">
        <p14:creationId xmlns:p14="http://schemas.microsoft.com/office/powerpoint/2010/main" val="2520863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Event Peak Load Response</a:t>
            </a:r>
            <a:r>
              <a:rPr lang="en-US" dirty="0" smtClean="0"/>
              <a:t/>
            </a:r>
            <a:br>
              <a:rPr lang="en-US" dirty="0" smtClean="0"/>
            </a:br>
            <a:r>
              <a:rPr lang="en-US" b="0" dirty="0" smtClean="0"/>
              <a:t>Opt-in &gt; Opt-out (SMUD)</a:t>
            </a:r>
            <a:endParaRPr lang="en-US" b="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15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284691"/>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662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Recruitment Approach Affects Cost-Effectiveness (SMUD)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1541357"/>
              </p:ext>
            </p:extLst>
          </p:nvPr>
        </p:nvGraphicFramePr>
        <p:xfrm>
          <a:off x="304800" y="1752599"/>
          <a:ext cx="8534399" cy="4080256"/>
        </p:xfrm>
        <a:graphic>
          <a:graphicData uri="http://schemas.openxmlformats.org/drawingml/2006/table">
            <a:tbl>
              <a:tblPr firstRow="1" firstCol="1" bandRow="1" bandCol="1">
                <a:tableStyleId>{93296810-A885-4BE3-A3E7-6D5BEEA58F35}</a:tableStyleId>
              </a:tblPr>
              <a:tblGrid>
                <a:gridCol w="2845408"/>
                <a:gridCol w="2845408"/>
                <a:gridCol w="2843583"/>
              </a:tblGrid>
              <a:tr h="338479">
                <a:tc>
                  <a:txBody>
                    <a:bodyPr/>
                    <a:lstStyle/>
                    <a:p>
                      <a:pPr marL="0" marR="0" algn="ctr">
                        <a:lnSpc>
                          <a:spcPct val="115000"/>
                        </a:lnSpc>
                        <a:spcBef>
                          <a:spcPts val="0"/>
                        </a:spcBef>
                        <a:spcAft>
                          <a:spcPts val="0"/>
                        </a:spcAft>
                      </a:pPr>
                      <a:r>
                        <a:rPr lang="en-US" sz="2400" dirty="0">
                          <a:effectLst/>
                        </a:rPr>
                        <a:t>Recruitment Approach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b"/>
                </a:tc>
                <a:tc>
                  <a:txBody>
                    <a:bodyPr/>
                    <a:lstStyle/>
                    <a:p>
                      <a:pPr marL="0" marR="0" algn="ctr">
                        <a:lnSpc>
                          <a:spcPct val="115000"/>
                        </a:lnSpc>
                        <a:spcBef>
                          <a:spcPts val="0"/>
                        </a:spcBef>
                        <a:spcAft>
                          <a:spcPts val="0"/>
                        </a:spcAft>
                      </a:pPr>
                      <a:r>
                        <a:rPr lang="en-US" sz="2400" dirty="0">
                          <a:effectLst/>
                        </a:rPr>
                        <a:t>Scenario Offer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b"/>
                </a:tc>
                <a:tc>
                  <a:txBody>
                    <a:bodyPr/>
                    <a:lstStyle/>
                    <a:p>
                      <a:pPr marL="0" marR="0" algn="ctr">
                        <a:lnSpc>
                          <a:spcPct val="115000"/>
                        </a:lnSpc>
                        <a:spcBef>
                          <a:spcPts val="0"/>
                        </a:spcBef>
                        <a:spcAft>
                          <a:spcPts val="0"/>
                        </a:spcAft>
                      </a:pPr>
                      <a:r>
                        <a:rPr lang="en-US" sz="2400" dirty="0">
                          <a:effectLst/>
                        </a:rPr>
                        <a:t>Benefit-Cost Ratio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b"/>
                </a:tc>
              </a:tr>
              <a:tr h="338479">
                <a:tc rowSpan="4">
                  <a:txBody>
                    <a:bodyPr/>
                    <a:lstStyle/>
                    <a:p>
                      <a:pPr marL="0" marR="0" algn="ctr">
                        <a:lnSpc>
                          <a:spcPct val="115000"/>
                        </a:lnSpc>
                        <a:spcBef>
                          <a:spcPts val="0"/>
                        </a:spcBef>
                        <a:spcAft>
                          <a:spcPts val="0"/>
                        </a:spcAft>
                      </a:pPr>
                      <a:r>
                        <a:rPr lang="en-US" sz="2400">
                          <a:effectLst/>
                        </a:rPr>
                        <a:t>Opt-in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2400">
                          <a:effectLst/>
                        </a:rPr>
                        <a:t>TOU, no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1.19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38479">
                <a:tc vMerge="1">
                  <a:txBody>
                    <a:bodyPr/>
                    <a:lstStyle/>
                    <a:p>
                      <a:endParaRPr lang="en-US"/>
                    </a:p>
                  </a:txBody>
                  <a:tcPr/>
                </a:tc>
                <a:tc>
                  <a:txBody>
                    <a:bodyPr/>
                    <a:lstStyle/>
                    <a:p>
                      <a:pPr marL="0" marR="0" algn="ctr">
                        <a:lnSpc>
                          <a:spcPct val="115000"/>
                        </a:lnSpc>
                        <a:spcBef>
                          <a:spcPts val="0"/>
                        </a:spcBef>
                        <a:spcAft>
                          <a:spcPts val="0"/>
                        </a:spcAft>
                      </a:pPr>
                      <a:r>
                        <a:rPr lang="en-US" sz="2400">
                          <a:effectLst/>
                        </a:rPr>
                        <a:t>TOU, with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0.74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38479">
                <a:tc vMerge="1">
                  <a:txBody>
                    <a:bodyPr/>
                    <a:lstStyle/>
                    <a:p>
                      <a:endParaRPr lang="en-US"/>
                    </a:p>
                  </a:txBody>
                  <a:tcPr/>
                </a:tc>
                <a:tc>
                  <a:txBody>
                    <a:bodyPr/>
                    <a:lstStyle/>
                    <a:p>
                      <a:pPr marL="0" marR="0" algn="ctr">
                        <a:lnSpc>
                          <a:spcPct val="115000"/>
                        </a:lnSpc>
                        <a:spcBef>
                          <a:spcPts val="0"/>
                        </a:spcBef>
                        <a:spcAft>
                          <a:spcPts val="0"/>
                        </a:spcAft>
                      </a:pPr>
                      <a:r>
                        <a:rPr lang="en-US" sz="2400">
                          <a:effectLst/>
                        </a:rPr>
                        <a:t>CPP, no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2.05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38479">
                <a:tc vMerge="1">
                  <a:txBody>
                    <a:bodyPr/>
                    <a:lstStyle/>
                    <a:p>
                      <a:endParaRPr lang="en-US"/>
                    </a:p>
                  </a:txBody>
                  <a:tcPr/>
                </a:tc>
                <a:tc>
                  <a:txBody>
                    <a:bodyPr/>
                    <a:lstStyle/>
                    <a:p>
                      <a:pPr marL="0" marR="0" algn="ctr">
                        <a:lnSpc>
                          <a:spcPct val="115000"/>
                        </a:lnSpc>
                        <a:spcBef>
                          <a:spcPts val="0"/>
                        </a:spcBef>
                        <a:spcAft>
                          <a:spcPts val="0"/>
                        </a:spcAft>
                      </a:pPr>
                      <a:r>
                        <a:rPr lang="en-US" sz="2400">
                          <a:effectLst/>
                        </a:rPr>
                        <a:t>CPP, with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1.30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38479">
                <a:tc rowSpan="3">
                  <a:txBody>
                    <a:bodyPr/>
                    <a:lstStyle/>
                    <a:p>
                      <a:pPr marL="0" marR="0" algn="ctr">
                        <a:lnSpc>
                          <a:spcPct val="115000"/>
                        </a:lnSpc>
                        <a:spcBef>
                          <a:spcPts val="0"/>
                        </a:spcBef>
                        <a:spcAft>
                          <a:spcPts val="0"/>
                        </a:spcAft>
                      </a:pPr>
                      <a:r>
                        <a:rPr lang="en-US" sz="2400" dirty="0">
                          <a:effectLst/>
                        </a:rPr>
                        <a:t>Opt-Out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2400">
                          <a:effectLst/>
                        </a:rPr>
                        <a:t>TOU, with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2.04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38479">
                <a:tc vMerge="1">
                  <a:txBody>
                    <a:bodyPr/>
                    <a:lstStyle/>
                    <a:p>
                      <a:endParaRPr lang="en-US"/>
                    </a:p>
                  </a:txBody>
                  <a:tcPr/>
                </a:tc>
                <a:tc>
                  <a:txBody>
                    <a:bodyPr/>
                    <a:lstStyle/>
                    <a:p>
                      <a:pPr marL="0" marR="0" algn="ctr">
                        <a:lnSpc>
                          <a:spcPct val="115000"/>
                        </a:lnSpc>
                        <a:spcBef>
                          <a:spcPts val="0"/>
                        </a:spcBef>
                        <a:spcAft>
                          <a:spcPts val="0"/>
                        </a:spcAft>
                      </a:pPr>
                      <a:r>
                        <a:rPr lang="en-US" sz="2400">
                          <a:effectLst/>
                        </a:rPr>
                        <a:t>CPP, with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2.22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38479">
                <a:tc vMerge="1">
                  <a:txBody>
                    <a:bodyPr/>
                    <a:lstStyle/>
                    <a:p>
                      <a:endParaRPr lang="en-US"/>
                    </a:p>
                  </a:txBody>
                  <a:tcPr/>
                </a:tc>
                <a:tc>
                  <a:txBody>
                    <a:bodyPr/>
                    <a:lstStyle/>
                    <a:p>
                      <a:pPr marL="0" marR="0" algn="ctr">
                        <a:lnSpc>
                          <a:spcPct val="115000"/>
                        </a:lnSpc>
                        <a:spcBef>
                          <a:spcPts val="0"/>
                        </a:spcBef>
                        <a:spcAft>
                          <a:spcPts val="0"/>
                        </a:spcAft>
                      </a:pPr>
                      <a:r>
                        <a:rPr lang="en-US" sz="2400">
                          <a:effectLst/>
                        </a:rPr>
                        <a:t>TOU-CPP, with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dirty="0">
                          <a:effectLst/>
                        </a:rPr>
                        <a:t>2.49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bl>
          </a:graphicData>
        </a:graphic>
      </p:graphicFrame>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16</a:t>
            </a:fld>
            <a:endParaRPr lang="en-US" dirty="0"/>
          </a:p>
        </p:txBody>
      </p:sp>
      <p:sp>
        <p:nvSpPr>
          <p:cNvPr id="7" name="Rectangle 1"/>
          <p:cNvSpPr>
            <a:spLocks noChangeArrowheads="1"/>
          </p:cNvSpPr>
          <p:nvPr/>
        </p:nvSpPr>
        <p:spPr bwMode="auto">
          <a:xfrm>
            <a:off x="1600200" y="283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Oval 9"/>
          <p:cNvSpPr/>
          <p:nvPr/>
        </p:nvSpPr>
        <p:spPr>
          <a:xfrm>
            <a:off x="6934200" y="4419600"/>
            <a:ext cx="914400" cy="1447800"/>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864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Autofit/>
          </a:bodyPr>
          <a:lstStyle/>
          <a:p>
            <a:r>
              <a:rPr lang="en-US" sz="3600" dirty="0" smtClean="0"/>
              <a:t>Recruitment Approach Doesn’t Dramatically Affect Attitudes About TBR by the End </a:t>
            </a:r>
            <a:r>
              <a:rPr lang="en-US" sz="3200" dirty="0" smtClean="0"/>
              <a:t>(SMUD)</a:t>
            </a:r>
            <a:endParaRPr lang="en-US" sz="320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17</a:t>
            </a:fld>
            <a:endParaRPr lang="en-US" dirty="0"/>
          </a:p>
        </p:txBody>
      </p:sp>
      <p:sp>
        <p:nvSpPr>
          <p:cNvPr id="7" name="Content Placeholder 6"/>
          <p:cNvSpPr>
            <a:spLocks noGrp="1"/>
          </p:cNvSpPr>
          <p:nvPr>
            <p:ph idx="1"/>
          </p:nvPr>
        </p:nvSpPr>
        <p:spPr>
          <a:xfrm>
            <a:off x="228600" y="1600201"/>
            <a:ext cx="8686800" cy="1295400"/>
          </a:xfrm>
        </p:spPr>
        <p:txBody>
          <a:bodyPr>
            <a:normAutofit fontScale="92500"/>
          </a:bodyPr>
          <a:lstStyle/>
          <a:p>
            <a:r>
              <a:rPr lang="en-US" dirty="0" smtClean="0"/>
              <a:t>Opt-out participant attitudes to time-based rates were indifferent to positive but not negative</a:t>
            </a:r>
          </a:p>
          <a:p>
            <a:endParaRPr lang="en-US" dirty="0" smtClean="0"/>
          </a:p>
        </p:txBody>
      </p:sp>
      <p:graphicFrame>
        <p:nvGraphicFramePr>
          <p:cNvPr id="6" name="Table 5"/>
          <p:cNvGraphicFramePr>
            <a:graphicFrameLocks noGrp="1"/>
          </p:cNvGraphicFramePr>
          <p:nvPr>
            <p:extLst/>
          </p:nvPr>
        </p:nvGraphicFramePr>
        <p:xfrm>
          <a:off x="177800" y="2772854"/>
          <a:ext cx="4165600" cy="3166110"/>
        </p:xfrm>
        <a:graphic>
          <a:graphicData uri="http://schemas.openxmlformats.org/drawingml/2006/table">
            <a:tbl>
              <a:tblPr/>
              <a:tblGrid>
                <a:gridCol w="354789"/>
                <a:gridCol w="1900654"/>
                <a:gridCol w="636719"/>
                <a:gridCol w="636719"/>
                <a:gridCol w="636719"/>
              </a:tblGrid>
              <a:tr h="257175">
                <a:tc gridSpan="5">
                  <a:txBody>
                    <a:bodyPr/>
                    <a:lstStyle/>
                    <a:p>
                      <a:pPr algn="l" fontAlgn="b"/>
                      <a:r>
                        <a:rPr lang="en-US" sz="1400" b="1" i="0" u="none" strike="noStrike" dirty="0">
                          <a:latin typeface="Garamond"/>
                        </a:rPr>
                        <a:t>How satisfied are you with your current electricity pricing plan</a:t>
                      </a:r>
                      <a:r>
                        <a:rPr lang="en-US" sz="1400" b="1" i="0" u="none" strike="noStrike" dirty="0" smtClean="0">
                          <a:latin typeface="Garamond"/>
                        </a:rPr>
                        <a:t>?</a:t>
                      </a:r>
                      <a:endParaRPr lang="en-US" sz="1400" b="1" i="0" u="none" strike="noStrike" dirty="0">
                        <a:latin typeface="Garamond"/>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3900">
                <a:tc>
                  <a:txBody>
                    <a:bodyPr/>
                    <a:lstStyle/>
                    <a:p>
                      <a:pPr algn="l" fontAlgn="b"/>
                      <a:endParaRPr lang="en-US" sz="1400" b="1"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1"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1" i="0" u="none" strike="noStrike">
                          <a:latin typeface="Garamond"/>
                        </a:rPr>
                        <a:t>Opt-in CPP</a:t>
                      </a:r>
                    </a:p>
                  </a:txBody>
                  <a:tcPr marL="9525" marR="9525" marT="9525" marB="0" anchor="b">
                    <a:lnL>
                      <a:noFill/>
                    </a:lnL>
                    <a:lnR>
                      <a:noFill/>
                    </a:lnR>
                    <a:lnT>
                      <a:noFill/>
                    </a:lnT>
                    <a:lnB>
                      <a:noFill/>
                    </a:lnB>
                  </a:tcPr>
                </a:tc>
                <a:tc>
                  <a:txBody>
                    <a:bodyPr/>
                    <a:lstStyle/>
                    <a:p>
                      <a:pPr algn="ctr" fontAlgn="b"/>
                      <a:r>
                        <a:rPr lang="en-US" sz="1400" b="1" i="0" u="none" strike="noStrike">
                          <a:latin typeface="Garamond"/>
                        </a:rPr>
                        <a:t>Opt-out CPP</a:t>
                      </a:r>
                    </a:p>
                  </a:txBody>
                  <a:tcPr marL="9525" marR="9525" marT="9525" marB="0" anchor="b">
                    <a:lnL>
                      <a:noFill/>
                    </a:lnL>
                    <a:lnR>
                      <a:noFill/>
                    </a:lnR>
                    <a:lnT>
                      <a:noFill/>
                    </a:lnT>
                    <a:lnB>
                      <a:noFill/>
                    </a:lnB>
                  </a:tcPr>
                </a:tc>
                <a:tc>
                  <a:txBody>
                    <a:bodyPr/>
                    <a:lstStyle/>
                    <a:p>
                      <a:pPr algn="ctr" fontAlgn="b"/>
                      <a:r>
                        <a:rPr lang="en-US" sz="1400" b="1" i="0" u="none" strike="noStrike">
                          <a:latin typeface="Garamond"/>
                        </a:rPr>
                        <a:t>t-stat</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Very satisfied</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0.302</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0.317</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-0.376</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(0.019)</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(0.034)</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Somewhat satisfied</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0.588</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0.568</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0.476</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(0.021)</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(0.037)</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Somewhat dissatisfied</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0.095</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0.093</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0.101</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(0.012)</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(0.021)</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Very dissatisfied</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0.014</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0.022</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-0.649</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(0.005)</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(0.011)</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Number of respondents</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566</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183</a:t>
                      </a:r>
                    </a:p>
                  </a:txBody>
                  <a:tcPr marL="9525" marR="9525" marT="9525" marB="0" anchor="b">
                    <a:lnL>
                      <a:noFill/>
                    </a:lnL>
                    <a:lnR>
                      <a:noFill/>
                    </a:lnR>
                    <a:lnT>
                      <a:noFill/>
                    </a:lnT>
                    <a:lnB>
                      <a:noFill/>
                    </a:lnB>
                  </a:tcPr>
                </a:tc>
                <a:tc>
                  <a:txBody>
                    <a:bodyPr/>
                    <a:lstStyle/>
                    <a:p>
                      <a:pPr algn="ctr" fontAlgn="b"/>
                      <a:endParaRPr lang="en-US" sz="1400" b="0" i="0" u="none" strike="noStrike" dirty="0">
                        <a:latin typeface="Garamond"/>
                      </a:endParaRPr>
                    </a:p>
                  </a:txBody>
                  <a:tcPr marL="9525" marR="9525" marT="9525" marB="0" anchor="b">
                    <a:lnL>
                      <a:noFill/>
                    </a:lnL>
                    <a:lnR>
                      <a:noFill/>
                    </a:lnR>
                    <a:lnT>
                      <a:noFill/>
                    </a:lnT>
                    <a:lnB>
                      <a:noFill/>
                    </a:lnB>
                  </a:tcPr>
                </a:tc>
              </a:tr>
            </a:tbl>
          </a:graphicData>
        </a:graphic>
      </p:graphicFrame>
      <p:graphicFrame>
        <p:nvGraphicFramePr>
          <p:cNvPr id="8" name="Table 7"/>
          <p:cNvGraphicFramePr>
            <a:graphicFrameLocks noGrp="1"/>
          </p:cNvGraphicFramePr>
          <p:nvPr>
            <p:extLst/>
          </p:nvPr>
        </p:nvGraphicFramePr>
        <p:xfrm>
          <a:off x="4572000" y="2743200"/>
          <a:ext cx="4165600" cy="3461385"/>
        </p:xfrm>
        <a:graphic>
          <a:graphicData uri="http://schemas.openxmlformats.org/drawingml/2006/table">
            <a:tbl>
              <a:tblPr/>
              <a:tblGrid>
                <a:gridCol w="354789"/>
                <a:gridCol w="1900654"/>
                <a:gridCol w="636719"/>
                <a:gridCol w="636719"/>
                <a:gridCol w="636719"/>
              </a:tblGrid>
              <a:tr h="276225">
                <a:tc gridSpan="5">
                  <a:txBody>
                    <a:bodyPr/>
                    <a:lstStyle/>
                    <a:p>
                      <a:pPr algn="l" fontAlgn="b"/>
                      <a:r>
                        <a:rPr lang="en-US" sz="1400" b="1" i="0" u="none" strike="noStrike" dirty="0">
                          <a:latin typeface="Garamond"/>
                        </a:rPr>
                        <a:t>I want to stay on my pricing plan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3425">
                <a:tc>
                  <a:txBody>
                    <a:bodyPr/>
                    <a:lstStyle/>
                    <a:p>
                      <a:pPr algn="l" fontAlgn="b"/>
                      <a:endParaRPr lang="en-US" sz="1400" b="1" i="0" u="none" strike="noStrike" dirty="0">
                        <a:latin typeface="Garamond"/>
                      </a:endParaRPr>
                    </a:p>
                  </a:txBody>
                  <a:tcPr marL="9525" marR="9525" marT="9525" marB="0" anchor="b">
                    <a:lnL>
                      <a:noFill/>
                    </a:lnL>
                    <a:lnR>
                      <a:noFill/>
                    </a:lnR>
                    <a:lnT>
                      <a:noFill/>
                    </a:lnT>
                    <a:lnB>
                      <a:noFill/>
                    </a:lnB>
                  </a:tcPr>
                </a:tc>
                <a:tc>
                  <a:txBody>
                    <a:bodyPr/>
                    <a:lstStyle/>
                    <a:p>
                      <a:pPr algn="l" fontAlgn="b"/>
                      <a:endParaRPr lang="en-US" sz="1400" b="1" i="0" u="none" strike="noStrike" dirty="0">
                        <a:latin typeface="Garamond"/>
                      </a:endParaRPr>
                    </a:p>
                  </a:txBody>
                  <a:tcPr marL="9525" marR="9525" marT="9525" marB="0" anchor="b">
                    <a:lnL>
                      <a:noFill/>
                    </a:lnL>
                    <a:lnR>
                      <a:noFill/>
                    </a:lnR>
                    <a:lnT>
                      <a:noFill/>
                    </a:lnT>
                    <a:lnB>
                      <a:noFill/>
                    </a:lnB>
                  </a:tcPr>
                </a:tc>
                <a:tc>
                  <a:txBody>
                    <a:bodyPr/>
                    <a:lstStyle/>
                    <a:p>
                      <a:pPr algn="ctr" fontAlgn="b"/>
                      <a:r>
                        <a:rPr lang="en-US" sz="1400" b="1" i="0" u="none" strike="noStrike">
                          <a:latin typeface="Garamond"/>
                        </a:rPr>
                        <a:t>Opt-in CPP</a:t>
                      </a:r>
                    </a:p>
                  </a:txBody>
                  <a:tcPr marL="9525" marR="9525" marT="9525" marB="0" anchor="b">
                    <a:lnL>
                      <a:noFill/>
                    </a:lnL>
                    <a:lnR>
                      <a:noFill/>
                    </a:lnR>
                    <a:lnT>
                      <a:noFill/>
                    </a:lnT>
                    <a:lnB>
                      <a:noFill/>
                    </a:lnB>
                  </a:tcPr>
                </a:tc>
                <a:tc>
                  <a:txBody>
                    <a:bodyPr/>
                    <a:lstStyle/>
                    <a:p>
                      <a:pPr algn="ctr" fontAlgn="b"/>
                      <a:r>
                        <a:rPr lang="en-US" sz="1400" b="1" i="0" u="none" strike="noStrike">
                          <a:latin typeface="Garamond"/>
                        </a:rPr>
                        <a:t>Opt-out CPP</a:t>
                      </a:r>
                    </a:p>
                  </a:txBody>
                  <a:tcPr marL="9525" marR="9525" marT="9525" marB="0" anchor="b">
                    <a:lnL>
                      <a:noFill/>
                    </a:lnL>
                    <a:lnR>
                      <a:noFill/>
                    </a:lnR>
                    <a:lnT>
                      <a:noFill/>
                    </a:lnT>
                    <a:lnB>
                      <a:noFill/>
                    </a:lnB>
                  </a:tcPr>
                </a:tc>
                <a:tc>
                  <a:txBody>
                    <a:bodyPr/>
                    <a:lstStyle/>
                    <a:p>
                      <a:pPr algn="ctr" fontAlgn="b"/>
                      <a:r>
                        <a:rPr lang="en-US" sz="1400" b="1" i="0" u="none" strike="noStrike">
                          <a:latin typeface="Garamond"/>
                        </a:rPr>
                        <a:t>t-stat</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Strongly agree</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0.498</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0.301</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4.687</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(0.022)</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(0.036)</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Somewhat agree</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0.264</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0.294</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-0.761</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dirty="0">
                          <a:latin typeface="Garamond"/>
                        </a:rPr>
                        <a:t>(0.019)</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(0.036)</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No opinion</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0.192</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0.344</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-3.697</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(0.017)</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(0.037)</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Somewhat disagree</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0.029</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0.031</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-0.104</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(0.007)</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(0.014)</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Strongly disagree</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0.017</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0.031</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-0.901</a:t>
                      </a: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(0.006)</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(0.014)</a:t>
                      </a:r>
                    </a:p>
                  </a:txBody>
                  <a:tcPr marL="9525" marR="9525" marT="9525" marB="0" anchor="b">
                    <a:lnL>
                      <a:noFill/>
                    </a:lnL>
                    <a:lnR>
                      <a:noFill/>
                    </a:lnR>
                    <a:lnT>
                      <a:noFill/>
                    </a:lnT>
                    <a:lnB>
                      <a:noFill/>
                    </a:lnB>
                  </a:tcPr>
                </a:tc>
                <a:tc>
                  <a:txBody>
                    <a:bodyPr/>
                    <a:lstStyle/>
                    <a:p>
                      <a:pPr algn="ctr" fontAlgn="b"/>
                      <a:endParaRPr lang="en-US" sz="1400" b="0" i="0" u="none" strike="noStrike">
                        <a:latin typeface="Garamond"/>
                      </a:endParaRPr>
                    </a:p>
                  </a:txBody>
                  <a:tcPr marL="9525" marR="9525" marT="9525" marB="0" anchor="b">
                    <a:lnL>
                      <a:noFill/>
                    </a:lnL>
                    <a:lnR>
                      <a:noFill/>
                    </a:lnR>
                    <a:lnT>
                      <a:noFill/>
                    </a:lnT>
                    <a:lnB>
                      <a:noFill/>
                    </a:lnB>
                  </a:tcPr>
                </a:tc>
              </a:tr>
              <a:tr h="209550">
                <a:tc>
                  <a:txBody>
                    <a:bodyPr/>
                    <a:lstStyle/>
                    <a:p>
                      <a:pPr algn="l" fontAlgn="b"/>
                      <a:endParaRPr lang="en-US" sz="1400" b="0" i="0" u="none" strike="noStrike">
                        <a:latin typeface="Garamond"/>
                      </a:endParaRPr>
                    </a:p>
                  </a:txBody>
                  <a:tcPr marL="9525" marR="9525" marT="9525" marB="0" anchor="b">
                    <a:lnL>
                      <a:noFill/>
                    </a:lnL>
                    <a:lnR>
                      <a:noFill/>
                    </a:lnR>
                    <a:lnT>
                      <a:noFill/>
                    </a:lnT>
                    <a:lnB>
                      <a:noFill/>
                    </a:lnB>
                  </a:tcPr>
                </a:tc>
                <a:tc>
                  <a:txBody>
                    <a:bodyPr/>
                    <a:lstStyle/>
                    <a:p>
                      <a:pPr algn="l" fontAlgn="b"/>
                      <a:r>
                        <a:rPr lang="en-US" sz="1400" b="0" i="0" u="none" strike="noStrike">
                          <a:latin typeface="Garamond"/>
                        </a:rPr>
                        <a:t>Number of respondents</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516</a:t>
                      </a:r>
                    </a:p>
                  </a:txBody>
                  <a:tcPr marL="9525" marR="9525" marT="9525" marB="0" anchor="b">
                    <a:lnL>
                      <a:noFill/>
                    </a:lnL>
                    <a:lnR>
                      <a:noFill/>
                    </a:lnR>
                    <a:lnT>
                      <a:noFill/>
                    </a:lnT>
                    <a:lnB>
                      <a:noFill/>
                    </a:lnB>
                  </a:tcPr>
                </a:tc>
                <a:tc>
                  <a:txBody>
                    <a:bodyPr/>
                    <a:lstStyle/>
                    <a:p>
                      <a:pPr algn="ctr" fontAlgn="b"/>
                      <a:r>
                        <a:rPr lang="en-US" sz="1400" b="0" i="0" u="none" strike="noStrike">
                          <a:latin typeface="Garamond"/>
                        </a:rPr>
                        <a:t>163</a:t>
                      </a:r>
                    </a:p>
                  </a:txBody>
                  <a:tcPr marL="9525" marR="9525" marT="9525" marB="0" anchor="b">
                    <a:lnL>
                      <a:noFill/>
                    </a:lnL>
                    <a:lnR>
                      <a:noFill/>
                    </a:lnR>
                    <a:lnT>
                      <a:noFill/>
                    </a:lnT>
                    <a:lnB>
                      <a:noFill/>
                    </a:lnB>
                  </a:tcPr>
                </a:tc>
                <a:tc>
                  <a:txBody>
                    <a:bodyPr/>
                    <a:lstStyle/>
                    <a:p>
                      <a:pPr algn="ctr" fontAlgn="b"/>
                      <a:endParaRPr lang="en-US" sz="1400" b="0" i="0" u="none" strike="noStrike" dirty="0">
                        <a:latin typeface="Garamond"/>
                      </a:endParaRPr>
                    </a:p>
                  </a:txBody>
                  <a:tcPr marL="9525" marR="9525" marT="9525" marB="0" anchor="b">
                    <a:lnL>
                      <a:noFill/>
                    </a:lnL>
                    <a:lnR>
                      <a:noFill/>
                    </a:lnR>
                    <a:lnT>
                      <a:noFill/>
                    </a:lnT>
                    <a:lnB>
                      <a:noFill/>
                    </a:lnB>
                  </a:tcPr>
                </a:tc>
              </a:tr>
            </a:tbl>
          </a:graphicData>
        </a:graphic>
      </p:graphicFrame>
      <p:sp>
        <p:nvSpPr>
          <p:cNvPr id="9" name="Rectangle 8"/>
          <p:cNvSpPr/>
          <p:nvPr/>
        </p:nvSpPr>
        <p:spPr>
          <a:xfrm>
            <a:off x="403123" y="3962400"/>
            <a:ext cx="3864077" cy="892590"/>
          </a:xfrm>
          <a:prstGeom prst="rect">
            <a:avLst/>
          </a:prstGeom>
          <a:noFill/>
          <a:ln w="28575" cmpd="sng">
            <a:solidFill>
              <a:srgbClr val="FF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876800" y="4648200"/>
            <a:ext cx="3897576" cy="483826"/>
          </a:xfrm>
          <a:prstGeom prst="rect">
            <a:avLst/>
          </a:prstGeom>
          <a:noFill/>
          <a:ln w="28575" cmpd="sng">
            <a:solidFill>
              <a:srgbClr val="FF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876800" y="3733800"/>
            <a:ext cx="3897576" cy="483826"/>
          </a:xfrm>
          <a:prstGeom prst="rect">
            <a:avLst/>
          </a:prstGeom>
          <a:noFill/>
          <a:ln w="28575" cmpd="sng">
            <a:solidFill>
              <a:srgbClr val="FF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2400" y="3331425"/>
            <a:ext cx="1905000"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Share of respondents</a:t>
            </a:r>
          </a:p>
          <a:p>
            <a:r>
              <a:rPr lang="en-US" sz="1200" b="1" dirty="0" smtClean="0">
                <a:latin typeface="Times New Roman" panose="02020603050405020304" pitchFamily="18" charset="0"/>
                <a:cs typeface="Times New Roman" panose="02020603050405020304" pitchFamily="18" charset="0"/>
              </a:rPr>
              <a:t>Standard error</a:t>
            </a:r>
            <a:endParaRPr lang="en-US" sz="1200" b="1"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1447800" y="3581400"/>
            <a:ext cx="106680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219200" y="3733800"/>
            <a:ext cx="12192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733800" y="3348335"/>
            <a:ext cx="1143000"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Test of Equality</a:t>
            </a:r>
            <a:endParaRPr lang="en-US" sz="12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124335" y="3153638"/>
            <a:ext cx="1143000"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Test of Equality</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207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8595BD"/>
                </a:solidFill>
              </a:rPr>
              <a:t>Background on SGIG CBS Projects</a:t>
            </a:r>
          </a:p>
          <a:p>
            <a:r>
              <a:rPr lang="en-US" dirty="0"/>
              <a:t>Highlights</a:t>
            </a:r>
          </a:p>
          <a:p>
            <a:pPr lvl="1"/>
            <a:r>
              <a:rPr lang="en-US" dirty="0" smtClean="0">
                <a:solidFill>
                  <a:srgbClr val="BDE8ED"/>
                </a:solidFill>
              </a:rPr>
              <a:t>Follow On Actions of CBS Utilities</a:t>
            </a:r>
          </a:p>
          <a:p>
            <a:pPr lvl="1"/>
            <a:r>
              <a:rPr lang="en-US" dirty="0" smtClean="0">
                <a:solidFill>
                  <a:srgbClr val="BDE8ED"/>
                </a:solidFill>
              </a:rPr>
              <a:t>Recruitment Approaches</a:t>
            </a:r>
            <a:endParaRPr lang="en-US" dirty="0">
              <a:solidFill>
                <a:srgbClr val="BDE8ED"/>
              </a:solidFill>
            </a:endParaRPr>
          </a:p>
          <a:p>
            <a:pPr lvl="1"/>
            <a:r>
              <a:rPr lang="en-US" dirty="0" smtClean="0"/>
              <a:t>Rebates vs. Pricing</a:t>
            </a:r>
          </a:p>
          <a:p>
            <a:pPr lvl="1"/>
            <a:r>
              <a:rPr lang="en-US" dirty="0">
                <a:solidFill>
                  <a:srgbClr val="BDE8ED"/>
                </a:solidFill>
              </a:rPr>
              <a:t>Information and Control </a:t>
            </a:r>
            <a:r>
              <a:rPr lang="en-US" dirty="0" smtClean="0">
                <a:solidFill>
                  <a:srgbClr val="BDE8ED"/>
                </a:solidFill>
              </a:rPr>
              <a:t>Technology</a:t>
            </a:r>
            <a:endParaRPr lang="en-US" dirty="0"/>
          </a:p>
          <a:p>
            <a:r>
              <a:rPr lang="en-US" dirty="0" smtClean="0">
                <a:solidFill>
                  <a:srgbClr val="8595BD"/>
                </a:solidFill>
              </a:rPr>
              <a:t>SGIG CBS Program Reporting</a:t>
            </a:r>
          </a:p>
          <a:p>
            <a:pPr lvl="1"/>
            <a:endParaRPr lang="en-US" dirty="0" smtClean="0"/>
          </a:p>
        </p:txBody>
      </p:sp>
      <p:sp>
        <p:nvSpPr>
          <p:cNvPr id="4" name="Slide Number Placeholder 3"/>
          <p:cNvSpPr>
            <a:spLocks noGrp="1"/>
          </p:cNvSpPr>
          <p:nvPr>
            <p:ph type="sldNum" sz="quarter" idx="12"/>
          </p:nvPr>
        </p:nvSpPr>
        <p:spPr/>
        <p:txBody>
          <a:bodyPr/>
          <a:lstStyle/>
          <a:p>
            <a:fld id="{AE65B1C1-DB71-462A-B848-9B76734137A9}"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Tree>
    <p:extLst>
      <p:ext uri="{BB962C8B-B14F-4D97-AF65-F5344CB8AC3E}">
        <p14:creationId xmlns:p14="http://schemas.microsoft.com/office/powerpoint/2010/main" val="246515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vs. Rebates Policy Issues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Some in the electric industry want efficient price signals sent to customers to inform consumption decisions</a:t>
            </a:r>
          </a:p>
          <a:p>
            <a:pPr lvl="1"/>
            <a:r>
              <a:rPr lang="en-US" dirty="0" smtClean="0"/>
              <a:t>Price goes up, demand should go down</a:t>
            </a:r>
          </a:p>
          <a:p>
            <a:r>
              <a:rPr lang="en-US" dirty="0" smtClean="0"/>
              <a:t>Others are concerned about using TBR to reduce peak demand</a:t>
            </a:r>
          </a:p>
          <a:p>
            <a:pPr lvl="1"/>
            <a:r>
              <a:rPr lang="en-US" dirty="0" smtClean="0"/>
              <a:t>Bill volatility during high priced events/seasons </a:t>
            </a:r>
          </a:p>
          <a:p>
            <a:pPr lvl="1"/>
            <a:r>
              <a:rPr lang="en-US" dirty="0" smtClean="0"/>
              <a:t>Lack of ability to respond to mitigate bill impacts</a:t>
            </a:r>
          </a:p>
          <a:p>
            <a:pPr lvl="1"/>
            <a:r>
              <a:rPr lang="en-US" dirty="0" smtClean="0"/>
              <a:t>Prefer to pay rebates for load reductions than exposing 100% of a customers’ load to high prices</a:t>
            </a:r>
          </a:p>
          <a:p>
            <a:r>
              <a:rPr lang="en-US" dirty="0"/>
              <a:t>These programs are intended to reduce peak demands which drive capacity obligations</a:t>
            </a:r>
          </a:p>
          <a:p>
            <a:pPr lvl="1"/>
            <a:r>
              <a:rPr lang="en-US" dirty="0"/>
              <a:t>The variability and dependability of the load response is important to assess value and cost effectiveness</a:t>
            </a:r>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19</a:t>
            </a:fld>
            <a:endParaRPr lang="en-US" dirty="0"/>
          </a:p>
        </p:txBody>
      </p:sp>
    </p:spTree>
    <p:extLst>
      <p:ext uri="{BB962C8B-B14F-4D97-AF65-F5344CB8AC3E}">
        <p14:creationId xmlns:p14="http://schemas.microsoft.com/office/powerpoint/2010/main" val="107941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 on SGIG CBS Projects</a:t>
            </a:r>
          </a:p>
          <a:p>
            <a:r>
              <a:rPr lang="en-US" dirty="0" smtClean="0"/>
              <a:t>Highlights</a:t>
            </a:r>
          </a:p>
          <a:p>
            <a:pPr lvl="1"/>
            <a:r>
              <a:rPr lang="en-US" dirty="0" smtClean="0"/>
              <a:t>Follow On Actions of CBS Utilities</a:t>
            </a:r>
          </a:p>
          <a:p>
            <a:pPr lvl="1"/>
            <a:r>
              <a:rPr lang="en-US" dirty="0" smtClean="0"/>
              <a:t>Recruitment Approaches</a:t>
            </a:r>
          </a:p>
          <a:p>
            <a:pPr lvl="1"/>
            <a:r>
              <a:rPr lang="en-US" dirty="0" smtClean="0"/>
              <a:t>Rebates vs. Pricing</a:t>
            </a:r>
          </a:p>
          <a:p>
            <a:pPr lvl="1"/>
            <a:r>
              <a:rPr lang="en-US" dirty="0" smtClean="0"/>
              <a:t>Information and Control Technology</a:t>
            </a:r>
          </a:p>
          <a:p>
            <a:r>
              <a:rPr lang="en-US" dirty="0" smtClean="0"/>
              <a:t>SGIG CBS Program Reporting</a:t>
            </a:r>
          </a:p>
          <a:p>
            <a:pPr lvl="1"/>
            <a:endParaRPr lang="en-US" dirty="0" smtClean="0"/>
          </a:p>
        </p:txBody>
      </p:sp>
      <p:sp>
        <p:nvSpPr>
          <p:cNvPr id="4" name="Slide Number Placeholder 3"/>
          <p:cNvSpPr>
            <a:spLocks noGrp="1"/>
          </p:cNvSpPr>
          <p:nvPr>
            <p:ph type="sldNum" sz="quarter" idx="12"/>
          </p:nvPr>
        </p:nvSpPr>
        <p:spPr/>
        <p:txBody>
          <a:bodyPr/>
          <a:lstStyle/>
          <a:p>
            <a:fld id="{AE65B1C1-DB71-462A-B848-9B76734137A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Tree>
    <p:extLst>
      <p:ext uri="{BB962C8B-B14F-4D97-AF65-F5344CB8AC3E}">
        <p14:creationId xmlns:p14="http://schemas.microsoft.com/office/powerpoint/2010/main" val="981948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Enrollment &amp; Retention Rates</a:t>
            </a:r>
            <a:br>
              <a:rPr lang="en-US" dirty="0" smtClean="0"/>
            </a:br>
            <a:r>
              <a:rPr lang="en-US" b="0" dirty="0" smtClean="0"/>
              <a:t>CPR </a:t>
            </a:r>
            <a:r>
              <a:rPr lang="en-US" b="0" dirty="0" smtClean="0">
                <a:latin typeface="Calibri" panose="020F0502020204030204" pitchFamily="34" charset="0"/>
              </a:rPr>
              <a:t>≥</a:t>
            </a:r>
            <a:r>
              <a:rPr lang="en-US" b="0" dirty="0" smtClean="0"/>
              <a:t> CPP (GMP)</a:t>
            </a:r>
            <a:endParaRPr lang="en-US" b="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20</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82561228"/>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156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Peak Demand Reductions</a:t>
            </a:r>
            <a:r>
              <a:rPr lang="en-US" dirty="0" smtClean="0"/>
              <a:t/>
            </a:r>
            <a:br>
              <a:rPr lang="en-US" dirty="0" smtClean="0"/>
            </a:br>
            <a:r>
              <a:rPr lang="en-US" b="0" dirty="0" smtClean="0"/>
              <a:t>CPP &gt; CPR (All studies)</a:t>
            </a:r>
            <a:endParaRPr lang="en-US" b="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21</a:t>
            </a:fld>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709757588"/>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780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Variability of Peak Demand Reductions Across Events: </a:t>
            </a:r>
            <a:r>
              <a:rPr lang="en-US" b="0" dirty="0" smtClean="0"/>
              <a:t>CPP &gt; CPR (All studies)</a:t>
            </a:r>
            <a:endParaRPr lang="en-US" b="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0568302"/>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1600200" y="2895600"/>
            <a:ext cx="562465" cy="175260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2196444" y="1861639"/>
            <a:ext cx="1676400" cy="609600"/>
          </a:xfrm>
          <a:prstGeom prst="wedgeRectCallout">
            <a:avLst>
              <a:gd name="adj1" fmla="val -52886"/>
              <a:gd name="adj2" fmla="val 152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Relatively high variability</a:t>
            </a:r>
            <a:endParaRPr lang="en-US" dirty="0"/>
          </a:p>
        </p:txBody>
      </p:sp>
      <p:sp>
        <p:nvSpPr>
          <p:cNvPr id="8" name="Oval 7"/>
          <p:cNvSpPr/>
          <p:nvPr/>
        </p:nvSpPr>
        <p:spPr>
          <a:xfrm>
            <a:off x="4038600" y="3048000"/>
            <a:ext cx="486265" cy="609600"/>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4020532" y="4191000"/>
            <a:ext cx="1999268" cy="609600"/>
          </a:xfrm>
          <a:prstGeom prst="wedgeRectCallout">
            <a:avLst>
              <a:gd name="adj1" fmla="val -38663"/>
              <a:gd name="adj2" fmla="val -133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Relatively low variability</a:t>
            </a:r>
            <a:endParaRPr lang="en-US" dirty="0"/>
          </a:p>
        </p:txBody>
      </p:sp>
    </p:spTree>
    <p:extLst>
      <p:ext uri="{BB962C8B-B14F-4D97-AF65-F5344CB8AC3E}">
        <p14:creationId xmlns:p14="http://schemas.microsoft.com/office/powerpoint/2010/main" val="3111626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Reliability/Predictability of </a:t>
            </a:r>
            <a:r>
              <a:rPr lang="en-US" dirty="0" smtClean="0"/>
              <a:t>Peak Demand Reductions: </a:t>
            </a:r>
            <a:r>
              <a:rPr lang="en-US" b="0" dirty="0" smtClean="0"/>
              <a:t>CPP &gt; CPR </a:t>
            </a:r>
            <a:r>
              <a:rPr lang="en-US" b="0" dirty="0"/>
              <a:t>(All studies)</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23</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781683846"/>
              </p:ext>
            </p:extLst>
          </p:nvPr>
        </p:nvGraphicFramePr>
        <p:xfrm>
          <a:off x="76200" y="1600199"/>
          <a:ext cx="8991599" cy="4495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347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rgbClr val="8595BD"/>
                </a:solidFill>
              </a:rPr>
              <a:t>Background on SGIG CBS Projects</a:t>
            </a:r>
          </a:p>
          <a:p>
            <a:r>
              <a:rPr lang="en-US" dirty="0"/>
              <a:t>Highlights</a:t>
            </a:r>
          </a:p>
          <a:p>
            <a:pPr lvl="1"/>
            <a:r>
              <a:rPr lang="en-US" dirty="0" smtClean="0">
                <a:solidFill>
                  <a:srgbClr val="BDE8ED"/>
                </a:solidFill>
              </a:rPr>
              <a:t>Follow On Actions of CBS Utilities</a:t>
            </a:r>
          </a:p>
          <a:p>
            <a:pPr lvl="1"/>
            <a:r>
              <a:rPr lang="en-US" dirty="0" smtClean="0">
                <a:solidFill>
                  <a:srgbClr val="BDE8ED"/>
                </a:solidFill>
              </a:rPr>
              <a:t>Recruitment Approaches</a:t>
            </a:r>
            <a:endParaRPr lang="en-US" dirty="0">
              <a:solidFill>
                <a:srgbClr val="BDE8ED"/>
              </a:solidFill>
            </a:endParaRPr>
          </a:p>
          <a:p>
            <a:pPr lvl="1"/>
            <a:r>
              <a:rPr lang="en-US" dirty="0" smtClean="0">
                <a:solidFill>
                  <a:srgbClr val="BDE8ED"/>
                </a:solidFill>
              </a:rPr>
              <a:t>Rebates vs. Pricing</a:t>
            </a:r>
          </a:p>
          <a:p>
            <a:pPr lvl="1"/>
            <a:r>
              <a:rPr lang="en-US" dirty="0" smtClean="0"/>
              <a:t>Information and Control Technology</a:t>
            </a:r>
            <a:endParaRPr lang="en-US" dirty="0"/>
          </a:p>
          <a:p>
            <a:r>
              <a:rPr lang="en-US" dirty="0">
                <a:solidFill>
                  <a:srgbClr val="8595BD"/>
                </a:solidFill>
              </a:rPr>
              <a:t>SGIG CBS Program Reporting</a:t>
            </a:r>
          </a:p>
        </p:txBody>
      </p:sp>
      <p:sp>
        <p:nvSpPr>
          <p:cNvPr id="4" name="Slide Number Placeholder 3"/>
          <p:cNvSpPr>
            <a:spLocks noGrp="1"/>
          </p:cNvSpPr>
          <p:nvPr>
            <p:ph type="sldNum" sz="quarter" idx="12"/>
          </p:nvPr>
        </p:nvSpPr>
        <p:spPr/>
        <p:txBody>
          <a:bodyPr/>
          <a:lstStyle/>
          <a:p>
            <a:fld id="{AE65B1C1-DB71-462A-B848-9B76734137A9}"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Tree>
    <p:extLst>
      <p:ext uri="{BB962C8B-B14F-4D97-AF65-F5344CB8AC3E}">
        <p14:creationId xmlns:p14="http://schemas.microsoft.com/office/powerpoint/2010/main" val="2891640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 and Control Tech Policy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If knowledge is power, then IHDs should enable customers to become more engaged and increase capabilities to respond to TBR</a:t>
            </a:r>
          </a:p>
          <a:p>
            <a:r>
              <a:rPr lang="en-US" dirty="0" smtClean="0"/>
              <a:t>PCTs make it easier for customers to alter their electricity use in response to TBR</a:t>
            </a:r>
          </a:p>
          <a:p>
            <a:r>
              <a:rPr lang="en-US" dirty="0" smtClean="0"/>
              <a:t>In both cases, they cost money to procure, provision, install and maintain </a:t>
            </a:r>
          </a:p>
          <a:p>
            <a:r>
              <a:rPr lang="en-US" dirty="0" smtClean="0"/>
              <a:t>Utilities must assess if they are cost effective ways to augment load response from TBR</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25</a:t>
            </a:fld>
            <a:endParaRPr lang="en-US" dirty="0"/>
          </a:p>
        </p:txBody>
      </p:sp>
    </p:spTree>
    <p:extLst>
      <p:ext uri="{BB962C8B-B14F-4D97-AF65-F5344CB8AC3E}">
        <p14:creationId xmlns:p14="http://schemas.microsoft.com/office/powerpoint/2010/main" val="61275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Enrollment &amp; Retention </a:t>
            </a:r>
            <a:r>
              <a:rPr lang="en-US" dirty="0" smtClean="0"/>
              <a:t>Rates</a:t>
            </a:r>
            <a:r>
              <a:rPr lang="en-US" dirty="0"/>
              <a:t/>
            </a:r>
            <a:br>
              <a:rPr lang="en-US" dirty="0"/>
            </a:br>
            <a:r>
              <a:rPr lang="en-US" b="0" dirty="0" smtClean="0"/>
              <a:t>w/IHD = w/o IHD (SMUD)</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26</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62781337"/>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7430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with IHDs (SMUD)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0865264"/>
              </p:ext>
            </p:extLst>
          </p:nvPr>
        </p:nvGraphicFramePr>
        <p:xfrm>
          <a:off x="228600" y="1905001"/>
          <a:ext cx="8686800" cy="2792147"/>
        </p:xfrm>
        <a:graphic>
          <a:graphicData uri="http://schemas.openxmlformats.org/drawingml/2006/table">
            <a:tbl>
              <a:tblPr firstRow="1" firstCol="1" bandRow="1">
                <a:tableStyleId>{93296810-A885-4BE3-A3E7-6D5BEEA58F35}</a:tableStyleId>
              </a:tblPr>
              <a:tblGrid>
                <a:gridCol w="2839374"/>
                <a:gridCol w="1949142"/>
                <a:gridCol w="1949142"/>
                <a:gridCol w="1949142"/>
              </a:tblGrid>
              <a:tr h="763877">
                <a:tc>
                  <a:txBody>
                    <a:bodyPr/>
                    <a:lstStyle/>
                    <a:p>
                      <a:pPr marL="0" marR="0" algn="l">
                        <a:lnSpc>
                          <a:spcPct val="115000"/>
                        </a:lnSpc>
                        <a:spcBef>
                          <a:spcPts val="0"/>
                        </a:spcBef>
                        <a:spcAft>
                          <a:spcPts val="0"/>
                        </a:spcAft>
                      </a:pPr>
                      <a:r>
                        <a:rPr lang="en-US" sz="1800" dirty="0">
                          <a:effectLst/>
                        </a:rPr>
                        <a:t>Treatment Group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b">
                    <a:solidFill>
                      <a:schemeClr val="accent4"/>
                    </a:solidFill>
                  </a:tcPr>
                </a:tc>
                <a:tc>
                  <a:txBody>
                    <a:bodyPr/>
                    <a:lstStyle/>
                    <a:p>
                      <a:pPr marL="0" marR="0" algn="ctr">
                        <a:lnSpc>
                          <a:spcPct val="115000"/>
                        </a:lnSpc>
                        <a:spcBef>
                          <a:spcPts val="0"/>
                        </a:spcBef>
                        <a:spcAft>
                          <a:spcPts val="0"/>
                        </a:spcAft>
                      </a:pPr>
                      <a:r>
                        <a:rPr lang="en-US" sz="1800" dirty="0">
                          <a:effectLst/>
                        </a:rPr>
                        <a:t>% Connected All the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b">
                    <a:solidFill>
                      <a:schemeClr val="accent4"/>
                    </a:solidFill>
                  </a:tcPr>
                </a:tc>
                <a:tc>
                  <a:txBody>
                    <a:bodyPr/>
                    <a:lstStyle/>
                    <a:p>
                      <a:pPr marL="0" marR="0" algn="ctr">
                        <a:lnSpc>
                          <a:spcPct val="115000"/>
                        </a:lnSpc>
                        <a:spcBef>
                          <a:spcPts val="0"/>
                        </a:spcBef>
                        <a:spcAft>
                          <a:spcPts val="0"/>
                        </a:spcAft>
                      </a:pPr>
                      <a:r>
                        <a:rPr lang="en-US" sz="1800" dirty="0">
                          <a:effectLst/>
                        </a:rPr>
                        <a:t>% Connected Some of the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b">
                    <a:solidFill>
                      <a:schemeClr val="accent4"/>
                    </a:solidFill>
                  </a:tcPr>
                </a:tc>
                <a:tc>
                  <a:txBody>
                    <a:bodyPr/>
                    <a:lstStyle/>
                    <a:p>
                      <a:pPr marL="0" marR="0" algn="ctr">
                        <a:lnSpc>
                          <a:spcPct val="115000"/>
                        </a:lnSpc>
                        <a:spcBef>
                          <a:spcPts val="0"/>
                        </a:spcBef>
                        <a:spcAft>
                          <a:spcPts val="0"/>
                        </a:spcAft>
                      </a:pPr>
                      <a:r>
                        <a:rPr lang="en-US" sz="1800" dirty="0">
                          <a:effectLst/>
                        </a:rPr>
                        <a:t>% Never Connected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b">
                    <a:solidFill>
                      <a:schemeClr val="accent4"/>
                    </a:solidFill>
                  </a:tcPr>
                </a:tc>
              </a:tr>
              <a:tr h="405654">
                <a:tc>
                  <a:txBody>
                    <a:bodyPr/>
                    <a:lstStyle/>
                    <a:p>
                      <a:pPr marL="0" marR="0">
                        <a:lnSpc>
                          <a:spcPct val="115000"/>
                        </a:lnSpc>
                        <a:spcBef>
                          <a:spcPts val="0"/>
                        </a:spcBef>
                        <a:spcAft>
                          <a:spcPts val="0"/>
                        </a:spcAft>
                      </a:pPr>
                      <a:r>
                        <a:rPr lang="en-US" sz="1800" dirty="0">
                          <a:effectLst/>
                        </a:rPr>
                        <a:t>Opt-in CPP, IHD Offer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4"/>
                    </a:solidFill>
                  </a:tcPr>
                </a:tc>
                <a:tc>
                  <a:txBody>
                    <a:bodyPr/>
                    <a:lstStyle/>
                    <a:p>
                      <a:pPr marL="0" marR="0" algn="ctr">
                        <a:lnSpc>
                          <a:spcPct val="115000"/>
                        </a:lnSpc>
                        <a:spcBef>
                          <a:spcPts val="0"/>
                        </a:spcBef>
                        <a:spcAft>
                          <a:spcPts val="0"/>
                        </a:spcAft>
                      </a:pPr>
                      <a:r>
                        <a:rPr lang="en-US" sz="1800" dirty="0">
                          <a:effectLst/>
                        </a:rPr>
                        <a:t>11.6%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800" dirty="0">
                          <a:effectLst/>
                        </a:rPr>
                        <a:t>27.4%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800" dirty="0">
                          <a:effectLst/>
                        </a:rPr>
                        <a:t>61.0%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r>
              <a:tr h="405654">
                <a:tc>
                  <a:txBody>
                    <a:bodyPr/>
                    <a:lstStyle/>
                    <a:p>
                      <a:pPr marL="0" marR="0">
                        <a:lnSpc>
                          <a:spcPct val="115000"/>
                        </a:lnSpc>
                        <a:spcBef>
                          <a:spcPts val="0"/>
                        </a:spcBef>
                        <a:spcAft>
                          <a:spcPts val="0"/>
                        </a:spcAft>
                      </a:pPr>
                      <a:r>
                        <a:rPr lang="en-US" sz="1800">
                          <a:effectLst/>
                        </a:rPr>
                        <a:t>Opt-in TOU, IHD Offer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4"/>
                    </a:solidFill>
                  </a:tcPr>
                </a:tc>
                <a:tc>
                  <a:txBody>
                    <a:bodyPr/>
                    <a:lstStyle/>
                    <a:p>
                      <a:pPr marL="0" marR="0" algn="ctr">
                        <a:lnSpc>
                          <a:spcPct val="115000"/>
                        </a:lnSpc>
                        <a:spcBef>
                          <a:spcPts val="0"/>
                        </a:spcBef>
                        <a:spcAft>
                          <a:spcPts val="0"/>
                        </a:spcAft>
                      </a:pPr>
                      <a:r>
                        <a:rPr lang="en-US" sz="1800" dirty="0">
                          <a:effectLst/>
                        </a:rPr>
                        <a:t>11.6%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rPr>
                        <a:t>22.8%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rPr>
                        <a:t>65.6%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5">
                        <a:lumMod val="20000"/>
                        <a:lumOff val="80000"/>
                      </a:schemeClr>
                    </a:solidFill>
                  </a:tcPr>
                </a:tc>
              </a:tr>
              <a:tr h="405654">
                <a:tc>
                  <a:txBody>
                    <a:bodyPr/>
                    <a:lstStyle/>
                    <a:p>
                      <a:pPr marL="0" marR="0">
                        <a:lnSpc>
                          <a:spcPct val="115000"/>
                        </a:lnSpc>
                        <a:spcBef>
                          <a:spcPts val="0"/>
                        </a:spcBef>
                        <a:spcAft>
                          <a:spcPts val="0"/>
                        </a:spcAft>
                      </a:pPr>
                      <a:r>
                        <a:rPr lang="en-US" sz="1800" dirty="0">
                          <a:effectLst/>
                        </a:rPr>
                        <a:t>Default TOU-CPP, IHD Offer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4"/>
                    </a:solidFill>
                  </a:tcPr>
                </a:tc>
                <a:tc>
                  <a:txBody>
                    <a:bodyPr/>
                    <a:lstStyle/>
                    <a:p>
                      <a:pPr marL="0" marR="0" algn="ctr">
                        <a:lnSpc>
                          <a:spcPct val="115000"/>
                        </a:lnSpc>
                        <a:spcBef>
                          <a:spcPts val="0"/>
                        </a:spcBef>
                        <a:spcAft>
                          <a:spcPts val="0"/>
                        </a:spcAft>
                      </a:pPr>
                      <a:r>
                        <a:rPr lang="en-US" sz="1800" dirty="0">
                          <a:effectLst/>
                        </a:rPr>
                        <a:t>18.8%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800" dirty="0">
                          <a:effectLst/>
                        </a:rPr>
                        <a:t>39.3%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800" dirty="0">
                          <a:effectLst/>
                        </a:rPr>
                        <a:t>42.0%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r>
              <a:tr h="405654">
                <a:tc>
                  <a:txBody>
                    <a:bodyPr/>
                    <a:lstStyle/>
                    <a:p>
                      <a:pPr marL="0" marR="0">
                        <a:lnSpc>
                          <a:spcPct val="115000"/>
                        </a:lnSpc>
                        <a:spcBef>
                          <a:spcPts val="0"/>
                        </a:spcBef>
                        <a:spcAft>
                          <a:spcPts val="0"/>
                        </a:spcAft>
                      </a:pPr>
                      <a:r>
                        <a:rPr lang="en-US" sz="1800" dirty="0">
                          <a:effectLst/>
                        </a:rPr>
                        <a:t>Default CPP, IHD Offer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4"/>
                    </a:solidFill>
                  </a:tcPr>
                </a:tc>
                <a:tc>
                  <a:txBody>
                    <a:bodyPr/>
                    <a:lstStyle/>
                    <a:p>
                      <a:pPr marL="0" marR="0" algn="ctr">
                        <a:lnSpc>
                          <a:spcPct val="115000"/>
                        </a:lnSpc>
                        <a:spcBef>
                          <a:spcPts val="0"/>
                        </a:spcBef>
                        <a:spcAft>
                          <a:spcPts val="0"/>
                        </a:spcAft>
                      </a:pPr>
                      <a:r>
                        <a:rPr lang="en-US" sz="1800" dirty="0">
                          <a:effectLst/>
                        </a:rPr>
                        <a:t>14.3%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rPr>
                        <a:t>42.9%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rPr>
                        <a:t>42.9%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5">
                        <a:lumMod val="20000"/>
                        <a:lumOff val="80000"/>
                      </a:schemeClr>
                    </a:solidFill>
                  </a:tcPr>
                </a:tc>
              </a:tr>
              <a:tr h="405654">
                <a:tc>
                  <a:txBody>
                    <a:bodyPr/>
                    <a:lstStyle/>
                    <a:p>
                      <a:pPr marL="0" marR="0">
                        <a:lnSpc>
                          <a:spcPct val="115000"/>
                        </a:lnSpc>
                        <a:spcBef>
                          <a:spcPts val="0"/>
                        </a:spcBef>
                        <a:spcAft>
                          <a:spcPts val="0"/>
                        </a:spcAft>
                      </a:pPr>
                      <a:r>
                        <a:rPr lang="en-US" sz="1800" dirty="0">
                          <a:effectLst/>
                        </a:rPr>
                        <a:t>Default TOU, IHD Offer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4"/>
                    </a:solidFill>
                  </a:tcPr>
                </a:tc>
                <a:tc>
                  <a:txBody>
                    <a:bodyPr/>
                    <a:lstStyle/>
                    <a:p>
                      <a:pPr marL="0" marR="0" algn="ctr">
                        <a:lnSpc>
                          <a:spcPct val="115000"/>
                        </a:lnSpc>
                        <a:spcBef>
                          <a:spcPts val="0"/>
                        </a:spcBef>
                        <a:spcAft>
                          <a:spcPts val="0"/>
                        </a:spcAft>
                      </a:pPr>
                      <a:r>
                        <a:rPr lang="en-US" sz="1800" dirty="0">
                          <a:effectLst/>
                        </a:rPr>
                        <a:t>18.2%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800" dirty="0">
                          <a:effectLst/>
                        </a:rPr>
                        <a:t>23.1%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800" dirty="0">
                          <a:effectLst/>
                        </a:rPr>
                        <a:t>58.7%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4">
                        <a:lumMod val="40000"/>
                        <a:lumOff val="60000"/>
                      </a:schemeClr>
                    </a:solidFill>
                  </a:tcPr>
                </a:tc>
              </a:tr>
            </a:tbl>
          </a:graphicData>
        </a:graphic>
      </p:graphicFrame>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27</a:t>
            </a:fld>
            <a:endParaRPr lang="en-US" dirty="0"/>
          </a:p>
        </p:txBody>
      </p:sp>
    </p:spTree>
    <p:extLst>
      <p:ext uri="{BB962C8B-B14F-4D97-AF65-F5344CB8AC3E}">
        <p14:creationId xmlns:p14="http://schemas.microsoft.com/office/powerpoint/2010/main" val="3553249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Demand Reductions for CPP</a:t>
            </a:r>
            <a:br>
              <a:rPr lang="en-US" dirty="0" smtClean="0"/>
            </a:br>
            <a:r>
              <a:rPr lang="en-US" b="0" dirty="0" smtClean="0"/>
              <a:t>w/IHD = w/o IHD (SMUD)</a:t>
            </a:r>
            <a:endParaRPr lang="en-US" b="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6792366"/>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54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Info Tech Offering Reduces </a:t>
            </a:r>
            <a:r>
              <a:rPr lang="en-US" dirty="0"/>
              <a:t>Cost-Effectiveness </a:t>
            </a:r>
            <a:r>
              <a:rPr lang="en-US" dirty="0" smtClean="0"/>
              <a:t>of TBR (SMUD</a:t>
            </a:r>
            <a:r>
              <a:rPr lang="en-US"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0123767"/>
              </p:ext>
            </p:extLst>
          </p:nvPr>
        </p:nvGraphicFramePr>
        <p:xfrm>
          <a:off x="228600" y="1828800"/>
          <a:ext cx="8686800" cy="2707894"/>
        </p:xfrm>
        <a:graphic>
          <a:graphicData uri="http://schemas.openxmlformats.org/drawingml/2006/table">
            <a:tbl>
              <a:tblPr firstRow="1" firstCol="1" bandRow="1" bandCol="1">
                <a:tableStyleId>{93296810-A885-4BE3-A3E7-6D5BEEA58F35}</a:tableStyleId>
              </a:tblPr>
              <a:tblGrid>
                <a:gridCol w="2895600"/>
                <a:gridCol w="2895600"/>
                <a:gridCol w="2895600"/>
              </a:tblGrid>
              <a:tr h="385131">
                <a:tc>
                  <a:txBody>
                    <a:bodyPr/>
                    <a:lstStyle/>
                    <a:p>
                      <a:pPr marL="0" marR="0" algn="ctr">
                        <a:lnSpc>
                          <a:spcPct val="115000"/>
                        </a:lnSpc>
                        <a:spcBef>
                          <a:spcPts val="0"/>
                        </a:spcBef>
                        <a:spcAft>
                          <a:spcPts val="0"/>
                        </a:spcAft>
                      </a:pPr>
                      <a:r>
                        <a:rPr lang="en-US" sz="2400" dirty="0">
                          <a:effectLst/>
                        </a:rPr>
                        <a:t>Recruitment Approach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Scenario Offer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Benefit-Cost Ratio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85131">
                <a:tc rowSpan="4">
                  <a:txBody>
                    <a:bodyPr/>
                    <a:lstStyle/>
                    <a:p>
                      <a:pPr marL="0" marR="0" algn="ctr">
                        <a:lnSpc>
                          <a:spcPct val="115000"/>
                        </a:lnSpc>
                        <a:spcBef>
                          <a:spcPts val="0"/>
                        </a:spcBef>
                        <a:spcAft>
                          <a:spcPts val="0"/>
                        </a:spcAft>
                      </a:pPr>
                      <a:r>
                        <a:rPr lang="en-US" sz="2400">
                          <a:effectLst/>
                        </a:rPr>
                        <a:t>Opt-in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2400">
                          <a:effectLst/>
                        </a:rPr>
                        <a:t>TOU, no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1.19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85131">
                <a:tc vMerge="1">
                  <a:txBody>
                    <a:bodyPr/>
                    <a:lstStyle/>
                    <a:p>
                      <a:endParaRPr lang="en-US"/>
                    </a:p>
                  </a:txBody>
                  <a:tcPr/>
                </a:tc>
                <a:tc>
                  <a:txBody>
                    <a:bodyPr/>
                    <a:lstStyle/>
                    <a:p>
                      <a:pPr marL="0" marR="0" algn="ctr">
                        <a:lnSpc>
                          <a:spcPct val="115000"/>
                        </a:lnSpc>
                        <a:spcBef>
                          <a:spcPts val="0"/>
                        </a:spcBef>
                        <a:spcAft>
                          <a:spcPts val="0"/>
                        </a:spcAft>
                      </a:pPr>
                      <a:r>
                        <a:rPr lang="en-US" sz="2400">
                          <a:effectLst/>
                        </a:rPr>
                        <a:t>TOU, with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0.74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85131">
                <a:tc vMerge="1">
                  <a:txBody>
                    <a:bodyPr/>
                    <a:lstStyle/>
                    <a:p>
                      <a:endParaRPr lang="en-US"/>
                    </a:p>
                  </a:txBody>
                  <a:tcPr/>
                </a:tc>
                <a:tc>
                  <a:txBody>
                    <a:bodyPr/>
                    <a:lstStyle/>
                    <a:p>
                      <a:pPr marL="0" marR="0" algn="ctr">
                        <a:lnSpc>
                          <a:spcPct val="115000"/>
                        </a:lnSpc>
                        <a:spcBef>
                          <a:spcPts val="0"/>
                        </a:spcBef>
                        <a:spcAft>
                          <a:spcPts val="0"/>
                        </a:spcAft>
                      </a:pPr>
                      <a:r>
                        <a:rPr lang="en-US" sz="2400">
                          <a:effectLst/>
                        </a:rPr>
                        <a:t>CPP, no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a:effectLst/>
                        </a:rPr>
                        <a:t>2.05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385131">
                <a:tc vMerge="1">
                  <a:txBody>
                    <a:bodyPr/>
                    <a:lstStyle/>
                    <a:p>
                      <a:endParaRPr lang="en-US"/>
                    </a:p>
                  </a:txBody>
                  <a:tcPr/>
                </a:tc>
                <a:tc>
                  <a:txBody>
                    <a:bodyPr/>
                    <a:lstStyle/>
                    <a:p>
                      <a:pPr marL="0" marR="0" algn="ctr">
                        <a:lnSpc>
                          <a:spcPct val="115000"/>
                        </a:lnSpc>
                        <a:spcBef>
                          <a:spcPts val="0"/>
                        </a:spcBef>
                        <a:spcAft>
                          <a:spcPts val="0"/>
                        </a:spcAft>
                      </a:pPr>
                      <a:r>
                        <a:rPr lang="en-US" sz="2400">
                          <a:effectLst/>
                        </a:rPr>
                        <a:t>CPP, with IHD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400" dirty="0">
                          <a:effectLst/>
                        </a:rPr>
                        <a:t>1.30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bl>
          </a:graphicData>
        </a:graphic>
      </p:graphicFrame>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29</a:t>
            </a:fld>
            <a:endParaRPr lang="en-US" dirty="0"/>
          </a:p>
        </p:txBody>
      </p:sp>
    </p:spTree>
    <p:extLst>
      <p:ext uri="{BB962C8B-B14F-4D97-AF65-F5344CB8AC3E}">
        <p14:creationId xmlns:p14="http://schemas.microsoft.com/office/powerpoint/2010/main" val="3141408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 on SGIG CBS Projects</a:t>
            </a:r>
          </a:p>
          <a:p>
            <a:r>
              <a:rPr lang="en-US" dirty="0" smtClean="0">
                <a:solidFill>
                  <a:srgbClr val="95A3C5"/>
                </a:solidFill>
              </a:rPr>
              <a:t>Highlights</a:t>
            </a:r>
          </a:p>
          <a:p>
            <a:pPr lvl="1"/>
            <a:r>
              <a:rPr lang="en-US" dirty="0" smtClean="0">
                <a:solidFill>
                  <a:srgbClr val="BDE8ED"/>
                </a:solidFill>
              </a:rPr>
              <a:t>Follow On Actions of CBS Utilities</a:t>
            </a:r>
          </a:p>
          <a:p>
            <a:pPr lvl="1"/>
            <a:r>
              <a:rPr lang="en-US" dirty="0" smtClean="0">
                <a:solidFill>
                  <a:srgbClr val="BDE8ED"/>
                </a:solidFill>
              </a:rPr>
              <a:t>Recruitment Approaches</a:t>
            </a:r>
          </a:p>
          <a:p>
            <a:pPr lvl="1"/>
            <a:r>
              <a:rPr lang="en-US" dirty="0" smtClean="0">
                <a:solidFill>
                  <a:srgbClr val="BDE8ED"/>
                </a:solidFill>
              </a:rPr>
              <a:t>Rebates vs. Pricing</a:t>
            </a:r>
          </a:p>
          <a:p>
            <a:pPr lvl="1"/>
            <a:r>
              <a:rPr lang="en-US" dirty="0">
                <a:solidFill>
                  <a:srgbClr val="BDE8ED"/>
                </a:solidFill>
              </a:rPr>
              <a:t>Information and Control </a:t>
            </a:r>
            <a:r>
              <a:rPr lang="en-US" dirty="0" smtClean="0">
                <a:solidFill>
                  <a:srgbClr val="BDE8ED"/>
                </a:solidFill>
              </a:rPr>
              <a:t>Technology</a:t>
            </a:r>
          </a:p>
          <a:p>
            <a:r>
              <a:rPr lang="en-US" dirty="0" smtClean="0">
                <a:solidFill>
                  <a:srgbClr val="8595BD"/>
                </a:solidFill>
              </a:rPr>
              <a:t>SGIG CBS Program Reporting</a:t>
            </a:r>
          </a:p>
          <a:p>
            <a:pPr lvl="1"/>
            <a:endParaRPr lang="en-US" dirty="0" smtClean="0"/>
          </a:p>
        </p:txBody>
      </p:sp>
      <p:sp>
        <p:nvSpPr>
          <p:cNvPr id="4" name="Slide Number Placeholder 3"/>
          <p:cNvSpPr>
            <a:spLocks noGrp="1"/>
          </p:cNvSpPr>
          <p:nvPr>
            <p:ph type="sldNum" sz="quarter" idx="12"/>
          </p:nvPr>
        </p:nvSpPr>
        <p:spPr/>
        <p:txBody>
          <a:bodyPr/>
          <a:lstStyle/>
          <a:p>
            <a:fld id="{AE65B1C1-DB71-462A-B848-9B76734137A9}"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Tree>
    <p:extLst>
      <p:ext uri="{BB962C8B-B14F-4D97-AF65-F5344CB8AC3E}">
        <p14:creationId xmlns:p14="http://schemas.microsoft.com/office/powerpoint/2010/main" val="274705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Retention Rates</a:t>
            </a:r>
            <a:br>
              <a:rPr lang="en-US" dirty="0" smtClean="0"/>
            </a:br>
            <a:r>
              <a:rPr lang="en-US" b="0" dirty="0" smtClean="0"/>
              <a:t>w/PCTs = w/o PCTs (All studies)</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30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9799945"/>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5457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Demand Reduction for CPP &amp; CPR</a:t>
            </a:r>
            <a:br>
              <a:rPr lang="en-US" sz="3600" dirty="0" smtClean="0"/>
            </a:br>
            <a:r>
              <a:rPr lang="en-US" sz="3600" b="0" dirty="0" smtClean="0"/>
              <a:t>w/PCT &gt; w/o PCT (All studies)</a:t>
            </a:r>
            <a:endParaRPr lang="en-US" sz="3600" b="0"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31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5966754"/>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979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Variability of </a:t>
            </a:r>
            <a:r>
              <a:rPr lang="en-US" dirty="0" smtClean="0"/>
              <a:t>Peak Demand Reductions Across Events: </a:t>
            </a:r>
            <a:r>
              <a:rPr lang="en-US" b="0" dirty="0" smtClean="0"/>
              <a:t>w/PCT </a:t>
            </a:r>
            <a:r>
              <a:rPr lang="en-US" b="0" dirty="0"/>
              <a:t>&gt; </a:t>
            </a:r>
            <a:r>
              <a:rPr lang="en-US" b="0" dirty="0" smtClean="0"/>
              <a:t>w/o PCT </a:t>
            </a:r>
            <a:r>
              <a:rPr lang="en-US" b="0" dirty="0"/>
              <a:t>(All studies)</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32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1432473"/>
              </p:ext>
            </p:extLst>
          </p:nvPr>
        </p:nvGraphicFramePr>
        <p:xfrm>
          <a:off x="2286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4584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Reliability/Predictability of </a:t>
            </a:r>
            <a:r>
              <a:rPr lang="en-US" dirty="0" smtClean="0"/>
              <a:t>Peak Demand Reductions: </a:t>
            </a:r>
            <a:r>
              <a:rPr lang="en-US" b="0" dirty="0" smtClean="0"/>
              <a:t>w/PCT </a:t>
            </a:r>
            <a:r>
              <a:rPr lang="en-US" b="0" dirty="0"/>
              <a:t>&gt; w/o PCT (All studies)</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33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84123409"/>
              </p:ext>
            </p:extLst>
          </p:nvPr>
        </p:nvGraphicFramePr>
        <p:xfrm>
          <a:off x="76201" y="1600199"/>
          <a:ext cx="8915400" cy="4495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00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Effectiveness of VPP w/ PCTs (OG&amp;E)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216559"/>
              </p:ext>
            </p:extLst>
          </p:nvPr>
        </p:nvGraphicFramePr>
        <p:xfrm>
          <a:off x="304800" y="1752602"/>
          <a:ext cx="8610600" cy="2819400"/>
        </p:xfrm>
        <a:graphic>
          <a:graphicData uri="http://schemas.openxmlformats.org/drawingml/2006/table">
            <a:tbl>
              <a:tblPr firstRow="1" firstCol="1" bandRow="1" bandCol="1">
                <a:tableStyleId>{5C22544A-7EE6-4342-B048-85BDC9FD1C3A}</a:tableStyleId>
              </a:tblPr>
              <a:tblGrid>
                <a:gridCol w="4305300"/>
                <a:gridCol w="4305300"/>
              </a:tblGrid>
              <a:tr h="469900">
                <a:tc gridSpan="2">
                  <a:txBody>
                    <a:bodyPr/>
                    <a:lstStyle/>
                    <a:p>
                      <a:pPr marL="0" marR="0" algn="ctr">
                        <a:lnSpc>
                          <a:spcPct val="115000"/>
                        </a:lnSpc>
                        <a:spcBef>
                          <a:spcPts val="0"/>
                        </a:spcBef>
                        <a:spcAft>
                          <a:spcPts val="0"/>
                        </a:spcAft>
                      </a:pPr>
                      <a:r>
                        <a:rPr lang="en-US" sz="2400" dirty="0">
                          <a:effectLst/>
                        </a:rPr>
                        <a:t>Benefit-Cost Ratios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solidFill>
                      <a:schemeClr val="accent6">
                        <a:lumMod val="75000"/>
                      </a:schemeClr>
                    </a:solidFill>
                  </a:tcPr>
                </a:tc>
                <a:tc hMerge="1">
                  <a:txBody>
                    <a:bodyPr/>
                    <a:lstStyle/>
                    <a:p>
                      <a:endParaRPr lang="en-US"/>
                    </a:p>
                  </a:txBody>
                  <a:tcPr/>
                </a:tc>
              </a:tr>
              <a:tr h="469900">
                <a:tc>
                  <a:txBody>
                    <a:bodyPr/>
                    <a:lstStyle/>
                    <a:p>
                      <a:pPr marL="0" marR="0" algn="ctr">
                        <a:lnSpc>
                          <a:spcPct val="115000"/>
                        </a:lnSpc>
                        <a:spcBef>
                          <a:spcPts val="0"/>
                        </a:spcBef>
                        <a:spcAft>
                          <a:spcPts val="0"/>
                        </a:spcAft>
                      </a:pPr>
                      <a:r>
                        <a:rPr lang="en-US" sz="2400" dirty="0">
                          <a:effectLst/>
                        </a:rPr>
                        <a:t>Participant Test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75000"/>
                      </a:schemeClr>
                    </a:solidFill>
                  </a:tcPr>
                </a:tc>
                <a:tc>
                  <a:txBody>
                    <a:bodyPr/>
                    <a:lstStyle/>
                    <a:p>
                      <a:pPr marL="0" marR="0" algn="ctr">
                        <a:lnSpc>
                          <a:spcPct val="115000"/>
                        </a:lnSpc>
                        <a:spcBef>
                          <a:spcPts val="0"/>
                        </a:spcBef>
                        <a:spcAft>
                          <a:spcPts val="0"/>
                        </a:spcAft>
                      </a:pPr>
                      <a:r>
                        <a:rPr lang="en-US" sz="2400">
                          <a:effectLst/>
                        </a:rPr>
                        <a:t>1.50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469900">
                <a:tc>
                  <a:txBody>
                    <a:bodyPr/>
                    <a:lstStyle/>
                    <a:p>
                      <a:pPr marL="0" marR="0" algn="ctr">
                        <a:lnSpc>
                          <a:spcPct val="115000"/>
                        </a:lnSpc>
                        <a:spcBef>
                          <a:spcPts val="0"/>
                        </a:spcBef>
                        <a:spcAft>
                          <a:spcPts val="0"/>
                        </a:spcAft>
                      </a:pPr>
                      <a:r>
                        <a:rPr lang="en-US" sz="2400" dirty="0">
                          <a:effectLst/>
                        </a:rPr>
                        <a:t>Rate Impact Measure Test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75000"/>
                      </a:schemeClr>
                    </a:solidFill>
                  </a:tcPr>
                </a:tc>
                <a:tc>
                  <a:txBody>
                    <a:bodyPr/>
                    <a:lstStyle/>
                    <a:p>
                      <a:pPr marL="0" marR="0" algn="ctr">
                        <a:lnSpc>
                          <a:spcPct val="115000"/>
                        </a:lnSpc>
                        <a:spcBef>
                          <a:spcPts val="0"/>
                        </a:spcBef>
                        <a:spcAft>
                          <a:spcPts val="0"/>
                        </a:spcAft>
                      </a:pPr>
                      <a:r>
                        <a:rPr lang="en-US" sz="2400" dirty="0">
                          <a:effectLst/>
                        </a:rPr>
                        <a:t>1.01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1">
                        <a:lumMod val="20000"/>
                        <a:lumOff val="80000"/>
                      </a:schemeClr>
                    </a:solidFill>
                  </a:tcPr>
                </a:tc>
              </a:tr>
              <a:tr h="469900">
                <a:tc>
                  <a:txBody>
                    <a:bodyPr/>
                    <a:lstStyle/>
                    <a:p>
                      <a:pPr marL="0" marR="0" algn="ctr">
                        <a:lnSpc>
                          <a:spcPct val="115000"/>
                        </a:lnSpc>
                        <a:spcBef>
                          <a:spcPts val="0"/>
                        </a:spcBef>
                        <a:spcAft>
                          <a:spcPts val="0"/>
                        </a:spcAft>
                      </a:pPr>
                      <a:r>
                        <a:rPr lang="en-US" sz="2400" dirty="0">
                          <a:effectLst/>
                        </a:rPr>
                        <a:t>Total Resource Cost Test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75000"/>
                      </a:schemeClr>
                    </a:solidFill>
                  </a:tcPr>
                </a:tc>
                <a:tc>
                  <a:txBody>
                    <a:bodyPr/>
                    <a:lstStyle/>
                    <a:p>
                      <a:pPr marL="0" marR="0" algn="ctr">
                        <a:lnSpc>
                          <a:spcPct val="115000"/>
                        </a:lnSpc>
                        <a:spcBef>
                          <a:spcPts val="0"/>
                        </a:spcBef>
                        <a:spcAft>
                          <a:spcPts val="0"/>
                        </a:spcAft>
                      </a:pPr>
                      <a:r>
                        <a:rPr lang="en-US" sz="2400">
                          <a:effectLst/>
                        </a:rPr>
                        <a:t>1.18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469900">
                <a:tc>
                  <a:txBody>
                    <a:bodyPr/>
                    <a:lstStyle/>
                    <a:p>
                      <a:pPr marL="0" marR="0" algn="ctr">
                        <a:lnSpc>
                          <a:spcPct val="115000"/>
                        </a:lnSpc>
                        <a:spcBef>
                          <a:spcPts val="0"/>
                        </a:spcBef>
                        <a:spcAft>
                          <a:spcPts val="0"/>
                        </a:spcAft>
                      </a:pPr>
                      <a:r>
                        <a:rPr lang="en-US" sz="2400" dirty="0">
                          <a:effectLst/>
                        </a:rPr>
                        <a:t>Societal Test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75000"/>
                      </a:schemeClr>
                    </a:solidFill>
                  </a:tcPr>
                </a:tc>
                <a:tc>
                  <a:txBody>
                    <a:bodyPr/>
                    <a:lstStyle/>
                    <a:p>
                      <a:pPr marL="0" marR="0" algn="ctr">
                        <a:lnSpc>
                          <a:spcPct val="115000"/>
                        </a:lnSpc>
                        <a:spcBef>
                          <a:spcPts val="0"/>
                        </a:spcBef>
                        <a:spcAft>
                          <a:spcPts val="0"/>
                        </a:spcAft>
                      </a:pPr>
                      <a:r>
                        <a:rPr lang="en-US" sz="2400" dirty="0">
                          <a:effectLst/>
                        </a:rPr>
                        <a:t>1.18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1">
                        <a:lumMod val="20000"/>
                        <a:lumOff val="80000"/>
                      </a:schemeClr>
                    </a:solidFill>
                  </a:tcPr>
                </a:tc>
              </a:tr>
              <a:tr h="469900">
                <a:tc>
                  <a:txBody>
                    <a:bodyPr/>
                    <a:lstStyle/>
                    <a:p>
                      <a:pPr marL="0" marR="0" algn="ctr">
                        <a:lnSpc>
                          <a:spcPct val="115000"/>
                        </a:lnSpc>
                        <a:spcBef>
                          <a:spcPts val="0"/>
                        </a:spcBef>
                        <a:spcAft>
                          <a:spcPts val="0"/>
                        </a:spcAft>
                      </a:pPr>
                      <a:r>
                        <a:rPr lang="en-US" sz="2400" dirty="0">
                          <a:effectLst/>
                        </a:rPr>
                        <a:t>Program Administrator Cost Test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75000"/>
                      </a:schemeClr>
                    </a:solidFill>
                  </a:tcPr>
                </a:tc>
                <a:tc>
                  <a:txBody>
                    <a:bodyPr/>
                    <a:lstStyle/>
                    <a:p>
                      <a:pPr marL="0" marR="0" algn="ctr">
                        <a:lnSpc>
                          <a:spcPct val="115000"/>
                        </a:lnSpc>
                        <a:spcBef>
                          <a:spcPts val="0"/>
                        </a:spcBef>
                        <a:spcAft>
                          <a:spcPts val="0"/>
                        </a:spcAft>
                      </a:pPr>
                      <a:r>
                        <a:rPr lang="en-US" sz="2400" dirty="0">
                          <a:effectLst/>
                        </a:rPr>
                        <a:t>1.11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bl>
          </a:graphicData>
        </a:graphic>
      </p:graphicFrame>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34</a:t>
            </a:fld>
            <a:endParaRPr lang="en-US" dirty="0"/>
          </a:p>
        </p:txBody>
      </p:sp>
      <p:sp>
        <p:nvSpPr>
          <p:cNvPr id="7" name="Rectangle 1"/>
          <p:cNvSpPr>
            <a:spLocks noChangeArrowheads="1"/>
          </p:cNvSpPr>
          <p:nvPr/>
        </p:nvSpPr>
        <p:spPr bwMode="auto">
          <a:xfrm>
            <a:off x="1600200"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9891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Systems Integration and Equipment Capabilities Problems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CBS utilities experienced challenges getting MDMS, CIS, OMS and billing systems to work together seamlessly with IHDs &amp; PCTs</a:t>
            </a:r>
          </a:p>
          <a:p>
            <a:pPr lvl="1"/>
            <a:r>
              <a:rPr lang="en-US" dirty="0" smtClean="0"/>
              <a:t>End-to-end testing and detailed process flows developed during the planning phase of the studies helped many mitigate or remedy issues</a:t>
            </a:r>
          </a:p>
          <a:p>
            <a:r>
              <a:rPr lang="en-US" dirty="0" smtClean="0"/>
              <a:t>Many vendors oversold and under-delivered products and support services</a:t>
            </a:r>
          </a:p>
          <a:p>
            <a:pPr lvl="1"/>
            <a:r>
              <a:rPr lang="en-US" dirty="0" smtClean="0"/>
              <a:t>Several utilities avoided these challenges because they dedicated the time and resources during the planning phase to ensure the equipment did what is was supposed to do</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35</a:t>
            </a:fld>
            <a:endParaRPr lang="en-US" dirty="0"/>
          </a:p>
        </p:txBody>
      </p:sp>
    </p:spTree>
    <p:extLst>
      <p:ext uri="{BB962C8B-B14F-4D97-AF65-F5344CB8AC3E}">
        <p14:creationId xmlns:p14="http://schemas.microsoft.com/office/powerpoint/2010/main" val="1356466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rgbClr val="8595BD"/>
                </a:solidFill>
              </a:rPr>
              <a:t>Background on SGIG CBS Projects</a:t>
            </a:r>
          </a:p>
          <a:p>
            <a:r>
              <a:rPr lang="en-US" dirty="0" smtClean="0">
                <a:solidFill>
                  <a:srgbClr val="8595BD"/>
                </a:solidFill>
              </a:rPr>
              <a:t>Highlights</a:t>
            </a:r>
            <a:endParaRPr lang="en-US" dirty="0">
              <a:solidFill>
                <a:srgbClr val="8595BD"/>
              </a:solidFill>
            </a:endParaRPr>
          </a:p>
          <a:p>
            <a:pPr lvl="1"/>
            <a:r>
              <a:rPr lang="en-US" dirty="0" smtClean="0">
                <a:solidFill>
                  <a:srgbClr val="BDE8ED"/>
                </a:solidFill>
              </a:rPr>
              <a:t>Follow On Actions of CBS Utilities</a:t>
            </a:r>
          </a:p>
          <a:p>
            <a:pPr lvl="1"/>
            <a:r>
              <a:rPr lang="en-US" dirty="0" smtClean="0">
                <a:solidFill>
                  <a:srgbClr val="BDE8ED"/>
                </a:solidFill>
              </a:rPr>
              <a:t>Recruitment Approaches</a:t>
            </a:r>
            <a:endParaRPr lang="en-US" dirty="0">
              <a:solidFill>
                <a:srgbClr val="BDE8ED"/>
              </a:solidFill>
            </a:endParaRPr>
          </a:p>
          <a:p>
            <a:pPr lvl="1"/>
            <a:r>
              <a:rPr lang="en-US" dirty="0" smtClean="0">
                <a:solidFill>
                  <a:srgbClr val="BDE8ED"/>
                </a:solidFill>
              </a:rPr>
              <a:t>Rebates vs. Pricing</a:t>
            </a:r>
          </a:p>
          <a:p>
            <a:pPr lvl="1"/>
            <a:r>
              <a:rPr lang="en-US" dirty="0" smtClean="0">
                <a:solidFill>
                  <a:srgbClr val="BDE8ED"/>
                </a:solidFill>
              </a:rPr>
              <a:t>Information and Control Technology</a:t>
            </a:r>
            <a:endParaRPr lang="en-US" dirty="0">
              <a:solidFill>
                <a:srgbClr val="BDE8ED"/>
              </a:solidFill>
            </a:endParaRPr>
          </a:p>
          <a:p>
            <a:r>
              <a:rPr lang="en-US" dirty="0" smtClean="0"/>
              <a:t>SGIG CBS Program Reporting</a:t>
            </a:r>
            <a:endParaRPr lang="en-US" dirty="0"/>
          </a:p>
        </p:txBody>
      </p:sp>
      <p:sp>
        <p:nvSpPr>
          <p:cNvPr id="4" name="Slide Number Placeholder 3"/>
          <p:cNvSpPr>
            <a:spLocks noGrp="1"/>
          </p:cNvSpPr>
          <p:nvPr>
            <p:ph type="sldNum" sz="quarter" idx="12"/>
          </p:nvPr>
        </p:nvSpPr>
        <p:spPr/>
        <p:txBody>
          <a:bodyPr/>
          <a:lstStyle/>
          <a:p>
            <a:fld id="{AE65B1C1-DB71-462A-B848-9B76734137A9}"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Tree>
    <p:extLst>
      <p:ext uri="{BB962C8B-B14F-4D97-AF65-F5344CB8AC3E}">
        <p14:creationId xmlns:p14="http://schemas.microsoft.com/office/powerpoint/2010/main" val="1120209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Analysis</a:t>
            </a:r>
            <a:endParaRPr lang="en-US" dirty="0"/>
          </a:p>
        </p:txBody>
      </p:sp>
      <p:sp>
        <p:nvSpPr>
          <p:cNvPr id="3" name="Content Placeholder 2"/>
          <p:cNvSpPr>
            <a:spLocks noGrp="1"/>
          </p:cNvSpPr>
          <p:nvPr>
            <p:ph idx="1"/>
          </p:nvPr>
        </p:nvSpPr>
        <p:spPr/>
        <p:txBody>
          <a:bodyPr>
            <a:normAutofit/>
          </a:bodyPr>
          <a:lstStyle/>
          <a:p>
            <a:r>
              <a:rPr lang="en-US" dirty="0" smtClean="0"/>
              <a:t>CBS Program Impacts</a:t>
            </a:r>
          </a:p>
          <a:p>
            <a:pPr lvl="1"/>
            <a:r>
              <a:rPr lang="en-US" dirty="0" smtClean="0"/>
              <a:t>Use </a:t>
            </a:r>
            <a:r>
              <a:rPr lang="en-US" dirty="0"/>
              <a:t>the findings in the CBS projects' evaluation reports to provide a summary of results across all CBS utility </a:t>
            </a:r>
            <a:r>
              <a:rPr lang="en-US" dirty="0" smtClean="0"/>
              <a:t>projects</a:t>
            </a:r>
          </a:p>
          <a:p>
            <a:r>
              <a:rPr lang="en-US" dirty="0" smtClean="0">
                <a:solidFill>
                  <a:srgbClr val="485E88"/>
                </a:solidFill>
              </a:rPr>
              <a:t>“Deep-dive” Evaluation of Targeted Policy Issues</a:t>
            </a:r>
          </a:p>
          <a:p>
            <a:pPr lvl="1"/>
            <a:r>
              <a:rPr lang="en-US" dirty="0" smtClean="0"/>
              <a:t>Perform an </a:t>
            </a:r>
            <a:r>
              <a:rPr lang="en-US" dirty="0"/>
              <a:t>independent </a:t>
            </a:r>
            <a:r>
              <a:rPr lang="en-US" dirty="0" smtClean="0"/>
              <a:t>analysis </a:t>
            </a:r>
            <a:r>
              <a:rPr lang="en-US" dirty="0"/>
              <a:t>of the CBS projects' raw data to address </a:t>
            </a:r>
            <a:r>
              <a:rPr lang="en-US" dirty="0" smtClean="0"/>
              <a:t>specific policy issues of important to industry</a:t>
            </a:r>
            <a:endParaRPr lang="en-US" dirty="0"/>
          </a:p>
        </p:txBody>
      </p:sp>
      <p:sp>
        <p:nvSpPr>
          <p:cNvPr id="4" name="Slide Number Placeholder 3"/>
          <p:cNvSpPr>
            <a:spLocks noGrp="1"/>
          </p:cNvSpPr>
          <p:nvPr>
            <p:ph type="sldNum" sz="quarter" idx="12"/>
          </p:nvPr>
        </p:nvSpPr>
        <p:spPr/>
        <p:txBody>
          <a:bodyPr/>
          <a:lstStyle/>
          <a:p>
            <a:fld id="{3DC0601C-BEBF-444D-A010-F8AF139305EC}"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Tree>
    <p:extLst>
      <p:ext uri="{BB962C8B-B14F-4D97-AF65-F5344CB8AC3E}">
        <p14:creationId xmlns:p14="http://schemas.microsoft.com/office/powerpoint/2010/main" val="121267288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CBS Program Impact Reports</a:t>
            </a:r>
            <a:endParaRPr lang="en-US" dirty="0"/>
          </a:p>
        </p:txBody>
      </p:sp>
      <p:sp>
        <p:nvSpPr>
          <p:cNvPr id="3" name="Content Placeholder 2"/>
          <p:cNvSpPr>
            <a:spLocks noGrp="1"/>
          </p:cNvSpPr>
          <p:nvPr>
            <p:ph idx="1"/>
          </p:nvPr>
        </p:nvSpPr>
        <p:spPr/>
        <p:txBody>
          <a:bodyPr>
            <a:normAutofit lnSpcReduction="10000"/>
          </a:bodyPr>
          <a:lstStyle/>
          <a:p>
            <a:r>
              <a:rPr lang="en-US" dirty="0" smtClean="0"/>
              <a:t>An </a:t>
            </a:r>
            <a:r>
              <a:rPr lang="en-US" dirty="0"/>
              <a:t>assessment of (to the extent findings are included in the CBS Projects' evaluation reports): </a:t>
            </a:r>
          </a:p>
          <a:p>
            <a:pPr lvl="1"/>
            <a:r>
              <a:rPr lang="en-US" dirty="0"/>
              <a:t>Customer acceptance and attrition</a:t>
            </a:r>
          </a:p>
          <a:p>
            <a:pPr lvl="1"/>
            <a:r>
              <a:rPr lang="en-US" dirty="0" smtClean="0"/>
              <a:t>Customer load </a:t>
            </a:r>
            <a:r>
              <a:rPr lang="en-US" dirty="0"/>
              <a:t>impacts </a:t>
            </a:r>
            <a:endParaRPr lang="en-US" dirty="0" smtClean="0"/>
          </a:p>
          <a:p>
            <a:pPr lvl="1"/>
            <a:r>
              <a:rPr lang="en-US" dirty="0" smtClean="0"/>
              <a:t>Utility cost effectiveness</a:t>
            </a:r>
          </a:p>
          <a:p>
            <a:r>
              <a:rPr lang="en-US" dirty="0" smtClean="0"/>
              <a:t>Timing of Reports</a:t>
            </a:r>
            <a:endParaRPr lang="en-US" dirty="0"/>
          </a:p>
          <a:p>
            <a:pPr lvl="1"/>
            <a:r>
              <a:rPr lang="en-US" dirty="0" smtClean="0"/>
              <a:t>Interim: Q2 2015 (Released by end of May)</a:t>
            </a:r>
            <a:endParaRPr lang="en-US" dirty="0"/>
          </a:p>
          <a:p>
            <a:pPr lvl="1"/>
            <a:r>
              <a:rPr lang="en-US" dirty="0" smtClean="0"/>
              <a:t>Final: Q1 2016</a:t>
            </a:r>
            <a:endParaRPr lang="en-US" dirty="0"/>
          </a:p>
          <a:p>
            <a:endParaRPr lang="en-US" b="1"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3DC0601C-BEBF-444D-A010-F8AF139305EC}" type="slidenum">
              <a:rPr lang="en-US" smtClean="0"/>
              <a:pPr/>
              <a:t>38</a:t>
            </a:fld>
            <a:endParaRPr lang="en-US"/>
          </a:p>
        </p:txBody>
      </p:sp>
    </p:spTree>
    <p:extLst>
      <p:ext uri="{BB962C8B-B14F-4D97-AF65-F5344CB8AC3E}">
        <p14:creationId xmlns:p14="http://schemas.microsoft.com/office/powerpoint/2010/main" val="333857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485E88"/>
                </a:solidFill>
              </a:rPr>
              <a:t>“Deep-dive” Evaluation of Targeted Policy </a:t>
            </a:r>
            <a:r>
              <a:rPr lang="en-US" dirty="0" smtClean="0">
                <a:solidFill>
                  <a:srgbClr val="485E88"/>
                </a:solidFill>
              </a:rPr>
              <a:t>Issues </a:t>
            </a:r>
            <a:r>
              <a:rPr lang="en-US" dirty="0" smtClean="0"/>
              <a:t>Reports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4292672"/>
              </p:ext>
            </p:extLst>
          </p:nvPr>
        </p:nvGraphicFramePr>
        <p:xfrm>
          <a:off x="228600" y="1600200"/>
          <a:ext cx="8686800" cy="4076700"/>
        </p:xfrm>
        <a:graphic>
          <a:graphicData uri="http://schemas.openxmlformats.org/drawingml/2006/table">
            <a:tbl>
              <a:tblPr firstRow="1" firstCol="1" bandRow="1" bandCol="1">
                <a:tableStyleId>{93296810-A885-4BE3-A3E7-6D5BEEA58F35}</a:tableStyleId>
              </a:tblPr>
              <a:tblGrid>
                <a:gridCol w="6426474"/>
                <a:gridCol w="2260326"/>
              </a:tblGrid>
              <a:tr h="358555">
                <a:tc>
                  <a:txBody>
                    <a:bodyPr/>
                    <a:lstStyle/>
                    <a:p>
                      <a:pPr marL="0" marR="0" indent="0" algn="l">
                        <a:lnSpc>
                          <a:spcPct val="115000"/>
                        </a:lnSpc>
                        <a:spcBef>
                          <a:spcPts val="0"/>
                        </a:spcBef>
                        <a:spcAft>
                          <a:spcPts val="0"/>
                        </a:spcAft>
                      </a:pPr>
                      <a:r>
                        <a:rPr lang="en-US" sz="2000" dirty="0">
                          <a:effectLst/>
                        </a:rPr>
                        <a:t>Topics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50000"/>
                      </a:schemeClr>
                    </a:solidFill>
                  </a:tcPr>
                </a:tc>
                <a:tc>
                  <a:txBody>
                    <a:bodyPr/>
                    <a:lstStyle/>
                    <a:p>
                      <a:pPr marL="0" marR="0" algn="ctr">
                        <a:lnSpc>
                          <a:spcPct val="115000"/>
                        </a:lnSpc>
                        <a:spcBef>
                          <a:spcPts val="0"/>
                        </a:spcBef>
                        <a:spcAft>
                          <a:spcPts val="0"/>
                        </a:spcAft>
                      </a:pPr>
                      <a:r>
                        <a:rPr lang="en-US" sz="2000" dirty="0">
                          <a:effectLst/>
                        </a:rPr>
                        <a:t>Publication Dates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50000"/>
                      </a:schemeClr>
                    </a:solidFill>
                  </a:tcPr>
                </a:tc>
              </a:tr>
              <a:tr h="675183">
                <a:tc>
                  <a:txBody>
                    <a:bodyPr/>
                    <a:lstStyle/>
                    <a:p>
                      <a:pPr marL="0" marR="0">
                        <a:lnSpc>
                          <a:spcPct val="115000"/>
                        </a:lnSpc>
                        <a:spcBef>
                          <a:spcPts val="0"/>
                        </a:spcBef>
                        <a:spcAft>
                          <a:spcPts val="0"/>
                        </a:spcAft>
                      </a:pPr>
                      <a:r>
                        <a:rPr lang="en-US" sz="2000" b="1" dirty="0" smtClean="0">
                          <a:effectLst/>
                          <a:latin typeface="+mn-lt"/>
                          <a:ea typeface="Calibri" panose="020F0502020204030204" pitchFamily="34" charset="0"/>
                          <a:cs typeface="Times New Roman" panose="02020603050405020304" pitchFamily="18" charset="0"/>
                        </a:rPr>
                        <a:t>Utility engagement of consumers: Best practices and lessons Learned</a:t>
                      </a:r>
                    </a:p>
                  </a:txBody>
                  <a:tcPr marL="73025" marR="73025" marT="18415" marB="18415"/>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effectLst/>
                        </a:rPr>
                        <a:t>Q4 2014</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675183">
                <a:tc>
                  <a:txBody>
                    <a:bodyPr/>
                    <a:lstStyle/>
                    <a:p>
                      <a:pPr marL="0" marR="0">
                        <a:lnSpc>
                          <a:spcPct val="115000"/>
                        </a:lnSpc>
                        <a:spcBef>
                          <a:spcPts val="0"/>
                        </a:spcBef>
                        <a:spcAft>
                          <a:spcPts val="0"/>
                        </a:spcAft>
                      </a:pPr>
                      <a:r>
                        <a:rPr lang="en-US" sz="2000" dirty="0" smtClean="0">
                          <a:effectLst/>
                        </a:rPr>
                        <a:t>Identifying customer </a:t>
                      </a:r>
                      <a:r>
                        <a:rPr lang="en-US" sz="2000" dirty="0">
                          <a:effectLst/>
                        </a:rPr>
                        <a:t>biases toward opt-out (default) approaches to enrollments in time-based rate </a:t>
                      </a:r>
                      <a:r>
                        <a:rPr lang="en-US" sz="2000" dirty="0" smtClean="0">
                          <a:effectLst/>
                        </a:rPr>
                        <a:t>programs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75000"/>
                      </a:schemeClr>
                    </a:solidFill>
                  </a:tcPr>
                </a:tc>
                <a:tc>
                  <a:txBody>
                    <a:bodyPr/>
                    <a:lstStyle/>
                    <a:p>
                      <a:pPr marL="0" marR="0" algn="ctr">
                        <a:lnSpc>
                          <a:spcPct val="115000"/>
                        </a:lnSpc>
                        <a:spcBef>
                          <a:spcPts val="0"/>
                        </a:spcBef>
                        <a:spcAft>
                          <a:spcPts val="0"/>
                        </a:spcAft>
                      </a:pPr>
                      <a:r>
                        <a:rPr lang="en-US" sz="2000" dirty="0" smtClean="0">
                          <a:effectLst/>
                        </a:rPr>
                        <a:t>Q2 </a:t>
                      </a:r>
                      <a:r>
                        <a:rPr lang="en-US" sz="2000" dirty="0">
                          <a:effectLst/>
                        </a:rPr>
                        <a:t>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rgbClr val="EDF1F3"/>
                    </a:solidFill>
                  </a:tcPr>
                </a:tc>
              </a:tr>
              <a:tr h="675183">
                <a:tc>
                  <a:txBody>
                    <a:bodyPr/>
                    <a:lstStyle/>
                    <a:p>
                      <a:pPr marL="0" marR="0">
                        <a:lnSpc>
                          <a:spcPct val="115000"/>
                        </a:lnSpc>
                        <a:spcBef>
                          <a:spcPts val="0"/>
                        </a:spcBef>
                        <a:spcAft>
                          <a:spcPts val="0"/>
                        </a:spcAft>
                      </a:pPr>
                      <a:r>
                        <a:rPr lang="en-US" sz="2000" dirty="0">
                          <a:effectLst/>
                        </a:rPr>
                        <a:t>Effects of time-based rates on vulnerable customer groups (e.g., low income and the elderly).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000" dirty="0" smtClean="0">
                          <a:effectLst/>
                        </a:rPr>
                        <a:t>Q4 </a:t>
                      </a:r>
                      <a:r>
                        <a:rPr lang="en-US" sz="2000" dirty="0">
                          <a:effectLst/>
                        </a:rPr>
                        <a:t>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r h="675183">
                <a:tc>
                  <a:txBody>
                    <a:bodyPr/>
                    <a:lstStyle/>
                    <a:p>
                      <a:pPr marL="0" marR="0">
                        <a:lnSpc>
                          <a:spcPct val="115000"/>
                        </a:lnSpc>
                        <a:spcBef>
                          <a:spcPts val="0"/>
                        </a:spcBef>
                        <a:spcAft>
                          <a:spcPts val="0"/>
                        </a:spcAft>
                      </a:pPr>
                      <a:r>
                        <a:rPr lang="en-US" sz="2000" dirty="0">
                          <a:effectLst/>
                        </a:rPr>
                        <a:t>Spillover benefits from time-based rates and inter-temporal demand impacts.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chemeClr val="accent6">
                        <a:lumMod val="75000"/>
                      </a:schemeClr>
                    </a:solidFill>
                  </a:tcPr>
                </a:tc>
                <a:tc>
                  <a:txBody>
                    <a:bodyPr/>
                    <a:lstStyle/>
                    <a:p>
                      <a:pPr marL="0" marR="0" algn="ctr">
                        <a:lnSpc>
                          <a:spcPct val="115000"/>
                        </a:lnSpc>
                        <a:spcBef>
                          <a:spcPts val="0"/>
                        </a:spcBef>
                        <a:spcAft>
                          <a:spcPts val="0"/>
                        </a:spcAft>
                      </a:pPr>
                      <a:r>
                        <a:rPr lang="en-US" sz="2000" dirty="0" smtClean="0">
                          <a:effectLst/>
                        </a:rPr>
                        <a:t>Q4 </a:t>
                      </a:r>
                      <a:r>
                        <a:rPr lang="en-US" sz="2000" dirty="0">
                          <a:effectLst/>
                        </a:rPr>
                        <a:t>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solidFill>
                      <a:srgbClr val="EDF1F3"/>
                    </a:solidFill>
                  </a:tcPr>
                </a:tc>
              </a:tr>
              <a:tr h="675183">
                <a:tc>
                  <a:txBody>
                    <a:bodyPr/>
                    <a:lstStyle/>
                    <a:p>
                      <a:pPr marL="0" marR="0">
                        <a:lnSpc>
                          <a:spcPct val="115000"/>
                        </a:lnSpc>
                        <a:spcBef>
                          <a:spcPts val="0"/>
                        </a:spcBef>
                        <a:spcAft>
                          <a:spcPts val="0"/>
                        </a:spcAft>
                      </a:pPr>
                      <a:r>
                        <a:rPr lang="en-US" sz="2000">
                          <a:effectLst/>
                        </a:rPr>
                        <a:t>Relative merits of alternative experimental designs for studies and evaluations of time-based rates.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gn="ctr">
                        <a:lnSpc>
                          <a:spcPct val="115000"/>
                        </a:lnSpc>
                        <a:spcBef>
                          <a:spcPts val="0"/>
                        </a:spcBef>
                        <a:spcAft>
                          <a:spcPts val="0"/>
                        </a:spcAft>
                      </a:pPr>
                      <a:r>
                        <a:rPr lang="en-US" sz="2000" dirty="0">
                          <a:effectLst/>
                        </a:rPr>
                        <a:t>Q1 2016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r>
            </a:tbl>
          </a:graphicData>
        </a:graphic>
      </p:graphicFrame>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39</a:t>
            </a:fld>
            <a:endParaRPr lang="en-US" dirty="0"/>
          </a:p>
        </p:txBody>
      </p:sp>
    </p:spTree>
    <p:extLst>
      <p:ext uri="{BB962C8B-B14F-4D97-AF65-F5344CB8AC3E}">
        <p14:creationId xmlns:p14="http://schemas.microsoft.com/office/powerpoint/2010/main" val="152758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4</a:t>
            </a:fld>
            <a:endParaRPr lang="en-US" dirty="0"/>
          </a:p>
        </p:txBody>
      </p:sp>
      <p:pic>
        <p:nvPicPr>
          <p:cNvPr id="6" name="Picture 5"/>
          <p:cNvPicPr>
            <a:picLocks noChangeAspect="1"/>
          </p:cNvPicPr>
          <p:nvPr/>
        </p:nvPicPr>
        <p:blipFill>
          <a:blip r:embed="rId3"/>
          <a:stretch>
            <a:fillRect/>
          </a:stretch>
        </p:blipFill>
        <p:spPr>
          <a:xfrm>
            <a:off x="0" y="571500"/>
            <a:ext cx="9144000" cy="5690269"/>
          </a:xfrm>
          <a:prstGeom prst="rect">
            <a:avLst/>
          </a:prstGeom>
        </p:spPr>
      </p:pic>
      <p:sp>
        <p:nvSpPr>
          <p:cNvPr id="7" name="Oval 6"/>
          <p:cNvSpPr/>
          <p:nvPr/>
        </p:nvSpPr>
        <p:spPr>
          <a:xfrm>
            <a:off x="6629400" y="23622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343400" y="40386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1000" y="28194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8153400" y="17526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81800" y="25908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85800" y="27432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534400" y="19050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153400" y="15240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029200" y="15240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28600" y="76200"/>
            <a:ext cx="8686800" cy="1143000"/>
          </a:xfrm>
          <a:solidFill>
            <a:srgbClr val="E6F0E8">
              <a:alpha val="66000"/>
            </a:srgbClr>
          </a:solidFill>
        </p:spPr>
        <p:txBody>
          <a:bodyPr/>
          <a:lstStyle/>
          <a:p>
            <a:pPr algn="ctr"/>
            <a:r>
              <a:rPr lang="en-US" dirty="0" smtClean="0"/>
              <a:t>CBS Project Sites</a:t>
            </a:r>
            <a:endParaRPr lang="en-US" dirty="0"/>
          </a:p>
        </p:txBody>
      </p:sp>
      <p:sp>
        <p:nvSpPr>
          <p:cNvPr id="2" name="TextBox 1"/>
          <p:cNvSpPr txBox="1"/>
          <p:nvPr/>
        </p:nvSpPr>
        <p:spPr>
          <a:xfrm>
            <a:off x="304800" y="5181600"/>
            <a:ext cx="2209800" cy="830997"/>
          </a:xfrm>
          <a:prstGeom prst="rect">
            <a:avLst/>
          </a:prstGeom>
          <a:noFill/>
          <a:ln>
            <a:solidFill>
              <a:schemeClr val="tx1"/>
            </a:solidFill>
          </a:ln>
        </p:spPr>
        <p:txBody>
          <a:bodyPr wrap="square" rtlCol="0">
            <a:spAutoFit/>
          </a:bodyPr>
          <a:lstStyle/>
          <a:p>
            <a:pPr algn="ctr"/>
            <a:r>
              <a:rPr lang="en-US" sz="2400" b="1" dirty="0" smtClean="0"/>
              <a:t>10 Utilities</a:t>
            </a:r>
          </a:p>
          <a:p>
            <a:pPr algn="ctr"/>
            <a:r>
              <a:rPr lang="en-US" sz="2400" b="1" dirty="0" smtClean="0">
                <a:solidFill>
                  <a:srgbClr val="FF0000"/>
                </a:solidFill>
              </a:rPr>
              <a:t>11 Studies</a:t>
            </a:r>
          </a:p>
        </p:txBody>
      </p:sp>
      <p:sp>
        <p:nvSpPr>
          <p:cNvPr id="17" name="Oval 16"/>
          <p:cNvSpPr/>
          <p:nvPr/>
        </p:nvSpPr>
        <p:spPr>
          <a:xfrm>
            <a:off x="7467600" y="55626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4300" y="3015734"/>
            <a:ext cx="838200" cy="369332"/>
          </a:xfrm>
          <a:prstGeom prst="rect">
            <a:avLst/>
          </a:prstGeom>
          <a:noFill/>
        </p:spPr>
        <p:txBody>
          <a:bodyPr wrap="square" rtlCol="0">
            <a:spAutoFit/>
          </a:bodyPr>
          <a:lstStyle/>
          <a:p>
            <a:pPr algn="ctr"/>
            <a:r>
              <a:rPr lang="en-US" b="1" dirty="0" smtClean="0"/>
              <a:t>SMUD</a:t>
            </a:r>
            <a:endParaRPr lang="en-US" b="1" dirty="0"/>
          </a:p>
        </p:txBody>
      </p:sp>
      <p:sp>
        <p:nvSpPr>
          <p:cNvPr id="18" name="TextBox 17"/>
          <p:cNvSpPr txBox="1"/>
          <p:nvPr/>
        </p:nvSpPr>
        <p:spPr>
          <a:xfrm>
            <a:off x="762000" y="2895600"/>
            <a:ext cx="685800" cy="381000"/>
          </a:xfrm>
          <a:prstGeom prst="rect">
            <a:avLst/>
          </a:prstGeom>
          <a:noFill/>
        </p:spPr>
        <p:txBody>
          <a:bodyPr wrap="square" rtlCol="0">
            <a:spAutoFit/>
          </a:bodyPr>
          <a:lstStyle/>
          <a:p>
            <a:pPr algn="ctr"/>
            <a:r>
              <a:rPr lang="en-US" b="1" dirty="0" smtClean="0"/>
              <a:t>NVE</a:t>
            </a:r>
            <a:endParaRPr lang="en-US" b="1" dirty="0"/>
          </a:p>
        </p:txBody>
      </p:sp>
      <p:sp>
        <p:nvSpPr>
          <p:cNvPr id="19" name="TextBox 18"/>
          <p:cNvSpPr txBox="1"/>
          <p:nvPr/>
        </p:nvSpPr>
        <p:spPr>
          <a:xfrm>
            <a:off x="4191000" y="3733800"/>
            <a:ext cx="838200" cy="369332"/>
          </a:xfrm>
          <a:prstGeom prst="rect">
            <a:avLst/>
          </a:prstGeom>
          <a:noFill/>
        </p:spPr>
        <p:txBody>
          <a:bodyPr wrap="square" rtlCol="0">
            <a:spAutoFit/>
          </a:bodyPr>
          <a:lstStyle/>
          <a:p>
            <a:pPr algn="ctr"/>
            <a:r>
              <a:rPr lang="en-US" b="1" dirty="0" smtClean="0"/>
              <a:t>OGE</a:t>
            </a:r>
            <a:endParaRPr lang="en-US" b="1" dirty="0"/>
          </a:p>
        </p:txBody>
      </p:sp>
      <p:sp>
        <p:nvSpPr>
          <p:cNvPr id="20" name="TextBox 19"/>
          <p:cNvSpPr txBox="1"/>
          <p:nvPr/>
        </p:nvSpPr>
        <p:spPr>
          <a:xfrm>
            <a:off x="4419600" y="1524000"/>
            <a:ext cx="838200" cy="369332"/>
          </a:xfrm>
          <a:prstGeom prst="rect">
            <a:avLst/>
          </a:prstGeom>
          <a:noFill/>
        </p:spPr>
        <p:txBody>
          <a:bodyPr wrap="square" rtlCol="0">
            <a:spAutoFit/>
          </a:bodyPr>
          <a:lstStyle/>
          <a:p>
            <a:pPr algn="ctr"/>
            <a:r>
              <a:rPr lang="en-US" b="1" dirty="0" smtClean="0"/>
              <a:t>MNP</a:t>
            </a:r>
            <a:endParaRPr lang="en-US" b="1" dirty="0"/>
          </a:p>
        </p:txBody>
      </p:sp>
      <p:sp>
        <p:nvSpPr>
          <p:cNvPr id="21" name="TextBox 20"/>
          <p:cNvSpPr txBox="1"/>
          <p:nvPr/>
        </p:nvSpPr>
        <p:spPr>
          <a:xfrm>
            <a:off x="6019800" y="2057400"/>
            <a:ext cx="838200" cy="369332"/>
          </a:xfrm>
          <a:prstGeom prst="rect">
            <a:avLst/>
          </a:prstGeom>
          <a:noFill/>
        </p:spPr>
        <p:txBody>
          <a:bodyPr wrap="square" rtlCol="0">
            <a:spAutoFit/>
          </a:bodyPr>
          <a:lstStyle/>
          <a:p>
            <a:pPr algn="ctr"/>
            <a:r>
              <a:rPr lang="en-US" b="1" dirty="0" smtClean="0"/>
              <a:t>DTE</a:t>
            </a:r>
            <a:endParaRPr lang="en-US" b="1" dirty="0"/>
          </a:p>
        </p:txBody>
      </p:sp>
      <p:sp>
        <p:nvSpPr>
          <p:cNvPr id="22" name="TextBox 21"/>
          <p:cNvSpPr txBox="1"/>
          <p:nvPr/>
        </p:nvSpPr>
        <p:spPr>
          <a:xfrm>
            <a:off x="6324600" y="2667000"/>
            <a:ext cx="838200" cy="369332"/>
          </a:xfrm>
          <a:prstGeom prst="rect">
            <a:avLst/>
          </a:prstGeom>
          <a:noFill/>
        </p:spPr>
        <p:txBody>
          <a:bodyPr wrap="square" rtlCol="0">
            <a:spAutoFit/>
          </a:bodyPr>
          <a:lstStyle/>
          <a:p>
            <a:pPr algn="ctr"/>
            <a:r>
              <a:rPr lang="en-US" b="1" dirty="0" smtClean="0"/>
              <a:t>CEIC</a:t>
            </a:r>
            <a:endParaRPr lang="en-US" b="1" dirty="0"/>
          </a:p>
        </p:txBody>
      </p:sp>
      <p:sp>
        <p:nvSpPr>
          <p:cNvPr id="23" name="TextBox 22"/>
          <p:cNvSpPr txBox="1"/>
          <p:nvPr/>
        </p:nvSpPr>
        <p:spPr>
          <a:xfrm>
            <a:off x="7543800" y="1219200"/>
            <a:ext cx="838200" cy="369332"/>
          </a:xfrm>
          <a:prstGeom prst="rect">
            <a:avLst/>
          </a:prstGeom>
          <a:noFill/>
        </p:spPr>
        <p:txBody>
          <a:bodyPr wrap="square" rtlCol="0">
            <a:spAutoFit/>
          </a:bodyPr>
          <a:lstStyle/>
          <a:p>
            <a:pPr algn="ctr"/>
            <a:r>
              <a:rPr lang="en-US" b="1" dirty="0" smtClean="0"/>
              <a:t>VEC</a:t>
            </a:r>
            <a:endParaRPr lang="en-US" b="1" dirty="0"/>
          </a:p>
        </p:txBody>
      </p:sp>
      <p:sp>
        <p:nvSpPr>
          <p:cNvPr id="24" name="TextBox 23"/>
          <p:cNvSpPr txBox="1"/>
          <p:nvPr/>
        </p:nvSpPr>
        <p:spPr>
          <a:xfrm>
            <a:off x="7543800" y="1828800"/>
            <a:ext cx="838200" cy="369332"/>
          </a:xfrm>
          <a:prstGeom prst="rect">
            <a:avLst/>
          </a:prstGeom>
          <a:noFill/>
        </p:spPr>
        <p:txBody>
          <a:bodyPr wrap="square" rtlCol="0">
            <a:spAutoFit/>
          </a:bodyPr>
          <a:lstStyle/>
          <a:p>
            <a:pPr algn="ctr"/>
            <a:r>
              <a:rPr lang="en-US" b="1" dirty="0" smtClean="0"/>
              <a:t>GMP</a:t>
            </a:r>
            <a:endParaRPr lang="en-US" b="1" dirty="0"/>
          </a:p>
        </p:txBody>
      </p:sp>
      <p:sp>
        <p:nvSpPr>
          <p:cNvPr id="25" name="TextBox 24"/>
          <p:cNvSpPr txBox="1"/>
          <p:nvPr/>
        </p:nvSpPr>
        <p:spPr>
          <a:xfrm>
            <a:off x="8382000" y="2297668"/>
            <a:ext cx="838200" cy="369332"/>
          </a:xfrm>
          <a:prstGeom prst="rect">
            <a:avLst/>
          </a:prstGeom>
          <a:noFill/>
        </p:spPr>
        <p:txBody>
          <a:bodyPr wrap="square" rtlCol="0">
            <a:spAutoFit/>
          </a:bodyPr>
          <a:lstStyle/>
          <a:p>
            <a:pPr algn="ctr"/>
            <a:r>
              <a:rPr lang="en-US" b="1" dirty="0" smtClean="0"/>
              <a:t>MMLD</a:t>
            </a:r>
            <a:endParaRPr lang="en-US" b="1" dirty="0"/>
          </a:p>
        </p:txBody>
      </p:sp>
      <p:sp>
        <p:nvSpPr>
          <p:cNvPr id="26" name="TextBox 25"/>
          <p:cNvSpPr txBox="1"/>
          <p:nvPr/>
        </p:nvSpPr>
        <p:spPr>
          <a:xfrm>
            <a:off x="7010400" y="5181600"/>
            <a:ext cx="838200" cy="369332"/>
          </a:xfrm>
          <a:prstGeom prst="rect">
            <a:avLst/>
          </a:prstGeom>
          <a:noFill/>
        </p:spPr>
        <p:txBody>
          <a:bodyPr wrap="square" rtlCol="0">
            <a:spAutoFit/>
          </a:bodyPr>
          <a:lstStyle/>
          <a:p>
            <a:pPr algn="ctr"/>
            <a:r>
              <a:rPr lang="en-US" b="1" dirty="0" smtClean="0"/>
              <a:t>LE</a:t>
            </a:r>
            <a:endParaRPr lang="en-US" b="1" dirty="0"/>
          </a:p>
        </p:txBody>
      </p:sp>
      <p:sp>
        <p:nvSpPr>
          <p:cNvPr id="27" name="Oval 26"/>
          <p:cNvSpPr/>
          <p:nvPr/>
        </p:nvSpPr>
        <p:spPr>
          <a:xfrm>
            <a:off x="1219200" y="3581400"/>
            <a:ext cx="152400" cy="152400"/>
          </a:xfrm>
          <a:prstGeom prst="ellipse">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909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sp>
        <p:nvSpPr>
          <p:cNvPr id="3" name="Content Placeholder 2"/>
          <p:cNvSpPr>
            <a:spLocks noGrp="1"/>
          </p:cNvSpPr>
          <p:nvPr>
            <p:ph idx="1"/>
          </p:nvPr>
        </p:nvSpPr>
        <p:spPr>
          <a:xfrm>
            <a:off x="228600" y="1600200"/>
            <a:ext cx="4953000" cy="4525963"/>
          </a:xfrm>
        </p:spPr>
        <p:txBody>
          <a:bodyPr>
            <a:normAutofit/>
          </a:bodyPr>
          <a:lstStyle/>
          <a:p>
            <a:pPr>
              <a:buNone/>
            </a:pPr>
            <a:endParaRPr lang="en-US" sz="2800" dirty="0" smtClean="0"/>
          </a:p>
          <a:p>
            <a:pPr>
              <a:buNone/>
            </a:pPr>
            <a:endParaRPr lang="en-US" sz="1600" i="1" dirty="0" smtClean="0"/>
          </a:p>
          <a:p>
            <a:pPr>
              <a:buNone/>
            </a:pPr>
            <a:r>
              <a:rPr lang="en-US" sz="3600" i="1" dirty="0" smtClean="0"/>
              <a:t>Peter Cappers</a:t>
            </a:r>
            <a:endParaRPr lang="en-US" sz="3600" dirty="0" smtClean="0"/>
          </a:p>
          <a:p>
            <a:pPr>
              <a:buNone/>
            </a:pPr>
            <a:r>
              <a:rPr lang="en-US" sz="2800" dirty="0" smtClean="0"/>
              <a:t>(315) 637-0513</a:t>
            </a:r>
          </a:p>
          <a:p>
            <a:pPr>
              <a:buNone/>
            </a:pPr>
            <a:r>
              <a:rPr lang="en-US" sz="2800" dirty="0" smtClean="0"/>
              <a:t>pacappers@lbl.gov</a:t>
            </a:r>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40</a:t>
            </a:fld>
            <a:endParaRPr lang="en-US" dirty="0"/>
          </a:p>
        </p:txBody>
      </p:sp>
      <p:pic>
        <p:nvPicPr>
          <p:cNvPr id="6" name="Picture 2" descr="C:\Documents and Settings\pacappers\Local Settings\Temporary Internet Files\Content.IE5\8LUR8527\MPj04395510000[1].jpg"/>
          <p:cNvPicPr>
            <a:picLocks noChangeAspect="1" noChangeArrowheads="1"/>
          </p:cNvPicPr>
          <p:nvPr/>
        </p:nvPicPr>
        <p:blipFill>
          <a:blip r:embed="rId2" cstate="print"/>
          <a:stretch>
            <a:fillRect/>
          </a:stretch>
        </p:blipFill>
        <p:spPr bwMode="auto">
          <a:xfrm>
            <a:off x="5257798" y="1600200"/>
            <a:ext cx="2991307" cy="4480560"/>
          </a:xfrm>
          <a:prstGeom prst="rect">
            <a:avLst/>
          </a:prstGeom>
          <a:noFill/>
        </p:spPr>
      </p:pic>
    </p:spTree>
    <p:extLst>
      <p:ext uri="{BB962C8B-B14F-4D97-AF65-F5344CB8AC3E}">
        <p14:creationId xmlns:p14="http://schemas.microsoft.com/office/powerpoint/2010/main" val="154079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Treatments Included in Studies</a:t>
            </a:r>
            <a:endParaRPr lang="en-US" dirty="0"/>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5</a:t>
            </a:fld>
            <a:endParaRPr lang="en-US" dirty="0"/>
          </a:p>
        </p:txBody>
      </p:sp>
      <p:sp>
        <p:nvSpPr>
          <p:cNvPr id="7" name="TextBox 6"/>
          <p:cNvSpPr txBox="1"/>
          <p:nvPr/>
        </p:nvSpPr>
        <p:spPr>
          <a:xfrm>
            <a:off x="609600" y="3733800"/>
            <a:ext cx="609600" cy="261610"/>
          </a:xfrm>
          <a:prstGeom prst="rect">
            <a:avLst/>
          </a:prstGeom>
          <a:noFill/>
        </p:spPr>
        <p:txBody>
          <a:bodyPr wrap="square" rtlCol="0">
            <a:spAutoFit/>
          </a:bodyPr>
          <a:lstStyle/>
          <a:p>
            <a:r>
              <a:rPr lang="en-US" sz="1050" b="1" dirty="0" smtClean="0">
                <a:solidFill>
                  <a:srgbClr val="1D8141"/>
                </a:solidFill>
              </a:rPr>
              <a:t>CPR/</a:t>
            </a:r>
            <a:endParaRPr lang="en-US" sz="1050" b="1" dirty="0">
              <a:solidFill>
                <a:srgbClr val="1D8141"/>
              </a:solidFill>
            </a:endParaRPr>
          </a:p>
        </p:txBody>
      </p:sp>
      <p:grpSp>
        <p:nvGrpSpPr>
          <p:cNvPr id="8" name="Group 7"/>
          <p:cNvGrpSpPr/>
          <p:nvPr/>
        </p:nvGrpSpPr>
        <p:grpSpPr>
          <a:xfrm>
            <a:off x="580650" y="1594430"/>
            <a:ext cx="7953750" cy="4577770"/>
            <a:chOff x="580650" y="1594430"/>
            <a:chExt cx="7953750" cy="4577770"/>
          </a:xfrm>
        </p:grpSpPr>
        <p:pic>
          <p:nvPicPr>
            <p:cNvPr id="6" name="Picture 5"/>
            <p:cNvPicPr>
              <a:picLocks noChangeAspect="1"/>
            </p:cNvPicPr>
            <p:nvPr/>
          </p:nvPicPr>
          <p:blipFill>
            <a:blip r:embed="rId2" cstate="print"/>
            <a:srcRect l="21457" t="14671" r="9872" b="15065"/>
            <a:stretch>
              <a:fillRect/>
            </a:stretch>
          </p:blipFill>
          <p:spPr bwMode="auto">
            <a:xfrm>
              <a:off x="580650" y="1594430"/>
              <a:ext cx="7953750" cy="4577770"/>
            </a:xfrm>
            <a:prstGeom prst="rect">
              <a:avLst/>
            </a:prstGeom>
            <a:noFill/>
            <a:ln w="9525">
              <a:noFill/>
              <a:miter lim="800000"/>
              <a:headEnd/>
              <a:tailEnd/>
            </a:ln>
          </p:spPr>
        </p:pic>
        <p:sp>
          <p:nvSpPr>
            <p:cNvPr id="3" name="TextBox 2"/>
            <p:cNvSpPr txBox="1"/>
            <p:nvPr/>
          </p:nvSpPr>
          <p:spPr>
            <a:xfrm>
              <a:off x="6315173" y="2505173"/>
              <a:ext cx="2148840" cy="1200329"/>
            </a:xfrm>
            <a:prstGeom prst="rect">
              <a:avLst/>
            </a:prstGeom>
            <a:solidFill>
              <a:schemeClr val="bg1"/>
            </a:solidFill>
            <a:ln>
              <a:solidFill>
                <a:schemeClr val="bg1">
                  <a:lumMod val="85000"/>
                </a:schemeClr>
              </a:solidFill>
            </a:ln>
          </p:spPr>
          <p:txBody>
            <a:bodyPr wrap="square" rtlCol="0">
              <a:spAutoFit/>
            </a:bodyPr>
            <a:lstStyle/>
            <a:p>
              <a:r>
                <a:rPr lang="en-US" sz="1200" dirty="0" smtClean="0">
                  <a:solidFill>
                    <a:srgbClr val="008000"/>
                  </a:solidFill>
                </a:rPr>
                <a:t>Under CPP/CPR, event hours are set one day ahead and the utility either provides a rebate (CPR) or increases the commodity price (CPP) to induce a load response</a:t>
              </a:r>
              <a:endParaRPr lang="en-US" sz="1200" dirty="0">
                <a:solidFill>
                  <a:srgbClr val="008000"/>
                </a:solidFill>
              </a:endParaRPr>
            </a:p>
          </p:txBody>
        </p:sp>
      </p:grpSp>
      <p:sp>
        <p:nvSpPr>
          <p:cNvPr id="9" name="TextBox 8"/>
          <p:cNvSpPr txBox="1"/>
          <p:nvPr/>
        </p:nvSpPr>
        <p:spPr>
          <a:xfrm>
            <a:off x="523189" y="3729071"/>
            <a:ext cx="762000" cy="261610"/>
          </a:xfrm>
          <a:prstGeom prst="rect">
            <a:avLst/>
          </a:prstGeom>
          <a:solidFill>
            <a:schemeClr val="bg1"/>
          </a:solidFill>
        </p:spPr>
        <p:txBody>
          <a:bodyPr wrap="square" rtlCol="0">
            <a:spAutoFit/>
          </a:bodyPr>
          <a:lstStyle/>
          <a:p>
            <a:pPr algn="r"/>
            <a:r>
              <a:rPr lang="en-US" sz="1100" b="1" dirty="0" smtClean="0">
                <a:solidFill>
                  <a:srgbClr val="008000"/>
                </a:solidFill>
              </a:rPr>
              <a:t>CPP/CPR</a:t>
            </a:r>
            <a:endParaRPr lang="en-US" sz="1100" b="1" dirty="0">
              <a:solidFill>
                <a:srgbClr val="008000"/>
              </a:solidFill>
            </a:endParaRPr>
          </a:p>
        </p:txBody>
      </p:sp>
    </p:spTree>
    <p:extLst>
      <p:ext uri="{BB962C8B-B14F-4D97-AF65-F5344CB8AC3E}">
        <p14:creationId xmlns:p14="http://schemas.microsoft.com/office/powerpoint/2010/main" val="1065390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Technology Types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Information Technology</a:t>
            </a:r>
          </a:p>
          <a:p>
            <a:pPr marL="0" indent="0">
              <a:spcBef>
                <a:spcPts val="0"/>
              </a:spcBef>
              <a:buNone/>
            </a:pPr>
            <a:r>
              <a:rPr lang="en-US" dirty="0"/>
              <a:t>	</a:t>
            </a:r>
            <a:r>
              <a:rPr lang="en-US" sz="2800" dirty="0" smtClean="0">
                <a:solidFill>
                  <a:srgbClr val="2B929D"/>
                </a:solidFill>
              </a:rPr>
              <a:t>In-Home </a:t>
            </a:r>
          </a:p>
          <a:p>
            <a:pPr marL="0" indent="0">
              <a:spcBef>
                <a:spcPts val="0"/>
              </a:spcBef>
              <a:buNone/>
            </a:pPr>
            <a:r>
              <a:rPr lang="en-US" sz="2800" dirty="0">
                <a:solidFill>
                  <a:srgbClr val="2B929D"/>
                </a:solidFill>
              </a:rPr>
              <a:t>	</a:t>
            </a:r>
            <a:r>
              <a:rPr lang="en-US" sz="2800" dirty="0" smtClean="0">
                <a:solidFill>
                  <a:srgbClr val="2B929D"/>
                </a:solidFill>
              </a:rPr>
              <a:t>Displays (IHD)</a:t>
            </a:r>
          </a:p>
          <a:p>
            <a:pPr marL="0" indent="0">
              <a:buNone/>
            </a:pPr>
            <a:endParaRPr lang="en-US" dirty="0"/>
          </a:p>
          <a:p>
            <a:pPr marL="0" indent="0">
              <a:buNone/>
            </a:pPr>
            <a:r>
              <a:rPr lang="en-US" dirty="0" smtClean="0"/>
              <a:t>Control Technology</a:t>
            </a:r>
          </a:p>
          <a:p>
            <a:pPr marL="0" indent="0">
              <a:buNone/>
            </a:pPr>
            <a:r>
              <a:rPr lang="en-US" dirty="0" smtClean="0"/>
              <a:t>	</a:t>
            </a:r>
            <a:r>
              <a:rPr lang="en-US" sz="2800" dirty="0" smtClean="0">
                <a:solidFill>
                  <a:srgbClr val="2B929D"/>
                </a:solidFill>
              </a:rPr>
              <a:t>Programmable</a:t>
            </a:r>
          </a:p>
          <a:p>
            <a:pPr marL="0" indent="0">
              <a:spcBef>
                <a:spcPts val="0"/>
              </a:spcBef>
              <a:buNone/>
            </a:pPr>
            <a:r>
              <a:rPr lang="en-US" sz="2800" dirty="0">
                <a:solidFill>
                  <a:srgbClr val="2B929D"/>
                </a:solidFill>
              </a:rPr>
              <a:t>	</a:t>
            </a:r>
            <a:r>
              <a:rPr lang="en-US" sz="2800" dirty="0" smtClean="0">
                <a:solidFill>
                  <a:srgbClr val="2B929D"/>
                </a:solidFill>
              </a:rPr>
              <a:t>Communicating</a:t>
            </a:r>
          </a:p>
          <a:p>
            <a:pPr marL="0" indent="0">
              <a:spcBef>
                <a:spcPts val="0"/>
              </a:spcBef>
              <a:buNone/>
            </a:pPr>
            <a:r>
              <a:rPr lang="en-US" sz="2800" dirty="0" smtClean="0">
                <a:solidFill>
                  <a:srgbClr val="2B929D"/>
                </a:solidFill>
              </a:rPr>
              <a:t>	Thermostats (PCT)</a:t>
            </a:r>
            <a:endParaRPr lang="en-US" sz="2800" dirty="0">
              <a:solidFill>
                <a:srgbClr val="2B929D"/>
              </a:solidFill>
            </a:endParaRPr>
          </a:p>
        </p:txBody>
      </p:sp>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6</a:t>
            </a:fld>
            <a:endParaRPr lang="en-US" dirty="0"/>
          </a:p>
        </p:txBody>
      </p:sp>
      <p:pic>
        <p:nvPicPr>
          <p:cNvPr id="8" name="Picture 7"/>
          <p:cNvPicPr>
            <a:picLocks noChangeAspect="1"/>
          </p:cNvPicPr>
          <p:nvPr/>
        </p:nvPicPr>
        <p:blipFill>
          <a:blip r:embed="rId3"/>
          <a:stretch>
            <a:fillRect/>
          </a:stretch>
        </p:blipFill>
        <p:spPr>
          <a:xfrm>
            <a:off x="5257800" y="1600200"/>
            <a:ext cx="2806700" cy="2298460"/>
          </a:xfrm>
          <a:prstGeom prst="rect">
            <a:avLst/>
          </a:prstGeom>
        </p:spPr>
      </p:pic>
      <p:pic>
        <p:nvPicPr>
          <p:cNvPr id="9" name="Picture 8"/>
          <p:cNvPicPr>
            <a:picLocks noChangeAspect="1"/>
          </p:cNvPicPr>
          <p:nvPr/>
        </p:nvPicPr>
        <p:blipFill rotWithShape="1">
          <a:blip r:embed="rId4"/>
          <a:srcRect l="21313" t="5597" r="13285" b="19262"/>
          <a:stretch/>
        </p:blipFill>
        <p:spPr>
          <a:xfrm>
            <a:off x="5334000" y="3962400"/>
            <a:ext cx="2657924" cy="2038017"/>
          </a:xfrm>
          <a:prstGeom prst="rect">
            <a:avLst/>
          </a:prstGeom>
        </p:spPr>
      </p:pic>
    </p:spTree>
    <p:extLst>
      <p:ext uri="{BB962C8B-B14F-4D97-AF65-F5344CB8AC3E}">
        <p14:creationId xmlns:p14="http://schemas.microsoft.com/office/powerpoint/2010/main" val="3013373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Overview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0194644"/>
              </p:ext>
            </p:extLst>
          </p:nvPr>
        </p:nvGraphicFramePr>
        <p:xfrm>
          <a:off x="228604" y="1458313"/>
          <a:ext cx="8702035" cy="4637687"/>
        </p:xfrm>
        <a:graphic>
          <a:graphicData uri="http://schemas.openxmlformats.org/drawingml/2006/table">
            <a:tbl>
              <a:tblPr firstRow="1" firstCol="1" bandRow="1">
                <a:tableStyleId>{93296810-A885-4BE3-A3E7-6D5BEEA58F35}</a:tableStyleId>
              </a:tblPr>
              <a:tblGrid>
                <a:gridCol w="1051895"/>
                <a:gridCol w="765014"/>
                <a:gridCol w="765014"/>
                <a:gridCol w="765014"/>
                <a:gridCol w="765014"/>
                <a:gridCol w="765014"/>
                <a:gridCol w="765014"/>
                <a:gridCol w="765014"/>
                <a:gridCol w="765014"/>
                <a:gridCol w="765014"/>
                <a:gridCol w="765014"/>
              </a:tblGrid>
              <a:tr h="368300">
                <a:tc>
                  <a:txBody>
                    <a:bodyPr/>
                    <a:lstStyle/>
                    <a:p>
                      <a:pPr marL="0" marR="0" algn="ctr">
                        <a:lnSpc>
                          <a:spcPct val="115000"/>
                        </a:lnSpc>
                        <a:spcBef>
                          <a:spcPts val="0"/>
                        </a:spcBef>
                        <a:spcAft>
                          <a:spcPts val="0"/>
                        </a:spcAft>
                      </a:pPr>
                      <a:r>
                        <a:rPr lang="en-US" sz="20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CEIC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DTE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GMP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MMLD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MP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NVE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OG&amp;E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SMUD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c>
                  <a:txBody>
                    <a:bodyPr/>
                    <a:lstStyle/>
                    <a:p>
                      <a:pPr marL="0" marR="0" algn="ctr">
                        <a:lnSpc>
                          <a:spcPct val="115000"/>
                        </a:lnSpc>
                        <a:spcBef>
                          <a:spcPts val="0"/>
                        </a:spcBef>
                        <a:spcAft>
                          <a:spcPts val="0"/>
                        </a:spcAft>
                      </a:pPr>
                      <a:r>
                        <a:rPr lang="en-US" sz="1600" dirty="0">
                          <a:effectLst/>
                        </a:rPr>
                        <a:t>VEC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b"/>
                </a:tc>
              </a:tr>
              <a:tr h="283460">
                <a:tc gridSpan="11">
                  <a:txBody>
                    <a:bodyPr/>
                    <a:lstStyle/>
                    <a:p>
                      <a:pPr marL="0" marR="0" algn="ctr">
                        <a:lnSpc>
                          <a:spcPct val="115000"/>
                        </a:lnSpc>
                        <a:spcBef>
                          <a:spcPts val="0"/>
                        </a:spcBef>
                        <a:spcAft>
                          <a:spcPts val="0"/>
                        </a:spcAft>
                      </a:pPr>
                      <a:r>
                        <a:rPr lang="en-US" sz="1600" dirty="0">
                          <a:effectLst/>
                        </a:rPr>
                        <a:t>Rate Treatments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7521">
                <a:tc>
                  <a:txBody>
                    <a:bodyPr/>
                    <a:lstStyle/>
                    <a:p>
                      <a:pPr marL="173990" marR="0" indent="-173990">
                        <a:lnSpc>
                          <a:spcPct val="115000"/>
                        </a:lnSpc>
                        <a:spcBef>
                          <a:spcPts val="0"/>
                        </a:spcBef>
                        <a:spcAft>
                          <a:spcPts val="0"/>
                        </a:spcAft>
                      </a:pPr>
                      <a:r>
                        <a:rPr lang="en-US" sz="1600" dirty="0">
                          <a:effectLst/>
                        </a:rPr>
                        <a:t>CPP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287521">
                <a:tc>
                  <a:txBody>
                    <a:bodyPr/>
                    <a:lstStyle/>
                    <a:p>
                      <a:pPr marL="173990" marR="0" indent="-173990">
                        <a:lnSpc>
                          <a:spcPct val="115000"/>
                        </a:lnSpc>
                        <a:spcBef>
                          <a:spcPts val="0"/>
                        </a:spcBef>
                        <a:spcAft>
                          <a:spcPts val="0"/>
                        </a:spcAft>
                      </a:pPr>
                      <a:r>
                        <a:rPr lang="en-US" sz="1600" dirty="0" smtClean="0">
                          <a:effectLst/>
                        </a:rPr>
                        <a:t>TOU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287521">
                <a:tc>
                  <a:txBody>
                    <a:bodyPr/>
                    <a:lstStyle/>
                    <a:p>
                      <a:pPr marL="173990" marR="0" indent="-173990">
                        <a:lnSpc>
                          <a:spcPct val="115000"/>
                        </a:lnSpc>
                        <a:spcBef>
                          <a:spcPts val="0"/>
                        </a:spcBef>
                        <a:spcAft>
                          <a:spcPts val="0"/>
                        </a:spcAft>
                      </a:pPr>
                      <a:r>
                        <a:rPr lang="en-US" sz="1600" dirty="0">
                          <a:effectLst/>
                        </a:rPr>
                        <a:t>VPP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287521">
                <a:tc>
                  <a:txBody>
                    <a:bodyPr/>
                    <a:lstStyle/>
                    <a:p>
                      <a:pPr marL="173990" marR="0" indent="-173990">
                        <a:lnSpc>
                          <a:spcPct val="115000"/>
                        </a:lnSpc>
                        <a:spcBef>
                          <a:spcPts val="0"/>
                        </a:spcBef>
                        <a:spcAft>
                          <a:spcPts val="0"/>
                        </a:spcAft>
                      </a:pPr>
                      <a:r>
                        <a:rPr lang="en-US" sz="1600" dirty="0">
                          <a:effectLst/>
                        </a:rPr>
                        <a:t>CPR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283460">
                <a:tc gridSpan="11">
                  <a:txBody>
                    <a:bodyPr/>
                    <a:lstStyle/>
                    <a:p>
                      <a:pPr marL="0" marR="0" algn="ctr">
                        <a:lnSpc>
                          <a:spcPct val="115000"/>
                        </a:lnSpc>
                        <a:spcBef>
                          <a:spcPts val="0"/>
                        </a:spcBef>
                        <a:spcAft>
                          <a:spcPts val="0"/>
                        </a:spcAft>
                      </a:pPr>
                      <a:r>
                        <a:rPr lang="en-US" sz="1600" dirty="0">
                          <a:effectLst/>
                        </a:rPr>
                        <a:t>Non-Rate Treatments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7521">
                <a:tc>
                  <a:txBody>
                    <a:bodyPr/>
                    <a:lstStyle/>
                    <a:p>
                      <a:pPr marL="173990" marR="0" indent="-173990">
                        <a:lnSpc>
                          <a:spcPct val="115000"/>
                        </a:lnSpc>
                        <a:spcBef>
                          <a:spcPts val="0"/>
                        </a:spcBef>
                        <a:spcAft>
                          <a:spcPts val="0"/>
                        </a:spcAft>
                      </a:pPr>
                      <a:r>
                        <a:rPr lang="en-US" sz="1600" dirty="0">
                          <a:effectLst/>
                        </a:rPr>
                        <a:t>IHD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287521">
                <a:tc>
                  <a:txBody>
                    <a:bodyPr/>
                    <a:lstStyle/>
                    <a:p>
                      <a:pPr marL="0" marR="0">
                        <a:lnSpc>
                          <a:spcPct val="115000"/>
                        </a:lnSpc>
                        <a:spcBef>
                          <a:spcPts val="0"/>
                        </a:spcBef>
                        <a:spcAft>
                          <a:spcPts val="0"/>
                        </a:spcAft>
                      </a:pPr>
                      <a:r>
                        <a:rPr lang="en-US" sz="1600" dirty="0">
                          <a:effectLst/>
                        </a:rPr>
                        <a:t>PCT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287521">
                <a:tc>
                  <a:txBody>
                    <a:bodyPr/>
                    <a:lstStyle/>
                    <a:p>
                      <a:pPr marL="173990" marR="0" indent="-173990">
                        <a:lnSpc>
                          <a:spcPct val="115000"/>
                        </a:lnSpc>
                        <a:spcBef>
                          <a:spcPts val="0"/>
                        </a:spcBef>
                        <a:spcAft>
                          <a:spcPts val="0"/>
                        </a:spcAft>
                      </a:pPr>
                      <a:r>
                        <a:rPr lang="en-US" sz="1600" dirty="0">
                          <a:effectLst/>
                        </a:rPr>
                        <a:t>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283460">
                <a:tc gridSpan="11">
                  <a:txBody>
                    <a:bodyPr/>
                    <a:lstStyle/>
                    <a:p>
                      <a:pPr marL="0" marR="0" algn="ctr">
                        <a:lnSpc>
                          <a:spcPct val="115000"/>
                        </a:lnSpc>
                        <a:spcBef>
                          <a:spcPts val="0"/>
                        </a:spcBef>
                        <a:spcAft>
                          <a:spcPts val="0"/>
                        </a:spcAft>
                      </a:pPr>
                      <a:r>
                        <a:rPr lang="en-US" sz="1600" dirty="0">
                          <a:effectLst/>
                        </a:rPr>
                        <a:t>Recruitment Approaches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915">
                <a:tc>
                  <a:txBody>
                    <a:bodyPr/>
                    <a:lstStyle/>
                    <a:p>
                      <a:pPr marL="0" marR="0">
                        <a:lnSpc>
                          <a:spcPct val="115000"/>
                        </a:lnSpc>
                        <a:spcBef>
                          <a:spcPts val="0"/>
                        </a:spcBef>
                        <a:spcAft>
                          <a:spcPts val="0"/>
                        </a:spcAft>
                      </a:pPr>
                      <a:r>
                        <a:rPr lang="en-US" sz="1600">
                          <a:effectLst/>
                        </a:rPr>
                        <a:t>Opt-In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287521">
                <a:tc>
                  <a:txBody>
                    <a:bodyPr/>
                    <a:lstStyle/>
                    <a:p>
                      <a:pPr marL="0" marR="0">
                        <a:lnSpc>
                          <a:spcPct val="115000"/>
                        </a:lnSpc>
                        <a:spcBef>
                          <a:spcPts val="0"/>
                        </a:spcBef>
                        <a:spcAft>
                          <a:spcPts val="0"/>
                        </a:spcAft>
                      </a:pPr>
                      <a:r>
                        <a:rPr lang="en-US" sz="1600" dirty="0">
                          <a:effectLst/>
                        </a:rPr>
                        <a:t>Opt-Out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r>
              <a:tr h="691035">
                <a:tc gridSpan="11">
                  <a:txBody>
                    <a:bodyPr/>
                    <a:lstStyle/>
                    <a:p>
                      <a:pPr marL="0" marR="0">
                        <a:lnSpc>
                          <a:spcPct val="115000"/>
                        </a:lnSpc>
                        <a:spcBef>
                          <a:spcPts val="0"/>
                        </a:spcBef>
                        <a:spcAft>
                          <a:spcPts val="0"/>
                        </a:spcAft>
                      </a:pPr>
                      <a:r>
                        <a:rPr lang="en-US" sz="1000" dirty="0">
                          <a:effectLst/>
                        </a:rPr>
                        <a:t>Utility Abbreviations: Cleveland Electric Illuminating Company (CEIC), DTE Energy (DTE), Green Mountain Power (GMP), Lakeland Electric (LE), Marblehead Municipal Light Department (MMLD), Minnesota Power (MP), NV Energy (NVE), Oklahoma Gas and Electric (OG&amp;E), Sacramento Municipal Utility District (SMUD), Vermont Electric Cooperative (VEC)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7</a:t>
            </a:fld>
            <a:endParaRPr lang="en-US" dirty="0"/>
          </a:p>
        </p:txBody>
      </p:sp>
    </p:spTree>
    <p:extLst>
      <p:ext uri="{BB962C8B-B14F-4D97-AF65-F5344CB8AC3E}">
        <p14:creationId xmlns:p14="http://schemas.microsoft.com/office/powerpoint/2010/main" val="124065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Evaluation Reports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3454872"/>
              </p:ext>
            </p:extLst>
          </p:nvPr>
        </p:nvGraphicFramePr>
        <p:xfrm>
          <a:off x="304800" y="1752598"/>
          <a:ext cx="5043693" cy="4330954"/>
        </p:xfrm>
        <a:graphic>
          <a:graphicData uri="http://schemas.openxmlformats.org/drawingml/2006/table">
            <a:tbl>
              <a:tblPr firstRow="1" firstCol="1" bandRow="1">
                <a:tableStyleId>{93296810-A885-4BE3-A3E7-6D5BEEA58F35}</a:tableStyleId>
              </a:tblPr>
              <a:tblGrid>
                <a:gridCol w="1920240"/>
                <a:gridCol w="1519517"/>
                <a:gridCol w="1603936"/>
              </a:tblGrid>
              <a:tr h="343122">
                <a:tc>
                  <a:txBody>
                    <a:bodyPr/>
                    <a:lstStyle/>
                    <a:p>
                      <a:pPr marL="0" marR="0" algn="l">
                        <a:lnSpc>
                          <a:spcPct val="115000"/>
                        </a:lnSpc>
                        <a:spcBef>
                          <a:spcPts val="0"/>
                        </a:spcBef>
                        <a:spcAft>
                          <a:spcPts val="0"/>
                        </a:spcAft>
                      </a:pPr>
                      <a:r>
                        <a:rPr lang="en-US" sz="2400" dirty="0">
                          <a:effectLst/>
                        </a:rPr>
                        <a:t>CBS Utilities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2400">
                          <a:effectLst/>
                        </a:rPr>
                        <a:t>Initial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2400" dirty="0">
                          <a:effectLst/>
                        </a:rPr>
                        <a:t>Final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CEIC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none" dirty="0">
                          <a:solidFill>
                            <a:schemeClr val="tx1"/>
                          </a:solidFill>
                          <a:effectLst/>
                        </a:rPr>
                        <a:t>Q2 2013</a:t>
                      </a:r>
                      <a:endParaRPr lang="en-US" sz="1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i="1" dirty="0">
                          <a:solidFill>
                            <a:schemeClr val="tx1">
                              <a:lumMod val="50000"/>
                              <a:lumOff val="50000"/>
                            </a:schemeClr>
                          </a:solidFill>
                          <a:effectLst/>
                        </a:rPr>
                        <a:t>Q2 2015</a:t>
                      </a:r>
                      <a:endParaRPr lang="en-US" sz="18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DTE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none" dirty="0">
                          <a:solidFill>
                            <a:schemeClr val="tx1"/>
                          </a:solidFill>
                          <a:effectLst/>
                        </a:rPr>
                        <a:t>Q1 2014</a:t>
                      </a:r>
                      <a:endParaRPr lang="en-US" sz="1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sng" dirty="0">
                          <a:solidFill>
                            <a:schemeClr val="tx1"/>
                          </a:solidFill>
                          <a:effectLst/>
                        </a:rPr>
                        <a:t>Q4 2014</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GMP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none" dirty="0">
                          <a:solidFill>
                            <a:schemeClr val="tx1"/>
                          </a:solidFill>
                          <a:effectLst/>
                        </a:rPr>
                        <a:t>Q4 2013</a:t>
                      </a:r>
                      <a:endParaRPr lang="en-US" sz="1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sng" dirty="0">
                          <a:solidFill>
                            <a:schemeClr val="tx1"/>
                          </a:solidFill>
                          <a:effectLst/>
                        </a:rPr>
                        <a:t>Q2 2015</a:t>
                      </a:r>
                      <a:endPar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none" dirty="0">
                          <a:solidFill>
                            <a:schemeClr val="tx1"/>
                          </a:solidFill>
                          <a:effectLst/>
                        </a:rPr>
                        <a:t>Q2 2015</a:t>
                      </a:r>
                      <a:endParaRPr lang="en-US" sz="1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0" i="1" u="none" dirty="0">
                          <a:solidFill>
                            <a:schemeClr val="tx1">
                              <a:lumMod val="50000"/>
                              <a:lumOff val="50000"/>
                            </a:schemeClr>
                          </a:solidFill>
                          <a:effectLst/>
                        </a:rPr>
                        <a:t>Q3 2015</a:t>
                      </a:r>
                      <a:endParaRPr lang="en-US" sz="1800" b="0" i="1" u="none"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MMLD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none" dirty="0">
                          <a:solidFill>
                            <a:schemeClr val="tx1"/>
                          </a:solidFill>
                          <a:effectLst/>
                        </a:rPr>
                        <a:t>Q2 2012</a:t>
                      </a:r>
                      <a:endParaRPr lang="en-US" sz="1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sng" dirty="0">
                          <a:solidFill>
                            <a:schemeClr val="tx1"/>
                          </a:solidFill>
                          <a:effectLst/>
                        </a:rPr>
                        <a:t>Q3 2013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69311">
                <a:tc>
                  <a:txBody>
                    <a:bodyPr/>
                    <a:lstStyle/>
                    <a:p>
                      <a:pPr marL="0" marR="0" lvl="0" indent="0">
                        <a:lnSpc>
                          <a:spcPct val="115000"/>
                        </a:lnSpc>
                        <a:spcBef>
                          <a:spcPts val="0"/>
                        </a:spcBef>
                        <a:spcAft>
                          <a:spcPts val="0"/>
                        </a:spcAft>
                        <a:buFont typeface="+mj-lt"/>
                        <a:buNone/>
                      </a:pPr>
                      <a:r>
                        <a:rPr lang="en-US" sz="2000" dirty="0" smtClean="0">
                          <a:effectLst/>
                        </a:rPr>
                        <a:t>MP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none" dirty="0">
                          <a:solidFill>
                            <a:schemeClr val="tx1"/>
                          </a:solidFill>
                          <a:effectLst/>
                        </a:rPr>
                        <a:t>Q1 2014</a:t>
                      </a:r>
                      <a:endParaRPr lang="en-US" sz="1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0" i="1" dirty="0">
                          <a:solidFill>
                            <a:schemeClr val="tx1">
                              <a:lumMod val="50000"/>
                              <a:lumOff val="50000"/>
                            </a:schemeClr>
                          </a:solidFill>
                          <a:effectLst/>
                        </a:rPr>
                        <a:t>Q1 2016</a:t>
                      </a:r>
                      <a:endParaRPr lang="en-US" sz="1800" b="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65760">
                <a:tc>
                  <a:txBody>
                    <a:bodyPr/>
                    <a:lstStyle/>
                    <a:p>
                      <a:pPr marL="0" marR="0" lvl="0" indent="0">
                        <a:lnSpc>
                          <a:spcPct val="115000"/>
                        </a:lnSpc>
                        <a:spcBef>
                          <a:spcPts val="0"/>
                        </a:spcBef>
                        <a:spcAft>
                          <a:spcPts val="0"/>
                        </a:spcAft>
                        <a:buFont typeface="+mj-lt"/>
                        <a:buNone/>
                      </a:pPr>
                      <a:r>
                        <a:rPr lang="en-US" sz="2000" dirty="0" smtClean="0">
                          <a:effectLst/>
                        </a:rPr>
                        <a:t>NVE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0" i="1" dirty="0">
                          <a:solidFill>
                            <a:schemeClr val="tx1">
                              <a:lumMod val="50000"/>
                              <a:lumOff val="50000"/>
                            </a:schemeClr>
                          </a:solidFill>
                          <a:effectLst/>
                        </a:rPr>
                        <a:t>Q2 2015</a:t>
                      </a:r>
                      <a:endParaRPr lang="en-US" sz="1800" b="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0" i="1" dirty="0">
                          <a:solidFill>
                            <a:schemeClr val="tx1">
                              <a:lumMod val="50000"/>
                              <a:lumOff val="50000"/>
                            </a:schemeClr>
                          </a:solidFill>
                          <a:effectLst/>
                        </a:rPr>
                        <a:t>Q1 2016</a:t>
                      </a:r>
                      <a:endParaRPr lang="en-US" sz="1800" b="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OG&amp;E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sng" dirty="0">
                          <a:solidFill>
                            <a:schemeClr val="tx1"/>
                          </a:solidFill>
                          <a:effectLst/>
                        </a:rPr>
                        <a:t>Q2 2011</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sng" dirty="0">
                          <a:solidFill>
                            <a:schemeClr val="tx1"/>
                          </a:solidFill>
                          <a:effectLst/>
                        </a:rPr>
                        <a:t>Q3 2012</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43122">
                <a:tc>
                  <a:txBody>
                    <a:bodyPr/>
                    <a:lstStyle/>
                    <a:p>
                      <a:pPr marL="0" marR="0" lvl="0" indent="0">
                        <a:lnSpc>
                          <a:spcPct val="115000"/>
                        </a:lnSpc>
                        <a:spcBef>
                          <a:spcPts val="0"/>
                        </a:spcBef>
                        <a:spcAft>
                          <a:spcPts val="0"/>
                        </a:spcAft>
                        <a:buFont typeface="+mj-lt"/>
                        <a:buNone/>
                      </a:pPr>
                      <a:r>
                        <a:rPr lang="en-US" sz="2000" dirty="0" smtClean="0">
                          <a:effectLst/>
                        </a:rPr>
                        <a:t>SMUD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sng" dirty="0">
                          <a:solidFill>
                            <a:schemeClr val="tx1"/>
                          </a:solidFill>
                          <a:effectLst/>
                        </a:rPr>
                        <a:t>Q4 2013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sng" dirty="0">
                          <a:solidFill>
                            <a:schemeClr val="tx1"/>
                          </a:solidFill>
                          <a:effectLst/>
                        </a:rPr>
                        <a:t>Q4 2014</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r h="369311">
                <a:tc>
                  <a:txBody>
                    <a:bodyPr/>
                    <a:lstStyle/>
                    <a:p>
                      <a:pPr marL="0" marR="0" lvl="0" indent="0">
                        <a:lnSpc>
                          <a:spcPct val="115000"/>
                        </a:lnSpc>
                        <a:spcBef>
                          <a:spcPts val="0"/>
                        </a:spcBef>
                        <a:spcAft>
                          <a:spcPts val="0"/>
                        </a:spcAft>
                        <a:buFont typeface="+mj-lt"/>
                        <a:buNone/>
                      </a:pPr>
                      <a:r>
                        <a:rPr lang="en-US" sz="2000" dirty="0" smtClean="0">
                          <a:effectLst/>
                        </a:rPr>
                        <a:t>VEC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1" u="sng" dirty="0">
                          <a:solidFill>
                            <a:schemeClr val="tx1"/>
                          </a:solidFill>
                          <a:effectLst/>
                        </a:rPr>
                        <a:t>Q4 2013</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gn="ctr">
                        <a:lnSpc>
                          <a:spcPct val="115000"/>
                        </a:lnSpc>
                        <a:spcBef>
                          <a:spcPts val="0"/>
                        </a:spcBef>
                        <a:spcAft>
                          <a:spcPts val="0"/>
                        </a:spcAft>
                      </a:pPr>
                      <a:r>
                        <a:rPr lang="en-US" sz="1800" b="0" i="1" dirty="0">
                          <a:solidFill>
                            <a:schemeClr val="tx1">
                              <a:lumMod val="50000"/>
                              <a:lumOff val="50000"/>
                            </a:schemeClr>
                          </a:solidFill>
                          <a:effectLst/>
                        </a:rPr>
                        <a:t>Q2 2015</a:t>
                      </a:r>
                      <a:endParaRPr lang="en-US" sz="1800" b="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r>
            </a:tbl>
          </a:graphicData>
        </a:graphic>
      </p:graphicFrame>
      <p:sp>
        <p:nvSpPr>
          <p:cNvPr id="4" name="Footer Placeholder 3"/>
          <p:cNvSpPr>
            <a:spLocks noGrp="1"/>
          </p:cNvSpPr>
          <p:nvPr>
            <p:ph type="ftr" sz="quarter" idx="11"/>
          </p:nvPr>
        </p:nvSpPr>
        <p:spPr/>
        <p:txBody>
          <a:bodyPr/>
          <a:lstStyle/>
          <a:p>
            <a:r>
              <a:rPr lang="en-US" smtClean="0"/>
              <a:t>LBNL – Smart Grid Investment Grant Consumer Behavior Study Analysis</a:t>
            </a:r>
            <a:endParaRPr lang="en-US" dirty="0"/>
          </a:p>
        </p:txBody>
      </p:sp>
      <p:sp>
        <p:nvSpPr>
          <p:cNvPr id="5" name="Slide Number Placeholder 4"/>
          <p:cNvSpPr>
            <a:spLocks noGrp="1"/>
          </p:cNvSpPr>
          <p:nvPr>
            <p:ph type="sldNum" sz="quarter" idx="12"/>
          </p:nvPr>
        </p:nvSpPr>
        <p:spPr/>
        <p:txBody>
          <a:bodyPr/>
          <a:lstStyle/>
          <a:p>
            <a:fld id="{AE65B1C1-DB71-462A-B848-9B76734137A9}" type="slidenum">
              <a:rPr lang="en-US" smtClean="0"/>
              <a:pPr/>
              <a:t>8</a:t>
            </a:fld>
            <a:endParaRPr lang="en-US" dirty="0"/>
          </a:p>
        </p:txBody>
      </p:sp>
      <p:sp>
        <p:nvSpPr>
          <p:cNvPr id="7" name="TextBox 6"/>
          <p:cNvSpPr txBox="1"/>
          <p:nvPr/>
        </p:nvSpPr>
        <p:spPr>
          <a:xfrm>
            <a:off x="5524500" y="1752600"/>
            <a:ext cx="2552700" cy="1292662"/>
          </a:xfrm>
          <a:prstGeom prst="rect">
            <a:avLst/>
          </a:prstGeom>
          <a:noFill/>
          <a:ln>
            <a:solidFill>
              <a:schemeClr val="accent6">
                <a:lumMod val="75000"/>
              </a:schemeClr>
            </a:solidFill>
          </a:ln>
        </p:spPr>
        <p:txBody>
          <a:bodyPr wrap="square" rtlCol="0">
            <a:spAutoFit/>
          </a:bodyPr>
          <a:lstStyle/>
          <a:p>
            <a:r>
              <a:rPr lang="en-US" sz="2400" b="1" dirty="0" smtClean="0"/>
              <a:t>Legend</a:t>
            </a:r>
          </a:p>
          <a:p>
            <a:endParaRPr lang="en-US" b="1" u="sng" dirty="0" smtClean="0"/>
          </a:p>
          <a:p>
            <a:r>
              <a:rPr lang="en-US" b="1" u="sng" dirty="0" smtClean="0"/>
              <a:t>Included in Analysis</a:t>
            </a:r>
            <a:endParaRPr lang="en-US" dirty="0"/>
          </a:p>
          <a:p>
            <a:r>
              <a:rPr lang="en-US" i="1" dirty="0" smtClean="0">
                <a:solidFill>
                  <a:schemeClr val="tx1">
                    <a:lumMod val="50000"/>
                    <a:lumOff val="50000"/>
                  </a:schemeClr>
                </a:solidFill>
              </a:rPr>
              <a:t>Not Included in Analysis</a:t>
            </a:r>
            <a:endParaRPr lang="en-US"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9490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8595BD"/>
                </a:solidFill>
              </a:rPr>
              <a:t>Background on SGIG CBS Projects</a:t>
            </a:r>
          </a:p>
          <a:p>
            <a:r>
              <a:rPr lang="en-US" dirty="0"/>
              <a:t>Highlights</a:t>
            </a:r>
          </a:p>
          <a:p>
            <a:pPr lvl="1"/>
            <a:r>
              <a:rPr lang="en-US" dirty="0"/>
              <a:t>Follow On Actions of CBS Utilities</a:t>
            </a:r>
          </a:p>
          <a:p>
            <a:pPr lvl="1"/>
            <a:r>
              <a:rPr lang="en-US" dirty="0" smtClean="0">
                <a:solidFill>
                  <a:srgbClr val="BDE8ED"/>
                </a:solidFill>
              </a:rPr>
              <a:t>Recruitment Approaches</a:t>
            </a:r>
          </a:p>
          <a:p>
            <a:pPr lvl="1"/>
            <a:r>
              <a:rPr lang="en-US" dirty="0" smtClean="0">
                <a:solidFill>
                  <a:srgbClr val="BDE8ED"/>
                </a:solidFill>
              </a:rPr>
              <a:t>Rebates vs. Pricing</a:t>
            </a:r>
          </a:p>
          <a:p>
            <a:pPr lvl="1"/>
            <a:r>
              <a:rPr lang="en-US" dirty="0">
                <a:solidFill>
                  <a:srgbClr val="BDE8ED"/>
                </a:solidFill>
              </a:rPr>
              <a:t>Information and Control </a:t>
            </a:r>
            <a:r>
              <a:rPr lang="en-US" dirty="0" smtClean="0">
                <a:solidFill>
                  <a:srgbClr val="BDE8ED"/>
                </a:solidFill>
              </a:rPr>
              <a:t>Technology</a:t>
            </a:r>
          </a:p>
          <a:p>
            <a:r>
              <a:rPr lang="en-US" dirty="0" smtClean="0">
                <a:solidFill>
                  <a:srgbClr val="8595BD"/>
                </a:solidFill>
              </a:rPr>
              <a:t>SGIG CBS Program Reporting</a:t>
            </a:r>
          </a:p>
          <a:p>
            <a:pPr lvl="1"/>
            <a:endParaRPr lang="en-US" dirty="0" smtClean="0"/>
          </a:p>
        </p:txBody>
      </p:sp>
      <p:sp>
        <p:nvSpPr>
          <p:cNvPr id="4" name="Slide Number Placeholder 3"/>
          <p:cNvSpPr>
            <a:spLocks noGrp="1"/>
          </p:cNvSpPr>
          <p:nvPr>
            <p:ph type="sldNum" sz="quarter" idx="12"/>
          </p:nvPr>
        </p:nvSpPr>
        <p:spPr/>
        <p:txBody>
          <a:bodyPr/>
          <a:lstStyle/>
          <a:p>
            <a:fld id="{AE65B1C1-DB71-462A-B848-9B76734137A9}"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LBNL – Smart Grid Investment Grant Consumer Behavior Study Analysis</a:t>
            </a:r>
            <a:endParaRPr lang="en-US" dirty="0"/>
          </a:p>
        </p:txBody>
      </p:sp>
    </p:spTree>
    <p:extLst>
      <p:ext uri="{BB962C8B-B14F-4D97-AF65-F5344CB8AC3E}">
        <p14:creationId xmlns:p14="http://schemas.microsoft.com/office/powerpoint/2010/main" val="88597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9691</TotalTime>
  <Words>3806</Words>
  <Application>Microsoft Office PowerPoint</Application>
  <PresentationFormat>On-screen Show (4:3)</PresentationFormat>
  <Paragraphs>628</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Garamond</vt:lpstr>
      <vt:lpstr>Times New Roman</vt:lpstr>
      <vt:lpstr>Wingdings</vt:lpstr>
      <vt:lpstr>Office Theme</vt:lpstr>
      <vt:lpstr>Interim Report on Customer Acceptance, Retention and Response to Time-Based Rates from the Consumer Behavior Studies</vt:lpstr>
      <vt:lpstr>Outline</vt:lpstr>
      <vt:lpstr>Outline</vt:lpstr>
      <vt:lpstr>CBS Project Sites</vt:lpstr>
      <vt:lpstr>Rate Treatments Included in Studies</vt:lpstr>
      <vt:lpstr>Customer Technology Types </vt:lpstr>
      <vt:lpstr>Study Overview</vt:lpstr>
      <vt:lpstr>Status of Evaluation Reports</vt:lpstr>
      <vt:lpstr>Outline</vt:lpstr>
      <vt:lpstr>Follow-On Actions of CBS Utilities </vt:lpstr>
      <vt:lpstr>Outline</vt:lpstr>
      <vt:lpstr>Opt-In vs. Opt-Out Policy Issues</vt:lpstr>
      <vt:lpstr>Enrollment Rates  Opt-out &gt; Opt-In (All studies)</vt:lpstr>
      <vt:lpstr>Retention Rates  Opt-in = Opt-Out (All studies)</vt:lpstr>
      <vt:lpstr>Event Peak Load Response Opt-in &gt; Opt-out (SMUD)</vt:lpstr>
      <vt:lpstr>Recruitment Approach Affects Cost-Effectiveness (SMUD)</vt:lpstr>
      <vt:lpstr>Recruitment Approach Doesn’t Dramatically Affect Attitudes About TBR by the End (SMUD)</vt:lpstr>
      <vt:lpstr>Outline</vt:lpstr>
      <vt:lpstr>Prices vs. Rebates Policy Issues</vt:lpstr>
      <vt:lpstr>Enrollment &amp; Retention Rates CPR ≥ CPP (GMP)</vt:lpstr>
      <vt:lpstr>Peak Demand Reductions CPP &gt; CPR (All studies)</vt:lpstr>
      <vt:lpstr>Variability of Peak Demand Reductions Across Events: CPP &gt; CPR (All studies)</vt:lpstr>
      <vt:lpstr>Reliability/Predictability of Peak Demand Reductions: CPP &gt; CPR (All studies)</vt:lpstr>
      <vt:lpstr>Outline</vt:lpstr>
      <vt:lpstr>Info and Control Tech Policy Issues</vt:lpstr>
      <vt:lpstr>Enrollment &amp; Retention Rates w/IHD = w/o IHD (SMUD)</vt:lpstr>
      <vt:lpstr>Experiences with IHDs (SMUD)</vt:lpstr>
      <vt:lpstr>Demand Reductions for CPP w/IHD = w/o IHD (SMUD)</vt:lpstr>
      <vt:lpstr>Info Tech Offering Reduces Cost-Effectiveness of TBR (SMUD)</vt:lpstr>
      <vt:lpstr>Retention Rates w/PCTs = w/o PCTs (All studies)</vt:lpstr>
      <vt:lpstr>Demand Reduction for CPP &amp; CPR w/PCT &gt; w/o PCT (All studies)</vt:lpstr>
      <vt:lpstr>Variability of Peak Demand Reductions Across Events: w/PCT &gt; w/o PCT (All studies)</vt:lpstr>
      <vt:lpstr>Reliability/Predictability of Peak Demand Reductions: w/PCT &gt; w/o PCT (All studies)</vt:lpstr>
      <vt:lpstr>Cost Effectiveness of VPP w/ PCTs (OG&amp;E)</vt:lpstr>
      <vt:lpstr>Systems Integration and Equipment Capabilities Problems</vt:lpstr>
      <vt:lpstr>Outline</vt:lpstr>
      <vt:lpstr>Two Types of Analysis</vt:lpstr>
      <vt:lpstr>CBS Program Impact Reports</vt:lpstr>
      <vt:lpstr>“Deep-dive” Evaluation of Targeted Policy Issues Reports</vt:lpstr>
      <vt:lpstr>Questions/Comments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Cappers</dc:creator>
  <cp:lastModifiedBy>pacappers</cp:lastModifiedBy>
  <cp:revision>468</cp:revision>
  <dcterms:created xsi:type="dcterms:W3CDTF">2013-05-13T13:08:50Z</dcterms:created>
  <dcterms:modified xsi:type="dcterms:W3CDTF">2015-06-03T13:29:08Z</dcterms:modified>
</cp:coreProperties>
</file>