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3682" r:id="rId5"/>
  </p:sldMasterIdLst>
  <p:notesMasterIdLst>
    <p:notesMasterId r:id="rId44"/>
  </p:notesMasterIdLst>
  <p:handoutMasterIdLst>
    <p:handoutMasterId r:id="rId45"/>
  </p:handoutMasterIdLst>
  <p:sldIdLst>
    <p:sldId id="507" r:id="rId6"/>
    <p:sldId id="482" r:id="rId7"/>
    <p:sldId id="506" r:id="rId8"/>
    <p:sldId id="514" r:id="rId9"/>
    <p:sldId id="483" r:id="rId10"/>
    <p:sldId id="509" r:id="rId11"/>
    <p:sldId id="512" r:id="rId12"/>
    <p:sldId id="513" r:id="rId13"/>
    <p:sldId id="485" r:id="rId14"/>
    <p:sldId id="486" r:id="rId15"/>
    <p:sldId id="487" r:id="rId16"/>
    <p:sldId id="488" r:id="rId17"/>
    <p:sldId id="489" r:id="rId18"/>
    <p:sldId id="493" r:id="rId19"/>
    <p:sldId id="516" r:id="rId20"/>
    <p:sldId id="492" r:id="rId21"/>
    <p:sldId id="495" r:id="rId22"/>
    <p:sldId id="496" r:id="rId23"/>
    <p:sldId id="497" r:id="rId24"/>
    <p:sldId id="504" r:id="rId25"/>
    <p:sldId id="505" r:id="rId26"/>
    <p:sldId id="499" r:id="rId27"/>
    <p:sldId id="511" r:id="rId28"/>
    <p:sldId id="500" r:id="rId29"/>
    <p:sldId id="515" r:id="rId30"/>
    <p:sldId id="502" r:id="rId31"/>
    <p:sldId id="480" r:id="rId32"/>
    <p:sldId id="508" r:id="rId33"/>
    <p:sldId id="473" r:id="rId34"/>
    <p:sldId id="447" r:id="rId35"/>
    <p:sldId id="448" r:id="rId36"/>
    <p:sldId id="449" r:id="rId37"/>
    <p:sldId id="450" r:id="rId38"/>
    <p:sldId id="503" r:id="rId39"/>
    <p:sldId id="517" r:id="rId40"/>
    <p:sldId id="518" r:id="rId41"/>
    <p:sldId id="520" r:id="rId42"/>
    <p:sldId id="521" r:id="rId43"/>
  </p:sldIdLst>
  <p:sldSz cx="9144000" cy="6858000" type="screen4x3"/>
  <p:notesSz cx="7010400" cy="9296400"/>
  <p:defaultText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5FF"/>
    <a:srgbClr val="3F9FFF"/>
    <a:srgbClr val="3399FF"/>
    <a:srgbClr val="FCD5B5"/>
    <a:srgbClr val="FFFF99"/>
    <a:srgbClr val="800000"/>
    <a:srgbClr val="CC6600"/>
    <a:srgbClr val="993300"/>
    <a:srgbClr val="FF0000"/>
    <a:srgbClr val="E37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3866" autoAdjust="0"/>
  </p:normalViewPr>
  <p:slideViewPr>
    <p:cSldViewPr snapToObjects="1">
      <p:cViewPr>
        <p:scale>
          <a:sx n="75" d="100"/>
          <a:sy n="75" d="100"/>
        </p:scale>
        <p:origin x="-2048" y="-80"/>
      </p:cViewPr>
      <p:guideLst>
        <p:guide orient="horz" pos="205"/>
        <p:guide orient="horz" pos="3830"/>
        <p:guide pos="55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showGuides="1">
      <p:cViewPr>
        <p:scale>
          <a:sx n="86" d="100"/>
          <a:sy n="86" d="100"/>
        </p:scale>
        <p:origin x="-1032" y="834"/>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martgrid/SGI/CP/Documents/2012%20Demand%20Response%20Pilot/Product%20and%20Services%20Development%20Process/Business%20Case%20and%20Supporting%20Docs/2012%20Options%20Eval/Inputs_v1_4.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24533510809"/>
          <c:y val="0.0782789013102273"/>
          <c:w val="0.651588774680177"/>
          <c:h val="0.692043738029846"/>
        </c:manualLayout>
      </c:layout>
      <c:lineChart>
        <c:grouping val="standard"/>
        <c:varyColors val="0"/>
        <c:ser>
          <c:idx val="0"/>
          <c:order val="0"/>
          <c:tx>
            <c:strRef>
              <c:f>Deployments!$O$2</c:f>
              <c:strCache>
                <c:ptCount val="1"/>
                <c:pt idx="0">
                  <c:v>Enrolled</c:v>
                </c:pt>
              </c:strCache>
            </c:strRef>
          </c:tx>
          <c:spPr>
            <a:ln>
              <a:solidFill>
                <a:schemeClr val="accent1"/>
              </a:solidFill>
            </a:ln>
          </c:spPr>
          <c:marker>
            <c:symbol val="none"/>
          </c:marker>
          <c:cat>
            <c:numRef>
              <c:f>Deployments!$N$3:$N$38</c:f>
              <c:numCache>
                <c:formatCode>mmm\-yy</c:formatCode>
                <c:ptCount val="36"/>
                <c:pt idx="0">
                  <c:v>40909.0</c:v>
                </c:pt>
                <c:pt idx="1">
                  <c:v>40940.0</c:v>
                </c:pt>
                <c:pt idx="2">
                  <c:v>40969.0</c:v>
                </c:pt>
                <c:pt idx="3">
                  <c:v>41000.0</c:v>
                </c:pt>
                <c:pt idx="4">
                  <c:v>41030.0</c:v>
                </c:pt>
                <c:pt idx="5">
                  <c:v>41061.0</c:v>
                </c:pt>
                <c:pt idx="6">
                  <c:v>41091.0</c:v>
                </c:pt>
                <c:pt idx="7">
                  <c:v>41122.0</c:v>
                </c:pt>
                <c:pt idx="8">
                  <c:v>41153.0</c:v>
                </c:pt>
                <c:pt idx="9">
                  <c:v>41183.0</c:v>
                </c:pt>
                <c:pt idx="10">
                  <c:v>41214.0</c:v>
                </c:pt>
                <c:pt idx="11">
                  <c:v>41244.0</c:v>
                </c:pt>
                <c:pt idx="12">
                  <c:v>41275.0</c:v>
                </c:pt>
                <c:pt idx="13">
                  <c:v>41306.0</c:v>
                </c:pt>
                <c:pt idx="14">
                  <c:v>41334.0</c:v>
                </c:pt>
                <c:pt idx="15">
                  <c:v>41365.0</c:v>
                </c:pt>
                <c:pt idx="16">
                  <c:v>41395.0</c:v>
                </c:pt>
                <c:pt idx="17">
                  <c:v>41426.0</c:v>
                </c:pt>
                <c:pt idx="18">
                  <c:v>41456.0</c:v>
                </c:pt>
                <c:pt idx="19">
                  <c:v>41487.0</c:v>
                </c:pt>
                <c:pt idx="20">
                  <c:v>41518.0</c:v>
                </c:pt>
                <c:pt idx="21">
                  <c:v>41548.0</c:v>
                </c:pt>
                <c:pt idx="22">
                  <c:v>41579.0</c:v>
                </c:pt>
                <c:pt idx="23">
                  <c:v>41609.0</c:v>
                </c:pt>
                <c:pt idx="24">
                  <c:v>41640.0</c:v>
                </c:pt>
                <c:pt idx="25">
                  <c:v>41671.0</c:v>
                </c:pt>
                <c:pt idx="26">
                  <c:v>41699.0</c:v>
                </c:pt>
                <c:pt idx="27">
                  <c:v>41730.0</c:v>
                </c:pt>
                <c:pt idx="28">
                  <c:v>41760.0</c:v>
                </c:pt>
                <c:pt idx="29">
                  <c:v>41791.0</c:v>
                </c:pt>
                <c:pt idx="30">
                  <c:v>41821.0</c:v>
                </c:pt>
                <c:pt idx="31">
                  <c:v>41852.0</c:v>
                </c:pt>
                <c:pt idx="32">
                  <c:v>41883.0</c:v>
                </c:pt>
                <c:pt idx="33">
                  <c:v>41913.0</c:v>
                </c:pt>
                <c:pt idx="34">
                  <c:v>41944.0</c:v>
                </c:pt>
                <c:pt idx="35">
                  <c:v>41974.0</c:v>
                </c:pt>
              </c:numCache>
            </c:numRef>
          </c:cat>
          <c:val>
            <c:numRef>
              <c:f>Deployments!$O$3:$O$38</c:f>
              <c:numCache>
                <c:formatCode>_(* #,##0_);_(* \(#,##0\);_(* "-"??_);_(@_)</c:formatCode>
                <c:ptCount val="36"/>
                <c:pt idx="0">
                  <c:v>6000.0</c:v>
                </c:pt>
                <c:pt idx="1">
                  <c:v>8300.5</c:v>
                </c:pt>
                <c:pt idx="2">
                  <c:v>12450.75</c:v>
                </c:pt>
                <c:pt idx="3">
                  <c:v>16601.0</c:v>
                </c:pt>
                <c:pt idx="4">
                  <c:v>20751.25</c:v>
                </c:pt>
                <c:pt idx="5">
                  <c:v>24901.5</c:v>
                </c:pt>
                <c:pt idx="6">
                  <c:v>29051.75</c:v>
                </c:pt>
                <c:pt idx="7">
                  <c:v>33202.0</c:v>
                </c:pt>
                <c:pt idx="8">
                  <c:v>37352.25</c:v>
                </c:pt>
                <c:pt idx="9">
                  <c:v>41502.5</c:v>
                </c:pt>
                <c:pt idx="10">
                  <c:v>45652.75</c:v>
                </c:pt>
                <c:pt idx="11">
                  <c:v>49803.0</c:v>
                </c:pt>
                <c:pt idx="12">
                  <c:v>53953.25</c:v>
                </c:pt>
                <c:pt idx="13">
                  <c:v>58103.5</c:v>
                </c:pt>
                <c:pt idx="14">
                  <c:v>62253.75</c:v>
                </c:pt>
                <c:pt idx="15">
                  <c:v>66404.0</c:v>
                </c:pt>
                <c:pt idx="16">
                  <c:v>70554.25</c:v>
                </c:pt>
                <c:pt idx="17">
                  <c:v>74704.5</c:v>
                </c:pt>
                <c:pt idx="18">
                  <c:v>78854.75</c:v>
                </c:pt>
                <c:pt idx="19">
                  <c:v>83005.0</c:v>
                </c:pt>
                <c:pt idx="20">
                  <c:v>87155.25</c:v>
                </c:pt>
                <c:pt idx="21">
                  <c:v>91305.5</c:v>
                </c:pt>
                <c:pt idx="22">
                  <c:v>95455.75</c:v>
                </c:pt>
                <c:pt idx="23">
                  <c:v>99606.0</c:v>
                </c:pt>
                <c:pt idx="24">
                  <c:v>103756.25</c:v>
                </c:pt>
                <c:pt idx="25">
                  <c:v>107906.5</c:v>
                </c:pt>
                <c:pt idx="26">
                  <c:v>112056.75</c:v>
                </c:pt>
                <c:pt idx="27">
                  <c:v>116207.0</c:v>
                </c:pt>
                <c:pt idx="28">
                  <c:v>120357.25</c:v>
                </c:pt>
                <c:pt idx="29">
                  <c:v>124507.5</c:v>
                </c:pt>
                <c:pt idx="30">
                  <c:v>128657.75</c:v>
                </c:pt>
                <c:pt idx="31">
                  <c:v>132808.0</c:v>
                </c:pt>
                <c:pt idx="32">
                  <c:v>136958.25</c:v>
                </c:pt>
                <c:pt idx="33">
                  <c:v>141108.5</c:v>
                </c:pt>
                <c:pt idx="34">
                  <c:v>145258.75</c:v>
                </c:pt>
                <c:pt idx="35">
                  <c:v>149409.0</c:v>
                </c:pt>
              </c:numCache>
            </c:numRef>
          </c:val>
          <c:smooth val="0"/>
        </c:ser>
        <c:dLbls>
          <c:showLegendKey val="0"/>
          <c:showVal val="0"/>
          <c:showCatName val="0"/>
          <c:showSerName val="0"/>
          <c:showPercent val="0"/>
          <c:showBubbleSize val="0"/>
        </c:dLbls>
        <c:marker val="1"/>
        <c:smooth val="0"/>
        <c:axId val="2041923912"/>
        <c:axId val="2070130472"/>
      </c:lineChart>
      <c:lineChart>
        <c:grouping val="standard"/>
        <c:varyColors val="0"/>
        <c:ser>
          <c:idx val="1"/>
          <c:order val="1"/>
          <c:tx>
            <c:strRef>
              <c:f>Deployments!$P$2</c:f>
              <c:strCache>
                <c:ptCount val="1"/>
                <c:pt idx="0">
                  <c:v>mW</c:v>
                </c:pt>
              </c:strCache>
            </c:strRef>
          </c:tx>
          <c:spPr>
            <a:ln>
              <a:solidFill>
                <a:schemeClr val="accent1"/>
              </a:solidFill>
            </a:ln>
          </c:spPr>
          <c:marker>
            <c:symbol val="none"/>
          </c:marker>
          <c:dPt>
            <c:idx val="11"/>
            <c:marker>
              <c:symbol val="circle"/>
              <c:size val="11"/>
            </c:marker>
            <c:bubble3D val="0"/>
          </c:dPt>
          <c:dLbls>
            <c:dLbl>
              <c:idx val="11"/>
              <c:layout>
                <c:manualLayout>
                  <c:x val="-0.0704355542409229"/>
                  <c:y val="-0.340840028834762"/>
                </c:manualLayout>
              </c:layout>
              <c:tx>
                <c:rich>
                  <a:bodyPr/>
                  <a:lstStyle/>
                  <a:p>
                    <a:r>
                      <a:rPr lang="en-US" dirty="0" smtClean="0"/>
                      <a:t> 70</a:t>
                    </a:r>
                    <a:r>
                      <a:rPr lang="en-US" baseline="0" dirty="0" smtClean="0"/>
                      <a:t> MW by Sept 2012</a:t>
                    </a:r>
                    <a:endParaRPr lang="en-US" dirty="0"/>
                  </a:p>
                </c:rich>
              </c:tx>
              <c:showLegendKey val="0"/>
              <c:showVal val="1"/>
              <c:showCatName val="0"/>
              <c:showSerName val="0"/>
              <c:showPercent val="0"/>
              <c:showBubbleSize val="0"/>
            </c:dLbl>
            <c:showLegendKey val="0"/>
            <c:showVal val="0"/>
            <c:showCatName val="0"/>
            <c:showSerName val="0"/>
            <c:showPercent val="0"/>
            <c:showBubbleSize val="0"/>
          </c:dLbls>
          <c:cat>
            <c:numRef>
              <c:f>Deployments!$N$3:$N$38</c:f>
              <c:numCache>
                <c:formatCode>mmm\-yy</c:formatCode>
                <c:ptCount val="36"/>
                <c:pt idx="0">
                  <c:v>40909.0</c:v>
                </c:pt>
                <c:pt idx="1">
                  <c:v>40940.0</c:v>
                </c:pt>
                <c:pt idx="2">
                  <c:v>40969.0</c:v>
                </c:pt>
                <c:pt idx="3">
                  <c:v>41000.0</c:v>
                </c:pt>
                <c:pt idx="4">
                  <c:v>41030.0</c:v>
                </c:pt>
                <c:pt idx="5">
                  <c:v>41061.0</c:v>
                </c:pt>
                <c:pt idx="6">
                  <c:v>41091.0</c:v>
                </c:pt>
                <c:pt idx="7">
                  <c:v>41122.0</c:v>
                </c:pt>
                <c:pt idx="8">
                  <c:v>41153.0</c:v>
                </c:pt>
                <c:pt idx="9">
                  <c:v>41183.0</c:v>
                </c:pt>
                <c:pt idx="10">
                  <c:v>41214.0</c:v>
                </c:pt>
                <c:pt idx="11">
                  <c:v>41244.0</c:v>
                </c:pt>
                <c:pt idx="12">
                  <c:v>41275.0</c:v>
                </c:pt>
                <c:pt idx="13">
                  <c:v>41306.0</c:v>
                </c:pt>
                <c:pt idx="14">
                  <c:v>41334.0</c:v>
                </c:pt>
                <c:pt idx="15">
                  <c:v>41365.0</c:v>
                </c:pt>
                <c:pt idx="16">
                  <c:v>41395.0</c:v>
                </c:pt>
                <c:pt idx="17">
                  <c:v>41426.0</c:v>
                </c:pt>
                <c:pt idx="18">
                  <c:v>41456.0</c:v>
                </c:pt>
                <c:pt idx="19">
                  <c:v>41487.0</c:v>
                </c:pt>
                <c:pt idx="20">
                  <c:v>41518.0</c:v>
                </c:pt>
                <c:pt idx="21">
                  <c:v>41548.0</c:v>
                </c:pt>
                <c:pt idx="22">
                  <c:v>41579.0</c:v>
                </c:pt>
                <c:pt idx="23">
                  <c:v>41609.0</c:v>
                </c:pt>
                <c:pt idx="24">
                  <c:v>41640.0</c:v>
                </c:pt>
                <c:pt idx="25">
                  <c:v>41671.0</c:v>
                </c:pt>
                <c:pt idx="26">
                  <c:v>41699.0</c:v>
                </c:pt>
                <c:pt idx="27">
                  <c:v>41730.0</c:v>
                </c:pt>
                <c:pt idx="28">
                  <c:v>41760.0</c:v>
                </c:pt>
                <c:pt idx="29">
                  <c:v>41791.0</c:v>
                </c:pt>
                <c:pt idx="30">
                  <c:v>41821.0</c:v>
                </c:pt>
                <c:pt idx="31">
                  <c:v>41852.0</c:v>
                </c:pt>
                <c:pt idx="32">
                  <c:v>41883.0</c:v>
                </c:pt>
                <c:pt idx="33">
                  <c:v>41913.0</c:v>
                </c:pt>
                <c:pt idx="34">
                  <c:v>41944.0</c:v>
                </c:pt>
                <c:pt idx="35">
                  <c:v>41974.0</c:v>
                </c:pt>
              </c:numCache>
            </c:numRef>
          </c:cat>
          <c:val>
            <c:numRef>
              <c:f>Deployments!$P$3:$P$38</c:f>
              <c:numCache>
                <c:formatCode>_(* #,##0_);_(* \(#,##0\);_(* "-"??_);_(@_)</c:formatCode>
                <c:ptCount val="36"/>
                <c:pt idx="0">
                  <c:v>5.83333333333325</c:v>
                </c:pt>
                <c:pt idx="1">
                  <c:v>11.66666666666658</c:v>
                </c:pt>
                <c:pt idx="2">
                  <c:v>17.4999999999999</c:v>
                </c:pt>
                <c:pt idx="3">
                  <c:v>23.33333333333322</c:v>
                </c:pt>
                <c:pt idx="4">
                  <c:v>29.16666666666658</c:v>
                </c:pt>
                <c:pt idx="5">
                  <c:v>34.99999999999993</c:v>
                </c:pt>
                <c:pt idx="6">
                  <c:v>40.83333333333324</c:v>
                </c:pt>
                <c:pt idx="7">
                  <c:v>46.66666666666652</c:v>
                </c:pt>
                <c:pt idx="8">
                  <c:v>52.49999999999994</c:v>
                </c:pt>
                <c:pt idx="9">
                  <c:v>58.33333333333325</c:v>
                </c:pt>
                <c:pt idx="10">
                  <c:v>64.16666666666658</c:v>
                </c:pt>
                <c:pt idx="11">
                  <c:v>69.99999999999997</c:v>
                </c:pt>
                <c:pt idx="12">
                  <c:v>75.83333333333319</c:v>
                </c:pt>
                <c:pt idx="13">
                  <c:v>81.66666666666657</c:v>
                </c:pt>
                <c:pt idx="14">
                  <c:v>87.49999999999995</c:v>
                </c:pt>
                <c:pt idx="15">
                  <c:v>93.33333333333317</c:v>
                </c:pt>
                <c:pt idx="16">
                  <c:v>99.16666666666657</c:v>
                </c:pt>
                <c:pt idx="17">
                  <c:v>104.9999999999999</c:v>
                </c:pt>
                <c:pt idx="18">
                  <c:v>110.8333333333332</c:v>
                </c:pt>
                <c:pt idx="19">
                  <c:v>116.6666666666665</c:v>
                </c:pt>
                <c:pt idx="20">
                  <c:v>122.4999999999999</c:v>
                </c:pt>
                <c:pt idx="21">
                  <c:v>128.3333333333333</c:v>
                </c:pt>
                <c:pt idx="22">
                  <c:v>134.1666666666665</c:v>
                </c:pt>
                <c:pt idx="23">
                  <c:v>139.9999999999999</c:v>
                </c:pt>
                <c:pt idx="24">
                  <c:v>145.8333333333333</c:v>
                </c:pt>
                <c:pt idx="25">
                  <c:v>151.6666666666665</c:v>
                </c:pt>
                <c:pt idx="26">
                  <c:v>157.5</c:v>
                </c:pt>
                <c:pt idx="27">
                  <c:v>163.3333333333334</c:v>
                </c:pt>
                <c:pt idx="28">
                  <c:v>169.1666666666665</c:v>
                </c:pt>
                <c:pt idx="29">
                  <c:v>174.9999999999999</c:v>
                </c:pt>
                <c:pt idx="30">
                  <c:v>180.8333333333334</c:v>
                </c:pt>
                <c:pt idx="31">
                  <c:v>186.6666666666665</c:v>
                </c:pt>
                <c:pt idx="32">
                  <c:v>192.5</c:v>
                </c:pt>
                <c:pt idx="33">
                  <c:v>198.3333333333334</c:v>
                </c:pt>
                <c:pt idx="34">
                  <c:v>204.1666666666665</c:v>
                </c:pt>
                <c:pt idx="35" formatCode="General">
                  <c:v>210.0</c:v>
                </c:pt>
              </c:numCache>
            </c:numRef>
          </c:val>
          <c:smooth val="0"/>
        </c:ser>
        <c:dLbls>
          <c:showLegendKey val="0"/>
          <c:showVal val="0"/>
          <c:showCatName val="0"/>
          <c:showSerName val="0"/>
          <c:showPercent val="0"/>
          <c:showBubbleSize val="0"/>
        </c:dLbls>
        <c:marker val="1"/>
        <c:smooth val="0"/>
        <c:axId val="2069945096"/>
        <c:axId val="2069950552"/>
      </c:lineChart>
      <c:dateAx>
        <c:axId val="2041923912"/>
        <c:scaling>
          <c:orientation val="minMax"/>
          <c:min val="40909.0"/>
        </c:scaling>
        <c:delete val="1"/>
        <c:axPos val="b"/>
        <c:numFmt formatCode="[$-409]mmm\-yy;@" sourceLinked="0"/>
        <c:majorTickMark val="out"/>
        <c:minorTickMark val="none"/>
        <c:tickLblPos val="none"/>
        <c:crossAx val="2070130472"/>
        <c:crosses val="autoZero"/>
        <c:auto val="1"/>
        <c:lblOffset val="100"/>
        <c:baseTimeUnit val="months"/>
        <c:majorUnit val="6.0"/>
        <c:majorTimeUnit val="months"/>
      </c:dateAx>
      <c:valAx>
        <c:axId val="2070130472"/>
        <c:scaling>
          <c:orientation val="minMax"/>
          <c:max val="150000.0"/>
          <c:min val="0.0"/>
        </c:scaling>
        <c:delete val="0"/>
        <c:axPos val="l"/>
        <c:majorGridlines/>
        <c:title>
          <c:tx>
            <c:rich>
              <a:bodyPr rot="-5400000" vert="horz"/>
              <a:lstStyle/>
              <a:p>
                <a:pPr>
                  <a:defRPr/>
                </a:pPr>
                <a:r>
                  <a:rPr lang="en-US" dirty="0"/>
                  <a:t>Participants</a:t>
                </a:r>
              </a:p>
            </c:rich>
          </c:tx>
          <c:layout/>
          <c:overlay val="0"/>
        </c:title>
        <c:numFmt formatCode="#,##0" sourceLinked="0"/>
        <c:majorTickMark val="out"/>
        <c:minorTickMark val="none"/>
        <c:tickLblPos val="nextTo"/>
        <c:txPr>
          <a:bodyPr/>
          <a:lstStyle/>
          <a:p>
            <a:pPr>
              <a:defRPr sz="2000"/>
            </a:pPr>
            <a:endParaRPr lang="en-US"/>
          </a:p>
        </c:txPr>
        <c:crossAx val="2041923912"/>
        <c:crosses val="autoZero"/>
        <c:crossBetween val="between"/>
        <c:majorUnit val="50000.0"/>
      </c:valAx>
      <c:valAx>
        <c:axId val="2069950552"/>
        <c:scaling>
          <c:orientation val="minMax"/>
          <c:max val="210.0"/>
        </c:scaling>
        <c:delete val="0"/>
        <c:axPos val="r"/>
        <c:title>
          <c:tx>
            <c:rich>
              <a:bodyPr rot="-5400000" vert="horz"/>
              <a:lstStyle/>
              <a:p>
                <a:pPr>
                  <a:defRPr/>
                </a:pPr>
                <a:r>
                  <a:rPr lang="en-US" dirty="0"/>
                  <a:t>MW of Reduction</a:t>
                </a:r>
              </a:p>
            </c:rich>
          </c:tx>
          <c:layout/>
          <c:overlay val="0"/>
        </c:title>
        <c:numFmt formatCode="#,##0" sourceLinked="0"/>
        <c:majorTickMark val="out"/>
        <c:minorTickMark val="none"/>
        <c:tickLblPos val="nextTo"/>
        <c:txPr>
          <a:bodyPr/>
          <a:lstStyle/>
          <a:p>
            <a:pPr algn="ctr">
              <a:defRPr sz="2000"/>
            </a:pPr>
            <a:endParaRPr lang="en-US"/>
          </a:p>
        </c:txPr>
        <c:crossAx val="2069945096"/>
        <c:crosses val="max"/>
        <c:crossBetween val="between"/>
        <c:majorUnit val="70.0"/>
      </c:valAx>
      <c:dateAx>
        <c:axId val="2069945096"/>
        <c:scaling>
          <c:orientation val="minMax"/>
        </c:scaling>
        <c:delete val="1"/>
        <c:axPos val="b"/>
        <c:numFmt formatCode="mmm\-yy" sourceLinked="1"/>
        <c:majorTickMark val="out"/>
        <c:minorTickMark val="none"/>
        <c:tickLblPos val="none"/>
        <c:crossAx val="2069950552"/>
        <c:crosses val="autoZero"/>
        <c:auto val="1"/>
        <c:lblOffset val="100"/>
        <c:baseTimeUnit val="months"/>
      </c:dateAx>
    </c:plotArea>
    <c:plotVisOnly val="1"/>
    <c:dispBlanksAs val="gap"/>
    <c:showDLblsOverMax val="0"/>
  </c:chart>
  <c:txPr>
    <a:bodyPr/>
    <a:lstStyle/>
    <a:p>
      <a:pPr>
        <a:defRPr sz="24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C4648-0075-445B-8A66-ECC4CB3D5EBD}" type="doc">
      <dgm:prSet loTypeId="urn:microsoft.com/office/officeart/2005/8/layout/chevron1" loCatId="process" qsTypeId="urn:microsoft.com/office/officeart/2005/8/quickstyle/simple3" qsCatId="simple" csTypeId="urn:microsoft.com/office/officeart/2005/8/colors/colorful5" csCatId="colorful" phldr="1"/>
      <dgm:spPr/>
      <dgm:t>
        <a:bodyPr/>
        <a:lstStyle/>
        <a:p>
          <a:endParaRPr lang="en-US"/>
        </a:p>
      </dgm:t>
    </dgm:pt>
    <dgm:pt modelId="{39F99D2B-6342-4A17-8191-3CD7B1684C37}">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dgm:spPr>
      <dgm:t>
        <a:bodyPr/>
        <a:lstStyle/>
        <a:p>
          <a:r>
            <a:rPr lang="en-US" sz="2000" b="1" dirty="0" smtClean="0"/>
            <a:t>Quail Creek</a:t>
          </a:r>
          <a:endParaRPr lang="en-US" sz="2000" b="1" dirty="0"/>
        </a:p>
      </dgm:t>
    </dgm:pt>
    <dgm:pt modelId="{A86A5F5D-CA0F-49E8-8131-5E75020CD177}" type="parTrans" cxnId="{E4378F15-6922-47BA-B983-AED3041EB5DF}">
      <dgm:prSet/>
      <dgm:spPr/>
      <dgm:t>
        <a:bodyPr/>
        <a:lstStyle/>
        <a:p>
          <a:endParaRPr lang="en-US" sz="2000"/>
        </a:p>
      </dgm:t>
    </dgm:pt>
    <dgm:pt modelId="{A9996873-2397-45CC-9E08-CDCF60318510}" type="sibTrans" cxnId="{E4378F15-6922-47BA-B983-AED3041EB5DF}">
      <dgm:prSet/>
      <dgm:spPr/>
      <dgm:t>
        <a:bodyPr/>
        <a:lstStyle/>
        <a:p>
          <a:endParaRPr lang="en-US" sz="2000"/>
        </a:p>
      </dgm:t>
    </dgm:pt>
    <dgm:pt modelId="{4D46E913-E963-4D4C-8EA4-310F67E6D3D2}">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2000" b="1" dirty="0" smtClean="0"/>
            <a:t>2010 Study</a:t>
          </a:r>
          <a:endParaRPr lang="en-US" sz="2000" b="1" dirty="0"/>
        </a:p>
      </dgm:t>
    </dgm:pt>
    <dgm:pt modelId="{1DD533A7-735A-4E53-B00B-4F666784AF2C}" type="parTrans" cxnId="{8838B809-522B-4EF6-AA9E-0A55A6E5CCD0}">
      <dgm:prSet/>
      <dgm:spPr/>
      <dgm:t>
        <a:bodyPr/>
        <a:lstStyle/>
        <a:p>
          <a:endParaRPr lang="en-US" sz="2000"/>
        </a:p>
      </dgm:t>
    </dgm:pt>
    <dgm:pt modelId="{BC6FE711-E38E-4436-BC17-D0C02FBADDBB}" type="sibTrans" cxnId="{8838B809-522B-4EF6-AA9E-0A55A6E5CCD0}">
      <dgm:prSet/>
      <dgm:spPr/>
      <dgm:t>
        <a:bodyPr/>
        <a:lstStyle/>
        <a:p>
          <a:endParaRPr lang="en-US" sz="2000"/>
        </a:p>
      </dgm:t>
    </dgm:pt>
    <dgm:pt modelId="{E6A4BDB6-CDAD-47A2-8FEB-7FBBF68B23AA}">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3,000 Customers</a:t>
          </a:r>
          <a:endParaRPr lang="en-US" sz="1600" dirty="0"/>
        </a:p>
      </dgm:t>
    </dgm:pt>
    <dgm:pt modelId="{6860DF2C-FE98-4A96-82BA-4920D8F9D99E}" type="parTrans" cxnId="{DDF366A6-3EA7-45A9-8A24-0FE69B44D4C9}">
      <dgm:prSet/>
      <dgm:spPr/>
      <dgm:t>
        <a:bodyPr/>
        <a:lstStyle/>
        <a:p>
          <a:endParaRPr lang="en-US" sz="2000"/>
        </a:p>
      </dgm:t>
    </dgm:pt>
    <dgm:pt modelId="{BDE73FF1-052D-4F89-98A9-ABAA1FB173C6}" type="sibTrans" cxnId="{DDF366A6-3EA7-45A9-8A24-0FE69B44D4C9}">
      <dgm:prSet/>
      <dgm:spPr/>
      <dgm:t>
        <a:bodyPr/>
        <a:lstStyle/>
        <a:p>
          <a:endParaRPr lang="en-US" sz="2000"/>
        </a:p>
      </dgm:t>
    </dgm:pt>
    <dgm:pt modelId="{3FA51964-11FE-4551-957A-808BDFA66E54}">
      <dgm:prSet phldrT="[Text]" custT="1">
        <dgm:style>
          <a:lnRef idx="1">
            <a:schemeClr val="accent3"/>
          </a:lnRef>
          <a:fillRef idx="2">
            <a:schemeClr val="accent3"/>
          </a:fillRef>
          <a:effectRef idx="1">
            <a:schemeClr val="accent3"/>
          </a:effectRef>
          <a:fontRef idx="minor">
            <a:schemeClr val="dk1"/>
          </a:fontRef>
        </dgm:style>
      </dgm:prSet>
      <dgm:spPr>
        <a:ln>
          <a:solidFill>
            <a:schemeClr val="tx1"/>
          </a:solidFill>
        </a:ln>
      </dgm:spPr>
      <dgm:t>
        <a:bodyPr/>
        <a:lstStyle/>
        <a:p>
          <a:r>
            <a:rPr lang="en-US" sz="2000" b="1" dirty="0" smtClean="0"/>
            <a:t>2011 Study</a:t>
          </a:r>
          <a:endParaRPr lang="en-US" sz="2000" b="1" dirty="0"/>
        </a:p>
      </dgm:t>
    </dgm:pt>
    <dgm:pt modelId="{CB9844E5-5061-42BD-AD1F-29612BB578D1}" type="parTrans" cxnId="{2B4D6DD6-EC6C-456F-87B3-5CBB6686E8EC}">
      <dgm:prSet/>
      <dgm:spPr/>
      <dgm:t>
        <a:bodyPr/>
        <a:lstStyle/>
        <a:p>
          <a:endParaRPr lang="en-US" sz="2000"/>
        </a:p>
      </dgm:t>
    </dgm:pt>
    <dgm:pt modelId="{F0017651-2F38-402B-B9A2-743465C153B4}" type="sibTrans" cxnId="{2B4D6DD6-EC6C-456F-87B3-5CBB6686E8EC}">
      <dgm:prSet/>
      <dgm:spPr/>
      <dgm:t>
        <a:bodyPr/>
        <a:lstStyle/>
        <a:p>
          <a:endParaRPr lang="en-US" sz="2000"/>
        </a:p>
      </dgm:t>
    </dgm:pt>
    <dgm:pt modelId="{E7F4FF5E-0393-4D91-9CA8-285788E336B1}">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r>
            <a:rPr lang="en-US" sz="1600" dirty="0" smtClean="0"/>
            <a:t>Dynamic Segmentation</a:t>
          </a:r>
          <a:endParaRPr lang="en-US" sz="1600" dirty="0"/>
        </a:p>
      </dgm:t>
    </dgm:pt>
    <dgm:pt modelId="{8B20CEE7-74D5-4F7C-98C8-9EA30190C268}" type="parTrans" cxnId="{C43C0725-324C-46B8-82C6-7B4233647E7C}">
      <dgm:prSet/>
      <dgm:spPr/>
      <dgm:t>
        <a:bodyPr/>
        <a:lstStyle/>
        <a:p>
          <a:endParaRPr lang="en-US" sz="2000"/>
        </a:p>
      </dgm:t>
    </dgm:pt>
    <dgm:pt modelId="{7050D163-74E6-4366-ADD4-3878A4EB6BB8}" type="sibTrans" cxnId="{C43C0725-324C-46B8-82C6-7B4233647E7C}">
      <dgm:prSet/>
      <dgm:spPr/>
      <dgm:t>
        <a:bodyPr/>
        <a:lstStyle/>
        <a:p>
          <a:endParaRPr lang="en-US" sz="2000"/>
        </a:p>
      </dgm:t>
    </dgm:pt>
    <dgm:pt modelId="{CBD064EE-E77D-4E66-95EE-AAE0EE1ABD8B}">
      <dgm:prSet phldrT="[Text]" custT="1"/>
      <dgm:spPr>
        <a:solidFill>
          <a:srgbClr val="FFFF99"/>
        </a:solidFill>
      </dgm:spPr>
      <dgm:t>
        <a:bodyPr/>
        <a:lstStyle/>
        <a:p>
          <a:r>
            <a:rPr lang="en-US" sz="2000" b="1" dirty="0" smtClean="0"/>
            <a:t>Pilot</a:t>
          </a:r>
        </a:p>
      </dgm:t>
    </dgm:pt>
    <dgm:pt modelId="{075605E8-510D-4280-A586-748E1075AF75}" type="parTrans" cxnId="{BC232DDA-65AC-4D00-B8F6-4E134BD2388B}">
      <dgm:prSet/>
      <dgm:spPr/>
      <dgm:t>
        <a:bodyPr/>
        <a:lstStyle/>
        <a:p>
          <a:endParaRPr lang="en-US" sz="2000"/>
        </a:p>
      </dgm:t>
    </dgm:pt>
    <dgm:pt modelId="{EC2E2984-EC00-4182-B478-F0281E66A0B8}" type="sibTrans" cxnId="{BC232DDA-65AC-4D00-B8F6-4E134BD2388B}">
      <dgm:prSet/>
      <dgm:spPr/>
      <dgm:t>
        <a:bodyPr/>
        <a:lstStyle/>
        <a:p>
          <a:endParaRPr lang="en-US" sz="2000"/>
        </a:p>
      </dgm:t>
    </dgm:pt>
    <dgm:pt modelId="{F9722DFE-0F21-457E-8F11-50B473C60EA6}">
      <dgm:prSet phldrT="[Text]" custT="1"/>
      <dgm:spPr>
        <a:solidFill>
          <a:srgbClr val="FFFF99"/>
        </a:solidFill>
      </dgm:spPr>
      <dgm:t>
        <a:bodyPr/>
        <a:lstStyle/>
        <a:p>
          <a:r>
            <a:rPr lang="en-US" sz="1600" dirty="0" smtClean="0"/>
            <a:t>Implement Dynamic Segmentation</a:t>
          </a:r>
        </a:p>
      </dgm:t>
    </dgm:pt>
    <dgm:pt modelId="{B528FC28-9CCC-4A21-A232-823F818750A7}" type="parTrans" cxnId="{AC512ACE-9049-4E2C-8202-CAD017911B6E}">
      <dgm:prSet/>
      <dgm:spPr/>
      <dgm:t>
        <a:bodyPr/>
        <a:lstStyle/>
        <a:p>
          <a:endParaRPr lang="en-US" sz="2000"/>
        </a:p>
      </dgm:t>
    </dgm:pt>
    <dgm:pt modelId="{35E903B9-BBDF-412C-B8A3-A8BA424902A3}" type="sibTrans" cxnId="{AC512ACE-9049-4E2C-8202-CAD017911B6E}">
      <dgm:prSet/>
      <dgm:spPr/>
      <dgm:t>
        <a:bodyPr/>
        <a:lstStyle/>
        <a:p>
          <a:endParaRPr lang="en-US" sz="2000"/>
        </a:p>
      </dgm:t>
    </dgm:pt>
    <dgm:pt modelId="{3261AB80-3C94-4FBF-BDAD-860B42EF33E3}">
      <dgm:prSet phldrT="[Text]" custT="1"/>
      <dgm:spPr>
        <a:solidFill>
          <a:schemeClr val="accent6">
            <a:lumMod val="20000"/>
            <a:lumOff val="80000"/>
          </a:schemeClr>
        </a:solidFill>
      </dgm:spPr>
      <dgm:t>
        <a:bodyPr/>
        <a:lstStyle/>
        <a:p>
          <a:r>
            <a:rPr lang="en-US" sz="1600" dirty="0" smtClean="0"/>
            <a:t>New Pricing Products</a:t>
          </a:r>
          <a:endParaRPr lang="en-US" sz="1600" dirty="0"/>
        </a:p>
      </dgm:t>
    </dgm:pt>
    <dgm:pt modelId="{E201DA91-BE99-46CC-9FCE-1B1352FE9055}">
      <dgm:prSet phldrT="[Text]" custT="1"/>
      <dgm:spPr>
        <a:solidFill>
          <a:schemeClr val="accent6">
            <a:lumMod val="20000"/>
            <a:lumOff val="80000"/>
          </a:schemeClr>
        </a:solidFill>
      </dgm:spPr>
      <dgm:t>
        <a:bodyPr/>
        <a:lstStyle/>
        <a:p>
          <a:r>
            <a:rPr lang="en-US" sz="2000" b="1" dirty="0" smtClean="0"/>
            <a:t>Product</a:t>
          </a:r>
          <a:endParaRPr lang="en-US" sz="2000" b="1" dirty="0"/>
        </a:p>
      </dgm:t>
    </dgm:pt>
    <dgm:pt modelId="{85C340E8-6161-4A2B-A9D0-799449591CEC}" type="sibTrans" cxnId="{338A7497-31A4-4218-A0AB-3B7FE998D147}">
      <dgm:prSet/>
      <dgm:spPr/>
      <dgm:t>
        <a:bodyPr/>
        <a:lstStyle/>
        <a:p>
          <a:endParaRPr lang="en-US" sz="2000"/>
        </a:p>
      </dgm:t>
    </dgm:pt>
    <dgm:pt modelId="{A6269EC6-25A4-4BA9-A98D-CF7DA7223DEE}" type="parTrans" cxnId="{338A7497-31A4-4218-A0AB-3B7FE998D147}">
      <dgm:prSet/>
      <dgm:spPr/>
      <dgm:t>
        <a:bodyPr/>
        <a:lstStyle/>
        <a:p>
          <a:endParaRPr lang="en-US" sz="2000"/>
        </a:p>
      </dgm:t>
    </dgm:pt>
    <dgm:pt modelId="{9E6ACF1B-9C15-4B99-9749-C111AEDDC3E2}" type="sibTrans" cxnId="{52BE8B64-3227-4586-A4C4-29081E053738}">
      <dgm:prSet/>
      <dgm:spPr/>
      <dgm:t>
        <a:bodyPr/>
        <a:lstStyle/>
        <a:p>
          <a:endParaRPr lang="en-US" sz="2000"/>
        </a:p>
      </dgm:t>
    </dgm:pt>
    <dgm:pt modelId="{C895B5C8-4E52-4492-BBFE-86EBE3EB8B8C}" type="parTrans" cxnId="{52BE8B64-3227-4586-A4C4-29081E053738}">
      <dgm:prSet/>
      <dgm:spPr/>
      <dgm:t>
        <a:bodyPr/>
        <a:lstStyle/>
        <a:p>
          <a:endParaRPr lang="en-US" sz="2000"/>
        </a:p>
      </dgm:t>
    </dgm:pt>
    <dgm:pt modelId="{E10FC1FE-C729-4AE0-95C0-0A8D4F999323}">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dgm:spPr>
      <dgm:t>
        <a:bodyPr/>
        <a:lstStyle/>
        <a:p>
          <a:r>
            <a:rPr lang="en-US" sz="1600" dirty="0" smtClean="0"/>
            <a:t>Acceptance</a:t>
          </a:r>
          <a:endParaRPr lang="en-US" sz="1600" dirty="0"/>
        </a:p>
      </dgm:t>
    </dgm:pt>
    <dgm:pt modelId="{A9FC0EB0-2EC6-42F6-BBCC-B9068A064F95}" type="parTrans" cxnId="{6B6FF87E-DF08-4C4F-9AD6-13834865CC22}">
      <dgm:prSet/>
      <dgm:spPr/>
      <dgm:t>
        <a:bodyPr/>
        <a:lstStyle/>
        <a:p>
          <a:endParaRPr lang="en-US"/>
        </a:p>
      </dgm:t>
    </dgm:pt>
    <dgm:pt modelId="{D1C06973-8830-4B65-B56A-018FAA9E03B1}" type="sibTrans" cxnId="{6B6FF87E-DF08-4C4F-9AD6-13834865CC22}">
      <dgm:prSet/>
      <dgm:spPr/>
      <dgm:t>
        <a:bodyPr/>
        <a:lstStyle/>
        <a:p>
          <a:endParaRPr lang="en-US"/>
        </a:p>
      </dgm:t>
    </dgm:pt>
    <dgm:pt modelId="{5EFB9104-E387-4C1D-AC73-28AC15322D48}">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dgm:spPr>
      <dgm:t>
        <a:bodyPr/>
        <a:lstStyle/>
        <a:p>
          <a:r>
            <a:rPr lang="en-US" sz="1600" dirty="0" smtClean="0"/>
            <a:t>Energy Awareness</a:t>
          </a:r>
          <a:endParaRPr lang="en-US" sz="1600" dirty="0"/>
        </a:p>
      </dgm:t>
    </dgm:pt>
    <dgm:pt modelId="{11A2C20C-5781-44A5-9DCF-2F25B6B8F052}" type="parTrans" cxnId="{12E6ECBF-5944-4C1B-BF50-AB497C3595A3}">
      <dgm:prSet/>
      <dgm:spPr/>
      <dgm:t>
        <a:bodyPr/>
        <a:lstStyle/>
        <a:p>
          <a:endParaRPr lang="en-US"/>
        </a:p>
      </dgm:t>
    </dgm:pt>
    <dgm:pt modelId="{4DCF1959-60BF-4E41-8460-E17C66B1B258}" type="sibTrans" cxnId="{12E6ECBF-5944-4C1B-BF50-AB497C3595A3}">
      <dgm:prSet/>
      <dgm:spPr/>
      <dgm:t>
        <a:bodyPr/>
        <a:lstStyle/>
        <a:p>
          <a:endParaRPr lang="en-US"/>
        </a:p>
      </dgm:t>
    </dgm:pt>
    <dgm:pt modelId="{9D8022D8-725C-4E52-A93A-D279C88CE825}">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Reduced Peak</a:t>
          </a:r>
          <a:endParaRPr lang="en-US" sz="1600" dirty="0"/>
        </a:p>
      </dgm:t>
    </dgm:pt>
    <dgm:pt modelId="{16200DD5-2B9E-46BD-98B1-D4271A7B8CE3}" type="parTrans" cxnId="{F307DA5B-9344-4F2B-B0DA-C9E440B25E29}">
      <dgm:prSet/>
      <dgm:spPr/>
      <dgm:t>
        <a:bodyPr/>
        <a:lstStyle/>
        <a:p>
          <a:endParaRPr lang="en-US"/>
        </a:p>
      </dgm:t>
    </dgm:pt>
    <dgm:pt modelId="{ACAB2404-C0EB-46CF-A8A6-31767C4BEAA8}" type="sibTrans" cxnId="{F307DA5B-9344-4F2B-B0DA-C9E440B25E29}">
      <dgm:prSet/>
      <dgm:spPr/>
      <dgm:t>
        <a:bodyPr/>
        <a:lstStyle/>
        <a:p>
          <a:endParaRPr lang="en-US"/>
        </a:p>
      </dgm:t>
    </dgm:pt>
    <dgm:pt modelId="{11A90B0B-9EB9-42BA-B5DB-44EAADDE61E6}">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Acceptance</a:t>
          </a:r>
          <a:endParaRPr lang="en-US" sz="1600" dirty="0"/>
        </a:p>
      </dgm:t>
    </dgm:pt>
    <dgm:pt modelId="{CF4BB401-8E1E-406B-AB86-912714113864}" type="parTrans" cxnId="{8F326E7D-4392-4A8F-B25C-1281574C1821}">
      <dgm:prSet/>
      <dgm:spPr/>
      <dgm:t>
        <a:bodyPr/>
        <a:lstStyle/>
        <a:p>
          <a:endParaRPr lang="en-US"/>
        </a:p>
      </dgm:t>
    </dgm:pt>
    <dgm:pt modelId="{168DFA09-8DE0-450F-BBE6-7AEF36431654}" type="sibTrans" cxnId="{8F326E7D-4392-4A8F-B25C-1281574C1821}">
      <dgm:prSet/>
      <dgm:spPr/>
      <dgm:t>
        <a:bodyPr/>
        <a:lstStyle/>
        <a:p>
          <a:endParaRPr lang="en-US"/>
        </a:p>
      </dgm:t>
    </dgm:pt>
    <dgm:pt modelId="{6E54C8AE-5FDB-468A-B07D-9C35C28055C5}">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Technology</a:t>
          </a:r>
          <a:endParaRPr lang="en-US" sz="1600" dirty="0"/>
        </a:p>
      </dgm:t>
    </dgm:pt>
    <dgm:pt modelId="{CCAB06C3-7B59-4CC1-AE1E-94A3F0991F9B}" type="parTrans" cxnId="{DF5BA765-C883-4E75-ACE7-0244E3E10507}">
      <dgm:prSet/>
      <dgm:spPr/>
      <dgm:t>
        <a:bodyPr/>
        <a:lstStyle/>
        <a:p>
          <a:endParaRPr lang="en-US"/>
        </a:p>
      </dgm:t>
    </dgm:pt>
    <dgm:pt modelId="{E96C851B-304B-415E-B168-0227EA16C751}" type="sibTrans" cxnId="{DF5BA765-C883-4E75-ACE7-0244E3E10507}">
      <dgm:prSet/>
      <dgm:spPr/>
      <dgm:t>
        <a:bodyPr/>
        <a:lstStyle/>
        <a:p>
          <a:endParaRPr lang="en-US"/>
        </a:p>
      </dgm:t>
    </dgm:pt>
    <dgm:pt modelId="{54F2D1DD-169C-4881-9B55-FD28333921A8}">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Dynamic Pricing</a:t>
          </a:r>
          <a:endParaRPr lang="en-US" sz="1600" dirty="0"/>
        </a:p>
      </dgm:t>
    </dgm:pt>
    <dgm:pt modelId="{3C920764-D955-4909-81DB-E067F48B64E9}" type="parTrans" cxnId="{A533977C-A942-427E-A451-A66CB48365BA}">
      <dgm:prSet/>
      <dgm:spPr/>
      <dgm:t>
        <a:bodyPr/>
        <a:lstStyle/>
        <a:p>
          <a:endParaRPr lang="en-US"/>
        </a:p>
      </dgm:t>
    </dgm:pt>
    <dgm:pt modelId="{A56247F3-5787-4FAE-B5FD-D1AF62AF769F}" type="sibTrans" cxnId="{A533977C-A942-427E-A451-A66CB48365BA}">
      <dgm:prSet/>
      <dgm:spPr/>
      <dgm:t>
        <a:bodyPr/>
        <a:lstStyle/>
        <a:p>
          <a:endParaRPr lang="en-US"/>
        </a:p>
      </dgm:t>
    </dgm:pt>
    <dgm:pt modelId="{C3518820-3D33-41A8-8A84-E6CB48A70CC6}">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r>
            <a:rPr lang="en-US" sz="1600" dirty="0" smtClean="0"/>
            <a:t>Commercial Results</a:t>
          </a:r>
          <a:endParaRPr lang="en-US" sz="1600" dirty="0"/>
        </a:p>
      </dgm:t>
    </dgm:pt>
    <dgm:pt modelId="{BE236750-DAC3-4325-B4D8-1C85DC865B6A}" type="parTrans" cxnId="{2855F6F9-EB13-421A-B7B8-007FF6184AF9}">
      <dgm:prSet/>
      <dgm:spPr/>
      <dgm:t>
        <a:bodyPr/>
        <a:lstStyle/>
        <a:p>
          <a:endParaRPr lang="en-US"/>
        </a:p>
      </dgm:t>
    </dgm:pt>
    <dgm:pt modelId="{5FBE7E6E-6AEC-4416-A0CB-F940F8373C24}" type="sibTrans" cxnId="{2855F6F9-EB13-421A-B7B8-007FF6184AF9}">
      <dgm:prSet/>
      <dgm:spPr/>
      <dgm:t>
        <a:bodyPr/>
        <a:lstStyle/>
        <a:p>
          <a:endParaRPr lang="en-US"/>
        </a:p>
      </dgm:t>
    </dgm:pt>
    <dgm:pt modelId="{23669EE4-E58E-411F-BE92-E43ADA495323}">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r>
            <a:rPr lang="en-US" sz="1600" dirty="0" smtClean="0"/>
            <a:t>Critical Price Results</a:t>
          </a:r>
          <a:endParaRPr lang="en-US" sz="1600" dirty="0"/>
        </a:p>
      </dgm:t>
    </dgm:pt>
    <dgm:pt modelId="{DCD45A1F-A484-452D-B397-E7F23D0F90AE}" type="parTrans" cxnId="{240C4389-2962-4AD7-B37A-876C510C8F76}">
      <dgm:prSet/>
      <dgm:spPr/>
      <dgm:t>
        <a:bodyPr/>
        <a:lstStyle/>
        <a:p>
          <a:endParaRPr lang="en-US"/>
        </a:p>
      </dgm:t>
    </dgm:pt>
    <dgm:pt modelId="{20D35260-1F14-4610-8A37-ECB077A53759}" type="sibTrans" cxnId="{240C4389-2962-4AD7-B37A-876C510C8F76}">
      <dgm:prSet/>
      <dgm:spPr/>
      <dgm:t>
        <a:bodyPr/>
        <a:lstStyle/>
        <a:p>
          <a:endParaRPr lang="en-US"/>
        </a:p>
      </dgm:t>
    </dgm:pt>
    <dgm:pt modelId="{8365E7B7-A8BA-4103-8705-B3EA81FB73FE}">
      <dgm:prSet phldrT="[Text]" custT="1"/>
      <dgm:spPr>
        <a:solidFill>
          <a:srgbClr val="FFFF99"/>
        </a:solidFill>
      </dgm:spPr>
      <dgm:t>
        <a:bodyPr/>
        <a:lstStyle/>
        <a:p>
          <a:r>
            <a:rPr lang="en-US" sz="1600" dirty="0" smtClean="0"/>
            <a:t>Penetration Testing</a:t>
          </a:r>
        </a:p>
      </dgm:t>
    </dgm:pt>
    <dgm:pt modelId="{7864A876-2F16-4F5E-829C-6B06EE11C8E2}" type="parTrans" cxnId="{C0CBBB84-D449-4D3D-9E5D-D5CBB74769A9}">
      <dgm:prSet/>
      <dgm:spPr/>
      <dgm:t>
        <a:bodyPr/>
        <a:lstStyle/>
        <a:p>
          <a:endParaRPr lang="en-US"/>
        </a:p>
      </dgm:t>
    </dgm:pt>
    <dgm:pt modelId="{797B4DBD-6CA3-4C36-960F-A67FCE43BAAD}" type="sibTrans" cxnId="{C0CBBB84-D449-4D3D-9E5D-D5CBB74769A9}">
      <dgm:prSet/>
      <dgm:spPr/>
      <dgm:t>
        <a:bodyPr/>
        <a:lstStyle/>
        <a:p>
          <a:endParaRPr lang="en-US"/>
        </a:p>
      </dgm:t>
    </dgm:pt>
    <dgm:pt modelId="{83AEB75D-CCB5-4278-ABD9-C047D1AA7464}">
      <dgm:prSet phldrT="[Text]" custT="1"/>
      <dgm:spPr>
        <a:solidFill>
          <a:schemeClr val="accent6">
            <a:lumMod val="20000"/>
            <a:lumOff val="80000"/>
          </a:schemeClr>
        </a:solidFill>
      </dgm:spPr>
      <dgm:t>
        <a:bodyPr/>
        <a:lstStyle/>
        <a:p>
          <a:r>
            <a:rPr lang="en-US" sz="1600" dirty="0" smtClean="0"/>
            <a:t>Value-Added Products + Services</a:t>
          </a:r>
          <a:endParaRPr lang="en-US" sz="1600" dirty="0"/>
        </a:p>
      </dgm:t>
    </dgm:pt>
    <dgm:pt modelId="{7A90DD1C-0194-46AB-BABF-A096F2CBD385}" type="parTrans" cxnId="{FD930FCC-169A-4E21-9855-4136E2193B50}">
      <dgm:prSet/>
      <dgm:spPr/>
      <dgm:t>
        <a:bodyPr/>
        <a:lstStyle/>
        <a:p>
          <a:endParaRPr lang="en-US"/>
        </a:p>
      </dgm:t>
    </dgm:pt>
    <dgm:pt modelId="{CCF23D3F-AE2D-4EBA-9159-7A1FBB673653}" type="sibTrans" cxnId="{FD930FCC-169A-4E21-9855-4136E2193B50}">
      <dgm:prSet/>
      <dgm:spPr/>
      <dgm:t>
        <a:bodyPr/>
        <a:lstStyle/>
        <a:p>
          <a:endParaRPr lang="en-US"/>
        </a:p>
      </dgm:t>
    </dgm:pt>
    <dgm:pt modelId="{10E9B38B-E623-43C2-862C-791657FDBCD6}">
      <dgm:prSet phldrT="[Text]" custT="1"/>
      <dgm:spPr>
        <a:solidFill>
          <a:schemeClr val="accent6">
            <a:lumMod val="20000"/>
            <a:lumOff val="80000"/>
          </a:schemeClr>
        </a:solidFill>
      </dgm:spPr>
      <dgm:t>
        <a:bodyPr/>
        <a:lstStyle/>
        <a:p>
          <a:endParaRPr lang="en-US" sz="1600" dirty="0"/>
        </a:p>
      </dgm:t>
    </dgm:pt>
    <dgm:pt modelId="{FA1C6B7A-235A-4528-BAB3-A0D5CD2949F9}" type="parTrans" cxnId="{14ED7224-BFD9-47BF-81B7-C52A0655DE99}">
      <dgm:prSet/>
      <dgm:spPr/>
      <dgm:t>
        <a:bodyPr/>
        <a:lstStyle/>
        <a:p>
          <a:endParaRPr lang="en-US"/>
        </a:p>
      </dgm:t>
    </dgm:pt>
    <dgm:pt modelId="{8FBF61AF-8796-4010-BBAF-9F7FF96C04B2}" type="sibTrans" cxnId="{14ED7224-BFD9-47BF-81B7-C52A0655DE99}">
      <dgm:prSet/>
      <dgm:spPr/>
      <dgm:t>
        <a:bodyPr/>
        <a:lstStyle/>
        <a:p>
          <a:endParaRPr lang="en-US"/>
        </a:p>
      </dgm:t>
    </dgm:pt>
    <dgm:pt modelId="{12CB64D1-C52D-4260-A4B6-EA7F29556FE2}">
      <dgm:prSet phldrT="[Text]" custT="1"/>
      <dgm:spPr>
        <a:solidFill>
          <a:srgbClr val="FFFF99"/>
        </a:solidFill>
      </dgm:spPr>
      <dgm:t>
        <a:bodyPr/>
        <a:lstStyle/>
        <a:p>
          <a:r>
            <a:rPr lang="en-US" sz="1600" dirty="0" smtClean="0"/>
            <a:t>70 MW</a:t>
          </a:r>
        </a:p>
      </dgm:t>
    </dgm:pt>
    <dgm:pt modelId="{492565D2-157A-4069-B114-D575D373E410}" type="parTrans" cxnId="{C28A362B-8863-4224-B37A-840B00E8CBB2}">
      <dgm:prSet/>
      <dgm:spPr/>
      <dgm:t>
        <a:bodyPr/>
        <a:lstStyle/>
        <a:p>
          <a:endParaRPr lang="en-US"/>
        </a:p>
      </dgm:t>
    </dgm:pt>
    <dgm:pt modelId="{9BABF62F-65D0-4D5C-B686-06DDE1567FC9}" type="sibTrans" cxnId="{C28A362B-8863-4224-B37A-840B00E8CBB2}">
      <dgm:prSet/>
      <dgm:spPr/>
      <dgm:t>
        <a:bodyPr/>
        <a:lstStyle/>
        <a:p>
          <a:endParaRPr lang="en-US"/>
        </a:p>
      </dgm:t>
    </dgm:pt>
    <dgm:pt modelId="{E787252C-76B0-43C6-8AF0-C1356305CE00}">
      <dgm:prSet phldrT="[Text]" custT="1"/>
      <dgm:spPr>
        <a:solidFill>
          <a:schemeClr val="accent6">
            <a:lumMod val="20000"/>
            <a:lumOff val="80000"/>
          </a:schemeClr>
        </a:solidFill>
      </dgm:spPr>
      <dgm:t>
        <a:bodyPr/>
        <a:lstStyle/>
        <a:p>
          <a:r>
            <a:rPr lang="en-US" sz="1600" dirty="0" smtClean="0"/>
            <a:t>210 MW</a:t>
          </a:r>
          <a:endParaRPr lang="en-US" sz="1600" dirty="0"/>
        </a:p>
      </dgm:t>
    </dgm:pt>
    <dgm:pt modelId="{8F686F97-6B4B-424B-8D27-20BB5E25DACD}" type="parTrans" cxnId="{1B5900DF-F732-4BF6-874A-B18521BA125D}">
      <dgm:prSet/>
      <dgm:spPr/>
      <dgm:t>
        <a:bodyPr/>
        <a:lstStyle/>
        <a:p>
          <a:endParaRPr lang="en-US"/>
        </a:p>
      </dgm:t>
    </dgm:pt>
    <dgm:pt modelId="{7CFB0032-CD5D-4EAF-BCAF-9153F5191B9A}" type="sibTrans" cxnId="{1B5900DF-F732-4BF6-874A-B18521BA125D}">
      <dgm:prSet/>
      <dgm:spPr/>
      <dgm:t>
        <a:bodyPr/>
        <a:lstStyle/>
        <a:p>
          <a:endParaRPr lang="en-US"/>
        </a:p>
      </dgm:t>
    </dgm:pt>
    <dgm:pt modelId="{E2404FC1-A371-48D9-9F6F-8806AB72E638}">
      <dgm:prSet phldrT="[Text]"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en-US" sz="1600" dirty="0" smtClean="0"/>
            <a:t>Segment Results</a:t>
          </a:r>
          <a:endParaRPr lang="en-US" sz="1600" dirty="0"/>
        </a:p>
      </dgm:t>
    </dgm:pt>
    <dgm:pt modelId="{9B7BBBBD-A802-4FE9-A07D-4830231264F5}" type="parTrans" cxnId="{6C985734-1FBD-4430-A2ED-3207EBBFD70E}">
      <dgm:prSet/>
      <dgm:spPr/>
      <dgm:t>
        <a:bodyPr/>
        <a:lstStyle/>
        <a:p>
          <a:endParaRPr lang="en-US"/>
        </a:p>
      </dgm:t>
    </dgm:pt>
    <dgm:pt modelId="{CEA38A18-4CAB-4EF0-A343-462E1769AB3B}" type="sibTrans" cxnId="{6C985734-1FBD-4430-A2ED-3207EBBFD70E}">
      <dgm:prSet/>
      <dgm:spPr/>
      <dgm:t>
        <a:bodyPr/>
        <a:lstStyle/>
        <a:p>
          <a:endParaRPr lang="en-US"/>
        </a:p>
      </dgm:t>
    </dgm:pt>
    <dgm:pt modelId="{FD9654BF-DE43-43B9-BE3C-F9C9B22D4A9B}">
      <dgm:prSet phldrT="[Text]" custT="1">
        <dgm:style>
          <a:lnRef idx="1">
            <a:schemeClr val="accent3"/>
          </a:lnRef>
          <a:fillRef idx="2">
            <a:schemeClr val="accent3"/>
          </a:fillRef>
          <a:effectRef idx="1">
            <a:schemeClr val="accent3"/>
          </a:effectRef>
          <a:fontRef idx="minor">
            <a:schemeClr val="dk1"/>
          </a:fontRef>
        </dgm:style>
      </dgm:prSet>
      <dgm:spPr>
        <a:ln>
          <a:noFill/>
        </a:ln>
      </dgm:spPr>
      <dgm:t>
        <a:bodyPr/>
        <a:lstStyle/>
        <a:p>
          <a:r>
            <a:rPr lang="en-US" sz="1600" dirty="0" smtClean="0"/>
            <a:t>6,000 Customers</a:t>
          </a:r>
          <a:endParaRPr lang="en-US" sz="1600" dirty="0"/>
        </a:p>
      </dgm:t>
    </dgm:pt>
    <dgm:pt modelId="{B463EC1E-2DE1-456D-A9FE-8CF061C55B47}" type="parTrans" cxnId="{32531AD4-00B6-4CCF-B991-1528C3F67724}">
      <dgm:prSet/>
      <dgm:spPr/>
      <dgm:t>
        <a:bodyPr/>
        <a:lstStyle/>
        <a:p>
          <a:endParaRPr lang="en-US"/>
        </a:p>
      </dgm:t>
    </dgm:pt>
    <dgm:pt modelId="{71433033-8E22-4BDC-BACE-5743671E040B}" type="sibTrans" cxnId="{32531AD4-00B6-4CCF-B991-1528C3F67724}">
      <dgm:prSet/>
      <dgm:spPr/>
      <dgm:t>
        <a:bodyPr/>
        <a:lstStyle/>
        <a:p>
          <a:endParaRPr lang="en-US"/>
        </a:p>
      </dgm:t>
    </dgm:pt>
    <dgm:pt modelId="{88B77572-748E-4ACC-92FE-1904B0C86D79}">
      <dgm:prSet phldrT="[Text]" custT="1"/>
      <dgm:spPr>
        <a:solidFill>
          <a:srgbClr val="FFFF99"/>
        </a:solidFill>
      </dgm:spPr>
      <dgm:t>
        <a:bodyPr/>
        <a:lstStyle/>
        <a:p>
          <a:r>
            <a:rPr lang="en-US" sz="1600" dirty="0" smtClean="0"/>
            <a:t>~40 K Customers</a:t>
          </a:r>
        </a:p>
      </dgm:t>
    </dgm:pt>
    <dgm:pt modelId="{11997EE6-0AF7-4270-BEB0-B881DFC29145}" type="parTrans" cxnId="{EDC58E7C-9611-4777-8329-09C3CD76FF36}">
      <dgm:prSet/>
      <dgm:spPr/>
      <dgm:t>
        <a:bodyPr/>
        <a:lstStyle/>
        <a:p>
          <a:endParaRPr lang="en-US"/>
        </a:p>
      </dgm:t>
    </dgm:pt>
    <dgm:pt modelId="{2BF95FF8-1F49-4D4C-B839-50FCA212DC16}" type="sibTrans" cxnId="{EDC58E7C-9611-4777-8329-09C3CD76FF36}">
      <dgm:prSet/>
      <dgm:spPr/>
      <dgm:t>
        <a:bodyPr/>
        <a:lstStyle/>
        <a:p>
          <a:endParaRPr lang="en-US"/>
        </a:p>
      </dgm:t>
    </dgm:pt>
    <dgm:pt modelId="{E7623BD3-9FC4-4234-BDC3-7573A77A089D}">
      <dgm:prSet phldrT="[Text]" custT="1"/>
      <dgm:spPr>
        <a:solidFill>
          <a:schemeClr val="accent6">
            <a:lumMod val="20000"/>
            <a:lumOff val="80000"/>
          </a:schemeClr>
        </a:solidFill>
      </dgm:spPr>
      <dgm:t>
        <a:bodyPr/>
        <a:lstStyle/>
        <a:p>
          <a:r>
            <a:rPr lang="en-US" sz="1600" dirty="0" smtClean="0"/>
            <a:t>20% customer participation by Dec. 2014</a:t>
          </a:r>
          <a:endParaRPr lang="en-US" sz="1600" dirty="0"/>
        </a:p>
      </dgm:t>
    </dgm:pt>
    <dgm:pt modelId="{33069E1B-73F0-433C-A883-9C01FFB97AB8}" type="parTrans" cxnId="{5971DF35-ABCC-4091-8801-42A6BD259C3D}">
      <dgm:prSet/>
      <dgm:spPr/>
      <dgm:t>
        <a:bodyPr/>
        <a:lstStyle/>
        <a:p>
          <a:endParaRPr lang="en-US"/>
        </a:p>
      </dgm:t>
    </dgm:pt>
    <dgm:pt modelId="{0CD7A393-B385-48DE-B7DF-108A9AE15B91}" type="sibTrans" cxnId="{5971DF35-ABCC-4091-8801-42A6BD259C3D}">
      <dgm:prSet/>
      <dgm:spPr/>
      <dgm:t>
        <a:bodyPr/>
        <a:lstStyle/>
        <a:p>
          <a:endParaRPr lang="en-US"/>
        </a:p>
      </dgm:t>
    </dgm:pt>
    <dgm:pt modelId="{AA994E28-FD37-4211-8B43-A1768F587496}">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dgm:spPr>
      <dgm:t>
        <a:bodyPr/>
        <a:lstStyle/>
        <a:p>
          <a:r>
            <a:rPr lang="en-US" sz="1600" dirty="0" smtClean="0"/>
            <a:t>25 Customers</a:t>
          </a:r>
          <a:endParaRPr lang="en-US" sz="1600" dirty="0"/>
        </a:p>
      </dgm:t>
    </dgm:pt>
    <dgm:pt modelId="{D4020BB0-53EB-4FA7-8CB1-45D5CDBACFCC}" type="parTrans" cxnId="{236D8018-685B-44F9-8B8E-08FE9EA8EFEC}">
      <dgm:prSet/>
      <dgm:spPr/>
      <dgm:t>
        <a:bodyPr/>
        <a:lstStyle/>
        <a:p>
          <a:endParaRPr lang="en-US"/>
        </a:p>
      </dgm:t>
    </dgm:pt>
    <dgm:pt modelId="{8123C491-3FAA-481D-BA65-89FF428E4782}" type="sibTrans" cxnId="{236D8018-685B-44F9-8B8E-08FE9EA8EFEC}">
      <dgm:prSet/>
      <dgm:spPr/>
      <dgm:t>
        <a:bodyPr/>
        <a:lstStyle/>
        <a:p>
          <a:endParaRPr lang="en-US"/>
        </a:p>
      </dgm:t>
    </dgm:pt>
    <dgm:pt modelId="{846B800A-5DD6-497A-84B3-2E1695B44DD2}" type="pres">
      <dgm:prSet presAssocID="{F89C4648-0075-445B-8A66-ECC4CB3D5EBD}" presName="Name0" presStyleCnt="0">
        <dgm:presLayoutVars>
          <dgm:dir/>
          <dgm:animLvl val="lvl"/>
          <dgm:resizeHandles val="exact"/>
        </dgm:presLayoutVars>
      </dgm:prSet>
      <dgm:spPr/>
      <dgm:t>
        <a:bodyPr/>
        <a:lstStyle/>
        <a:p>
          <a:endParaRPr lang="en-US"/>
        </a:p>
      </dgm:t>
    </dgm:pt>
    <dgm:pt modelId="{72D4DA9F-481C-49F1-8606-350CFE02F313}" type="pres">
      <dgm:prSet presAssocID="{39F99D2B-6342-4A17-8191-3CD7B1684C37}" presName="composite" presStyleCnt="0"/>
      <dgm:spPr/>
    </dgm:pt>
    <dgm:pt modelId="{5F9D3AC9-0DA1-4337-9DE2-B6B68A1DF814}" type="pres">
      <dgm:prSet presAssocID="{39F99D2B-6342-4A17-8191-3CD7B1684C37}" presName="parTx" presStyleLbl="node1" presStyleIdx="0" presStyleCnt="5">
        <dgm:presLayoutVars>
          <dgm:chMax val="0"/>
          <dgm:chPref val="0"/>
          <dgm:bulletEnabled val="1"/>
        </dgm:presLayoutVars>
      </dgm:prSet>
      <dgm:spPr/>
      <dgm:t>
        <a:bodyPr/>
        <a:lstStyle/>
        <a:p>
          <a:endParaRPr lang="en-US"/>
        </a:p>
      </dgm:t>
    </dgm:pt>
    <dgm:pt modelId="{DF332F8E-4240-458E-A86A-56A5E1D5D3E6}" type="pres">
      <dgm:prSet presAssocID="{39F99D2B-6342-4A17-8191-3CD7B1684C37}" presName="desTx" presStyleLbl="revTx" presStyleIdx="0" presStyleCnt="5">
        <dgm:presLayoutVars>
          <dgm:bulletEnabled val="1"/>
        </dgm:presLayoutVars>
      </dgm:prSet>
      <dgm:spPr/>
      <dgm:t>
        <a:bodyPr/>
        <a:lstStyle/>
        <a:p>
          <a:endParaRPr lang="en-US"/>
        </a:p>
      </dgm:t>
    </dgm:pt>
    <dgm:pt modelId="{13D05E95-0285-4965-863C-C11F40D981D3}" type="pres">
      <dgm:prSet presAssocID="{A9996873-2397-45CC-9E08-CDCF60318510}" presName="space" presStyleCnt="0"/>
      <dgm:spPr/>
    </dgm:pt>
    <dgm:pt modelId="{492A8F12-BADA-4F26-85CB-70189BDA8C17}" type="pres">
      <dgm:prSet presAssocID="{4D46E913-E963-4D4C-8EA4-310F67E6D3D2}" presName="composite" presStyleCnt="0"/>
      <dgm:spPr/>
    </dgm:pt>
    <dgm:pt modelId="{37CD4DD4-19BA-4A57-9009-8AE9A2739972}" type="pres">
      <dgm:prSet presAssocID="{4D46E913-E963-4D4C-8EA4-310F67E6D3D2}" presName="parTx" presStyleLbl="node1" presStyleIdx="1" presStyleCnt="5">
        <dgm:presLayoutVars>
          <dgm:chMax val="0"/>
          <dgm:chPref val="0"/>
          <dgm:bulletEnabled val="1"/>
        </dgm:presLayoutVars>
      </dgm:prSet>
      <dgm:spPr/>
      <dgm:t>
        <a:bodyPr/>
        <a:lstStyle/>
        <a:p>
          <a:endParaRPr lang="en-US"/>
        </a:p>
      </dgm:t>
    </dgm:pt>
    <dgm:pt modelId="{DB8CB89C-BC1E-48DA-BBE8-25F4C6B1F49C}" type="pres">
      <dgm:prSet presAssocID="{4D46E913-E963-4D4C-8EA4-310F67E6D3D2}" presName="desTx" presStyleLbl="revTx" presStyleIdx="1" presStyleCnt="5">
        <dgm:presLayoutVars>
          <dgm:bulletEnabled val="1"/>
        </dgm:presLayoutVars>
      </dgm:prSet>
      <dgm:spPr/>
      <dgm:t>
        <a:bodyPr/>
        <a:lstStyle/>
        <a:p>
          <a:endParaRPr lang="en-US"/>
        </a:p>
      </dgm:t>
    </dgm:pt>
    <dgm:pt modelId="{29AF80B4-93EF-452C-9B40-7F63A17D7AB0}" type="pres">
      <dgm:prSet presAssocID="{BC6FE711-E38E-4436-BC17-D0C02FBADDBB}" presName="space" presStyleCnt="0"/>
      <dgm:spPr/>
    </dgm:pt>
    <dgm:pt modelId="{EFFABCA4-B657-4E82-9244-2B103802C84C}" type="pres">
      <dgm:prSet presAssocID="{3FA51964-11FE-4551-957A-808BDFA66E54}" presName="composite" presStyleCnt="0"/>
      <dgm:spPr/>
    </dgm:pt>
    <dgm:pt modelId="{CA327363-F506-4DA5-B180-891FC542611A}" type="pres">
      <dgm:prSet presAssocID="{3FA51964-11FE-4551-957A-808BDFA66E54}" presName="parTx" presStyleLbl="node1" presStyleIdx="2" presStyleCnt="5">
        <dgm:presLayoutVars>
          <dgm:chMax val="0"/>
          <dgm:chPref val="0"/>
          <dgm:bulletEnabled val="1"/>
        </dgm:presLayoutVars>
      </dgm:prSet>
      <dgm:spPr/>
      <dgm:t>
        <a:bodyPr/>
        <a:lstStyle/>
        <a:p>
          <a:endParaRPr lang="en-US"/>
        </a:p>
      </dgm:t>
    </dgm:pt>
    <dgm:pt modelId="{D0E46F2A-9594-4784-BBAC-B8DD6E2F6906}" type="pres">
      <dgm:prSet presAssocID="{3FA51964-11FE-4551-957A-808BDFA66E54}" presName="desTx" presStyleLbl="revTx" presStyleIdx="2" presStyleCnt="5">
        <dgm:presLayoutVars>
          <dgm:bulletEnabled val="1"/>
        </dgm:presLayoutVars>
      </dgm:prSet>
      <dgm:spPr/>
      <dgm:t>
        <a:bodyPr/>
        <a:lstStyle/>
        <a:p>
          <a:endParaRPr lang="en-US"/>
        </a:p>
      </dgm:t>
    </dgm:pt>
    <dgm:pt modelId="{05E13378-9FF6-4660-B1CB-A17CD6C184EC}" type="pres">
      <dgm:prSet presAssocID="{F0017651-2F38-402B-B9A2-743465C153B4}" presName="space" presStyleCnt="0"/>
      <dgm:spPr/>
    </dgm:pt>
    <dgm:pt modelId="{2D1B80CB-5253-4B5B-88E8-06318E8A320E}" type="pres">
      <dgm:prSet presAssocID="{CBD064EE-E77D-4E66-95EE-AAE0EE1ABD8B}" presName="composite" presStyleCnt="0"/>
      <dgm:spPr/>
    </dgm:pt>
    <dgm:pt modelId="{DCE0D262-6E23-43FC-B175-6DDCC1456061}" type="pres">
      <dgm:prSet presAssocID="{CBD064EE-E77D-4E66-95EE-AAE0EE1ABD8B}" presName="parTx" presStyleLbl="node1" presStyleIdx="3" presStyleCnt="5">
        <dgm:presLayoutVars>
          <dgm:chMax val="0"/>
          <dgm:chPref val="0"/>
          <dgm:bulletEnabled val="1"/>
        </dgm:presLayoutVars>
      </dgm:prSet>
      <dgm:spPr/>
      <dgm:t>
        <a:bodyPr/>
        <a:lstStyle/>
        <a:p>
          <a:endParaRPr lang="en-US"/>
        </a:p>
      </dgm:t>
    </dgm:pt>
    <dgm:pt modelId="{C2C96310-0A10-4DA4-AA0F-BA85A83C5162}" type="pres">
      <dgm:prSet presAssocID="{CBD064EE-E77D-4E66-95EE-AAE0EE1ABD8B}" presName="desTx" presStyleLbl="revTx" presStyleIdx="3" presStyleCnt="5">
        <dgm:presLayoutVars>
          <dgm:bulletEnabled val="1"/>
        </dgm:presLayoutVars>
      </dgm:prSet>
      <dgm:spPr/>
      <dgm:t>
        <a:bodyPr/>
        <a:lstStyle/>
        <a:p>
          <a:endParaRPr lang="en-US"/>
        </a:p>
      </dgm:t>
    </dgm:pt>
    <dgm:pt modelId="{3B1044CE-2AE7-4496-944C-8BF093475B2F}" type="pres">
      <dgm:prSet presAssocID="{EC2E2984-EC00-4182-B478-F0281E66A0B8}" presName="space" presStyleCnt="0"/>
      <dgm:spPr/>
    </dgm:pt>
    <dgm:pt modelId="{B3C0AD52-4FF5-4DFB-BF44-49765BF992EB}" type="pres">
      <dgm:prSet presAssocID="{E201DA91-BE99-46CC-9FCE-1B1352FE9055}" presName="composite" presStyleCnt="0"/>
      <dgm:spPr/>
    </dgm:pt>
    <dgm:pt modelId="{B19663E2-9A29-418C-A616-266D9B22DBCE}" type="pres">
      <dgm:prSet presAssocID="{E201DA91-BE99-46CC-9FCE-1B1352FE9055}" presName="parTx" presStyleLbl="node1" presStyleIdx="4" presStyleCnt="5">
        <dgm:presLayoutVars>
          <dgm:chMax val="0"/>
          <dgm:chPref val="0"/>
          <dgm:bulletEnabled val="1"/>
        </dgm:presLayoutVars>
      </dgm:prSet>
      <dgm:spPr/>
      <dgm:t>
        <a:bodyPr/>
        <a:lstStyle/>
        <a:p>
          <a:endParaRPr lang="en-US"/>
        </a:p>
      </dgm:t>
    </dgm:pt>
    <dgm:pt modelId="{770C5EAF-D36A-4F79-8562-B4FFA605DFF2}" type="pres">
      <dgm:prSet presAssocID="{E201DA91-BE99-46CC-9FCE-1B1352FE9055}" presName="desTx" presStyleLbl="revTx" presStyleIdx="4" presStyleCnt="5">
        <dgm:presLayoutVars>
          <dgm:bulletEnabled val="1"/>
        </dgm:presLayoutVars>
      </dgm:prSet>
      <dgm:spPr/>
      <dgm:t>
        <a:bodyPr/>
        <a:lstStyle/>
        <a:p>
          <a:endParaRPr lang="en-US"/>
        </a:p>
      </dgm:t>
    </dgm:pt>
  </dgm:ptLst>
  <dgm:cxnLst>
    <dgm:cxn modelId="{BC232DDA-65AC-4D00-B8F6-4E134BD2388B}" srcId="{F89C4648-0075-445B-8A66-ECC4CB3D5EBD}" destId="{CBD064EE-E77D-4E66-95EE-AAE0EE1ABD8B}" srcOrd="3" destOrd="0" parTransId="{075605E8-510D-4280-A586-748E1075AF75}" sibTransId="{EC2E2984-EC00-4182-B478-F0281E66A0B8}"/>
    <dgm:cxn modelId="{B5AD4B77-4199-4586-81DC-7F75C6AEEA72}" type="presOf" srcId="{C3518820-3D33-41A8-8A84-E6CB48A70CC6}" destId="{D0E46F2A-9594-4784-BBAC-B8DD6E2F6906}" srcOrd="0" destOrd="2" presId="urn:microsoft.com/office/officeart/2005/8/layout/chevron1"/>
    <dgm:cxn modelId="{A533977C-A942-427E-A451-A66CB48365BA}" srcId="{11A90B0B-9EB9-42BA-B5DB-44EAADDE61E6}" destId="{54F2D1DD-169C-4881-9B55-FD28333921A8}" srcOrd="1" destOrd="0" parTransId="{3C920764-D955-4909-81DB-E067F48B64E9}" sibTransId="{A56247F3-5787-4FAE-B5FD-D1AF62AF769F}"/>
    <dgm:cxn modelId="{765E2CAB-B35E-4824-9DD1-C822E665C538}" type="presOf" srcId="{8365E7B7-A8BA-4103-8705-B3EA81FB73FE}" destId="{C2C96310-0A10-4DA4-AA0F-BA85A83C5162}" srcOrd="0" destOrd="3" presId="urn:microsoft.com/office/officeart/2005/8/layout/chevron1"/>
    <dgm:cxn modelId="{BD9A368D-FE43-492E-A07F-72391F30E752}" type="presOf" srcId="{F89C4648-0075-445B-8A66-ECC4CB3D5EBD}" destId="{846B800A-5DD6-497A-84B3-2E1695B44DD2}" srcOrd="0" destOrd="0" presId="urn:microsoft.com/office/officeart/2005/8/layout/chevron1"/>
    <dgm:cxn modelId="{32531AD4-00B6-4CCF-B991-1528C3F67724}" srcId="{3FA51964-11FE-4551-957A-808BDFA66E54}" destId="{FD9654BF-DE43-43B9-BE3C-F9C9B22D4A9B}" srcOrd="0" destOrd="0" parTransId="{B463EC1E-2DE1-456D-A9FE-8CF061C55B47}" sibTransId="{71433033-8E22-4BDC-BACE-5743671E040B}"/>
    <dgm:cxn modelId="{EDC58E7C-9611-4777-8329-09C3CD76FF36}" srcId="{CBD064EE-E77D-4E66-95EE-AAE0EE1ABD8B}" destId="{88B77572-748E-4ACC-92FE-1904B0C86D79}" srcOrd="0" destOrd="0" parTransId="{11997EE6-0AF7-4270-BEB0-B881DFC29145}" sibTransId="{2BF95FF8-1F49-4D4C-B839-50FCA212DC16}"/>
    <dgm:cxn modelId="{67E1CF80-4AF3-4FF4-A934-84064F723EE6}" type="presOf" srcId="{E10FC1FE-C729-4AE0-95C0-0A8D4F999323}" destId="{DF332F8E-4240-458E-A86A-56A5E1D5D3E6}" srcOrd="0" destOrd="1" presId="urn:microsoft.com/office/officeart/2005/8/layout/chevron1"/>
    <dgm:cxn modelId="{EB0EC093-6DDA-4BD0-9A58-B1F100CCF486}" type="presOf" srcId="{CBD064EE-E77D-4E66-95EE-AAE0EE1ABD8B}" destId="{DCE0D262-6E23-43FC-B175-6DDCC1456061}" srcOrd="0" destOrd="0" presId="urn:microsoft.com/office/officeart/2005/8/layout/chevron1"/>
    <dgm:cxn modelId="{240C4389-2962-4AD7-B37A-876C510C8F76}" srcId="{3FA51964-11FE-4551-957A-808BDFA66E54}" destId="{23669EE4-E58E-411F-BE92-E43ADA495323}" srcOrd="3" destOrd="0" parTransId="{DCD45A1F-A484-452D-B397-E7F23D0F90AE}" sibTransId="{20D35260-1F14-4610-8A37-ECB077A53759}"/>
    <dgm:cxn modelId="{FFF53677-75FF-4C48-A7C1-BB6E47C580A2}" type="presOf" srcId="{E787252C-76B0-43C6-8AF0-C1356305CE00}" destId="{770C5EAF-D36A-4F79-8562-B4FFA605DFF2}" srcOrd="0" destOrd="1" presId="urn:microsoft.com/office/officeart/2005/8/layout/chevron1"/>
    <dgm:cxn modelId="{FEB94B2F-F4E4-4D03-967C-51E32A5D406E}" type="presOf" srcId="{E201DA91-BE99-46CC-9FCE-1B1352FE9055}" destId="{B19663E2-9A29-418C-A616-266D9B22DBCE}" srcOrd="0" destOrd="0" presId="urn:microsoft.com/office/officeart/2005/8/layout/chevron1"/>
    <dgm:cxn modelId="{C0CBBB84-D449-4D3D-9E5D-D5CBB74769A9}" srcId="{CBD064EE-E77D-4E66-95EE-AAE0EE1ABD8B}" destId="{8365E7B7-A8BA-4103-8705-B3EA81FB73FE}" srcOrd="3" destOrd="0" parTransId="{7864A876-2F16-4F5E-829C-6B06EE11C8E2}" sibTransId="{797B4DBD-6CA3-4C36-960F-A67FCE43BAAD}"/>
    <dgm:cxn modelId="{38E138CB-C926-41DA-AC6B-877C3201BDC5}" type="presOf" srcId="{F9722DFE-0F21-457E-8F11-50B473C60EA6}" destId="{C2C96310-0A10-4DA4-AA0F-BA85A83C5162}" srcOrd="0" destOrd="2" presId="urn:microsoft.com/office/officeart/2005/8/layout/chevron1"/>
    <dgm:cxn modelId="{FD930FCC-169A-4E21-9855-4136E2193B50}" srcId="{E201DA91-BE99-46CC-9FCE-1B1352FE9055}" destId="{83AEB75D-CCB5-4278-ABD9-C047D1AA7464}" srcOrd="3" destOrd="0" parTransId="{7A90DD1C-0194-46AB-BABF-A096F2CBD385}" sibTransId="{CCF23D3F-AE2D-4EBA-9159-7A1FBB673653}"/>
    <dgm:cxn modelId="{4A28C076-D06E-4655-889D-A74390D8149A}" type="presOf" srcId="{AA994E28-FD37-4211-8B43-A1768F587496}" destId="{DF332F8E-4240-458E-A86A-56A5E1D5D3E6}" srcOrd="0" destOrd="0" presId="urn:microsoft.com/office/officeart/2005/8/layout/chevron1"/>
    <dgm:cxn modelId="{45AB8E80-12B5-4197-8B7B-1335EFD11F05}" type="presOf" srcId="{9D8022D8-725C-4E52-A93A-D279C88CE825}" destId="{DB8CB89C-BC1E-48DA-BBE8-25F4C6B1F49C}" srcOrd="0" destOrd="1" presId="urn:microsoft.com/office/officeart/2005/8/layout/chevron1"/>
    <dgm:cxn modelId="{31A23E81-C261-4F03-9A9B-0A5276CFDEBA}" type="presOf" srcId="{E7F4FF5E-0393-4D91-9CA8-285788E336B1}" destId="{D0E46F2A-9594-4784-BBAC-B8DD6E2F6906}" srcOrd="0" destOrd="1" presId="urn:microsoft.com/office/officeart/2005/8/layout/chevron1"/>
    <dgm:cxn modelId="{DF5BA765-C883-4E75-ACE7-0244E3E10507}" srcId="{11A90B0B-9EB9-42BA-B5DB-44EAADDE61E6}" destId="{6E54C8AE-5FDB-468A-B07D-9C35C28055C5}" srcOrd="0" destOrd="0" parTransId="{CCAB06C3-7B59-4CC1-AE1E-94A3F0991F9B}" sibTransId="{E96C851B-304B-415E-B168-0227EA16C751}"/>
    <dgm:cxn modelId="{6B2843B5-1F2F-4D7C-A81D-1187592E4B96}" type="presOf" srcId="{39F99D2B-6342-4A17-8191-3CD7B1684C37}" destId="{5F9D3AC9-0DA1-4337-9DE2-B6B68A1DF814}" srcOrd="0" destOrd="0" presId="urn:microsoft.com/office/officeart/2005/8/layout/chevron1"/>
    <dgm:cxn modelId="{C28A362B-8863-4224-B37A-840B00E8CBB2}" srcId="{CBD064EE-E77D-4E66-95EE-AAE0EE1ABD8B}" destId="{12CB64D1-C52D-4260-A4B6-EA7F29556FE2}" srcOrd="1" destOrd="0" parTransId="{492565D2-157A-4069-B114-D575D373E410}" sibTransId="{9BABF62F-65D0-4D5C-B686-06DDE1567FC9}"/>
    <dgm:cxn modelId="{1B5900DF-F732-4BF6-874A-B18521BA125D}" srcId="{E201DA91-BE99-46CC-9FCE-1B1352FE9055}" destId="{E787252C-76B0-43C6-8AF0-C1356305CE00}" srcOrd="1" destOrd="0" parTransId="{8F686F97-6B4B-424B-8D27-20BB5E25DACD}" sibTransId="{7CFB0032-CD5D-4EAF-BCAF-9153F5191B9A}"/>
    <dgm:cxn modelId="{8838B809-522B-4EF6-AA9E-0A55A6E5CCD0}" srcId="{F89C4648-0075-445B-8A66-ECC4CB3D5EBD}" destId="{4D46E913-E963-4D4C-8EA4-310F67E6D3D2}" srcOrd="1" destOrd="0" parTransId="{1DD533A7-735A-4E53-B00B-4F666784AF2C}" sibTransId="{BC6FE711-E38E-4436-BC17-D0C02FBADDBB}"/>
    <dgm:cxn modelId="{8F326E7D-4392-4A8F-B25C-1281574C1821}" srcId="{4D46E913-E963-4D4C-8EA4-310F67E6D3D2}" destId="{11A90B0B-9EB9-42BA-B5DB-44EAADDE61E6}" srcOrd="3" destOrd="0" parTransId="{CF4BB401-8E1E-406B-AB86-912714113864}" sibTransId="{168DFA09-8DE0-450F-BBE6-7AEF36431654}"/>
    <dgm:cxn modelId="{6B6FF87E-DF08-4C4F-9AD6-13834865CC22}" srcId="{39F99D2B-6342-4A17-8191-3CD7B1684C37}" destId="{E10FC1FE-C729-4AE0-95C0-0A8D4F999323}" srcOrd="1" destOrd="0" parTransId="{A9FC0EB0-2EC6-42F6-BBCC-B9068A064F95}" sibTransId="{D1C06973-8830-4B65-B56A-018FAA9E03B1}"/>
    <dgm:cxn modelId="{14ED7224-BFD9-47BF-81B7-C52A0655DE99}" srcId="{E201DA91-BE99-46CC-9FCE-1B1352FE9055}" destId="{10E9B38B-E623-43C2-862C-791657FDBCD6}" srcOrd="4" destOrd="0" parTransId="{FA1C6B7A-235A-4528-BAB3-A0D5CD2949F9}" sibTransId="{8FBF61AF-8796-4010-BBAF-9F7FF96C04B2}"/>
    <dgm:cxn modelId="{28D780F8-064E-428B-82DC-F8DA853C1740}" type="presOf" srcId="{FD9654BF-DE43-43B9-BE3C-F9C9B22D4A9B}" destId="{D0E46F2A-9594-4784-BBAC-B8DD6E2F6906}" srcOrd="0" destOrd="0" presId="urn:microsoft.com/office/officeart/2005/8/layout/chevron1"/>
    <dgm:cxn modelId="{AC512ACE-9049-4E2C-8202-CAD017911B6E}" srcId="{CBD064EE-E77D-4E66-95EE-AAE0EE1ABD8B}" destId="{F9722DFE-0F21-457E-8F11-50B473C60EA6}" srcOrd="2" destOrd="0" parTransId="{B528FC28-9CCC-4A21-A232-823F818750A7}" sibTransId="{35E903B9-BBDF-412C-B8A3-A8BA424902A3}"/>
    <dgm:cxn modelId="{FDE26D5E-1D8C-4275-8EE4-8BE1F99ACF62}" type="presOf" srcId="{6E54C8AE-5FDB-468A-B07D-9C35C28055C5}" destId="{DB8CB89C-BC1E-48DA-BBE8-25F4C6B1F49C}" srcOrd="0" destOrd="4" presId="urn:microsoft.com/office/officeart/2005/8/layout/chevron1"/>
    <dgm:cxn modelId="{5971DF35-ABCC-4091-8801-42A6BD259C3D}" srcId="{E201DA91-BE99-46CC-9FCE-1B1352FE9055}" destId="{E7623BD3-9FC4-4234-BDC3-7573A77A089D}" srcOrd="0" destOrd="0" parTransId="{33069E1B-73F0-433C-A883-9C01FFB97AB8}" sibTransId="{0CD7A393-B385-48DE-B7DF-108A9AE15B91}"/>
    <dgm:cxn modelId="{52BE8B64-3227-4586-A4C4-29081E053738}" srcId="{E201DA91-BE99-46CC-9FCE-1B1352FE9055}" destId="{3261AB80-3C94-4FBF-BDAD-860B42EF33E3}" srcOrd="2" destOrd="0" parTransId="{C895B5C8-4E52-4492-BBFE-86EBE3EB8B8C}" sibTransId="{9E6ACF1B-9C15-4B99-9749-C111AEDDC3E2}"/>
    <dgm:cxn modelId="{DDF366A6-3EA7-45A9-8A24-0FE69B44D4C9}" srcId="{4D46E913-E963-4D4C-8EA4-310F67E6D3D2}" destId="{E6A4BDB6-CDAD-47A2-8FEB-7FBBF68B23AA}" srcOrd="0" destOrd="0" parTransId="{6860DF2C-FE98-4A96-82BA-4920D8F9D99E}" sibTransId="{BDE73FF1-052D-4F89-98A9-ABAA1FB173C6}"/>
    <dgm:cxn modelId="{DC53CAA0-D6FF-4486-A4F8-4FC9B6CEA431}" type="presOf" srcId="{10E9B38B-E623-43C2-862C-791657FDBCD6}" destId="{770C5EAF-D36A-4F79-8562-B4FFA605DFF2}" srcOrd="0" destOrd="4" presId="urn:microsoft.com/office/officeart/2005/8/layout/chevron1"/>
    <dgm:cxn modelId="{12E6ECBF-5944-4C1B-BF50-AB497C3595A3}" srcId="{39F99D2B-6342-4A17-8191-3CD7B1684C37}" destId="{5EFB9104-E387-4C1D-AC73-28AC15322D48}" srcOrd="2" destOrd="0" parTransId="{11A2C20C-5781-44A5-9DCF-2F25B6B8F052}" sibTransId="{4DCF1959-60BF-4E41-8460-E17C66B1B258}"/>
    <dgm:cxn modelId="{4ACD44C7-C38D-426C-9270-9C5BDC682DAD}" type="presOf" srcId="{12CB64D1-C52D-4260-A4B6-EA7F29556FE2}" destId="{C2C96310-0A10-4DA4-AA0F-BA85A83C5162}" srcOrd="0" destOrd="1" presId="urn:microsoft.com/office/officeart/2005/8/layout/chevron1"/>
    <dgm:cxn modelId="{28317D8A-8A20-4431-8E8E-6102F1A10891}" type="presOf" srcId="{3261AB80-3C94-4FBF-BDAD-860B42EF33E3}" destId="{770C5EAF-D36A-4F79-8562-B4FFA605DFF2}" srcOrd="0" destOrd="2" presId="urn:microsoft.com/office/officeart/2005/8/layout/chevron1"/>
    <dgm:cxn modelId="{5006FE0C-D25F-48C3-8322-8D8B59E19633}" type="presOf" srcId="{E7623BD3-9FC4-4234-BDC3-7573A77A089D}" destId="{770C5EAF-D36A-4F79-8562-B4FFA605DFF2}" srcOrd="0" destOrd="0" presId="urn:microsoft.com/office/officeart/2005/8/layout/chevron1"/>
    <dgm:cxn modelId="{3A783546-4A93-4E23-BF0A-9F925A1EADEB}" type="presOf" srcId="{3FA51964-11FE-4551-957A-808BDFA66E54}" destId="{CA327363-F506-4DA5-B180-891FC542611A}" srcOrd="0" destOrd="0" presId="urn:microsoft.com/office/officeart/2005/8/layout/chevron1"/>
    <dgm:cxn modelId="{2855F6F9-EB13-421A-B7B8-007FF6184AF9}" srcId="{3FA51964-11FE-4551-957A-808BDFA66E54}" destId="{C3518820-3D33-41A8-8A84-E6CB48A70CC6}" srcOrd="2" destOrd="0" parTransId="{BE236750-DAC3-4325-B4D8-1C85DC865B6A}" sibTransId="{5FBE7E6E-6AEC-4416-A0CB-F940F8373C24}"/>
    <dgm:cxn modelId="{F307DA5B-9344-4F2B-B0DA-C9E440B25E29}" srcId="{4D46E913-E963-4D4C-8EA4-310F67E6D3D2}" destId="{9D8022D8-725C-4E52-A93A-D279C88CE825}" srcOrd="1" destOrd="0" parTransId="{16200DD5-2B9E-46BD-98B1-D4271A7B8CE3}" sibTransId="{ACAB2404-C0EB-46CF-A8A6-31767C4BEAA8}"/>
    <dgm:cxn modelId="{65937271-A6B5-40EB-97C3-653995FB1771}" type="presOf" srcId="{E6A4BDB6-CDAD-47A2-8FEB-7FBBF68B23AA}" destId="{DB8CB89C-BC1E-48DA-BBE8-25F4C6B1F49C}" srcOrd="0" destOrd="0" presId="urn:microsoft.com/office/officeart/2005/8/layout/chevron1"/>
    <dgm:cxn modelId="{C748E5DE-D48F-4003-8290-D9BCC90D4ABB}" type="presOf" srcId="{88B77572-748E-4ACC-92FE-1904B0C86D79}" destId="{C2C96310-0A10-4DA4-AA0F-BA85A83C5162}" srcOrd="0" destOrd="0" presId="urn:microsoft.com/office/officeart/2005/8/layout/chevron1"/>
    <dgm:cxn modelId="{11CB82E5-2E48-46D9-A880-336212EA1158}" type="presOf" srcId="{5EFB9104-E387-4C1D-AC73-28AC15322D48}" destId="{DF332F8E-4240-458E-A86A-56A5E1D5D3E6}" srcOrd="0" destOrd="2" presId="urn:microsoft.com/office/officeart/2005/8/layout/chevron1"/>
    <dgm:cxn modelId="{E4378F15-6922-47BA-B983-AED3041EB5DF}" srcId="{F89C4648-0075-445B-8A66-ECC4CB3D5EBD}" destId="{39F99D2B-6342-4A17-8191-3CD7B1684C37}" srcOrd="0" destOrd="0" parTransId="{A86A5F5D-CA0F-49E8-8131-5E75020CD177}" sibTransId="{A9996873-2397-45CC-9E08-CDCF60318510}"/>
    <dgm:cxn modelId="{236D8018-685B-44F9-8B8E-08FE9EA8EFEC}" srcId="{39F99D2B-6342-4A17-8191-3CD7B1684C37}" destId="{AA994E28-FD37-4211-8B43-A1768F587496}" srcOrd="0" destOrd="0" parTransId="{D4020BB0-53EB-4FA7-8CB1-45D5CDBACFCC}" sibTransId="{8123C491-3FAA-481D-BA65-89FF428E4782}"/>
    <dgm:cxn modelId="{9D8E20B8-631D-426A-AC8B-4CC3F335C364}" type="presOf" srcId="{83AEB75D-CCB5-4278-ABD9-C047D1AA7464}" destId="{770C5EAF-D36A-4F79-8562-B4FFA605DFF2}" srcOrd="0" destOrd="3" presId="urn:microsoft.com/office/officeart/2005/8/layout/chevron1"/>
    <dgm:cxn modelId="{C43C0725-324C-46B8-82C6-7B4233647E7C}" srcId="{3FA51964-11FE-4551-957A-808BDFA66E54}" destId="{E7F4FF5E-0393-4D91-9CA8-285788E336B1}" srcOrd="1" destOrd="0" parTransId="{8B20CEE7-74D5-4F7C-98C8-9EA30190C268}" sibTransId="{7050D163-74E6-4366-ADD4-3878A4EB6BB8}"/>
    <dgm:cxn modelId="{2B4D6DD6-EC6C-456F-87B3-5CBB6686E8EC}" srcId="{F89C4648-0075-445B-8A66-ECC4CB3D5EBD}" destId="{3FA51964-11FE-4551-957A-808BDFA66E54}" srcOrd="2" destOrd="0" parTransId="{CB9844E5-5061-42BD-AD1F-29612BB578D1}" sibTransId="{F0017651-2F38-402B-B9A2-743465C153B4}"/>
    <dgm:cxn modelId="{6C985734-1FBD-4430-A2ED-3207EBBFD70E}" srcId="{4D46E913-E963-4D4C-8EA4-310F67E6D3D2}" destId="{E2404FC1-A371-48D9-9F6F-8806AB72E638}" srcOrd="2" destOrd="0" parTransId="{9B7BBBBD-A802-4FE9-A07D-4830231264F5}" sibTransId="{CEA38A18-4CAB-4EF0-A343-462E1769AB3B}"/>
    <dgm:cxn modelId="{0A112ADE-E522-499E-A836-7EA190D29867}" type="presOf" srcId="{54F2D1DD-169C-4881-9B55-FD28333921A8}" destId="{DB8CB89C-BC1E-48DA-BBE8-25F4C6B1F49C}" srcOrd="0" destOrd="5" presId="urn:microsoft.com/office/officeart/2005/8/layout/chevron1"/>
    <dgm:cxn modelId="{4A60BB9B-A44C-41E8-9DB8-32810F8DF82D}" type="presOf" srcId="{4D46E913-E963-4D4C-8EA4-310F67E6D3D2}" destId="{37CD4DD4-19BA-4A57-9009-8AE9A2739972}" srcOrd="0" destOrd="0" presId="urn:microsoft.com/office/officeart/2005/8/layout/chevron1"/>
    <dgm:cxn modelId="{C0F789EA-03D0-4BC8-92E6-EC916E58B97C}" type="presOf" srcId="{E2404FC1-A371-48D9-9F6F-8806AB72E638}" destId="{DB8CB89C-BC1E-48DA-BBE8-25F4C6B1F49C}" srcOrd="0" destOrd="2" presId="urn:microsoft.com/office/officeart/2005/8/layout/chevron1"/>
    <dgm:cxn modelId="{BE641569-7C58-40D2-910C-25353BF9649D}" type="presOf" srcId="{23669EE4-E58E-411F-BE92-E43ADA495323}" destId="{D0E46F2A-9594-4784-BBAC-B8DD6E2F6906}" srcOrd="0" destOrd="3" presId="urn:microsoft.com/office/officeart/2005/8/layout/chevron1"/>
    <dgm:cxn modelId="{25F1522F-0ED1-4BFF-958E-F2560F937765}" type="presOf" srcId="{11A90B0B-9EB9-42BA-B5DB-44EAADDE61E6}" destId="{DB8CB89C-BC1E-48DA-BBE8-25F4C6B1F49C}" srcOrd="0" destOrd="3" presId="urn:microsoft.com/office/officeart/2005/8/layout/chevron1"/>
    <dgm:cxn modelId="{338A7497-31A4-4218-A0AB-3B7FE998D147}" srcId="{F89C4648-0075-445B-8A66-ECC4CB3D5EBD}" destId="{E201DA91-BE99-46CC-9FCE-1B1352FE9055}" srcOrd="4" destOrd="0" parTransId="{A6269EC6-25A4-4BA9-A98D-CF7DA7223DEE}" sibTransId="{85C340E8-6161-4A2B-A9D0-799449591CEC}"/>
    <dgm:cxn modelId="{02DDAAB1-670E-4CA4-AD28-961694672955}" type="presParOf" srcId="{846B800A-5DD6-497A-84B3-2E1695B44DD2}" destId="{72D4DA9F-481C-49F1-8606-350CFE02F313}" srcOrd="0" destOrd="0" presId="urn:microsoft.com/office/officeart/2005/8/layout/chevron1"/>
    <dgm:cxn modelId="{D21D8C5E-E918-4DE6-98D8-16471968FDB9}" type="presParOf" srcId="{72D4DA9F-481C-49F1-8606-350CFE02F313}" destId="{5F9D3AC9-0DA1-4337-9DE2-B6B68A1DF814}" srcOrd="0" destOrd="0" presId="urn:microsoft.com/office/officeart/2005/8/layout/chevron1"/>
    <dgm:cxn modelId="{DF43F620-5370-44E7-A2F1-7AC303DF1D8E}" type="presParOf" srcId="{72D4DA9F-481C-49F1-8606-350CFE02F313}" destId="{DF332F8E-4240-458E-A86A-56A5E1D5D3E6}" srcOrd="1" destOrd="0" presId="urn:microsoft.com/office/officeart/2005/8/layout/chevron1"/>
    <dgm:cxn modelId="{33A92F3F-1E00-4346-83DC-040399CB9752}" type="presParOf" srcId="{846B800A-5DD6-497A-84B3-2E1695B44DD2}" destId="{13D05E95-0285-4965-863C-C11F40D981D3}" srcOrd="1" destOrd="0" presId="urn:microsoft.com/office/officeart/2005/8/layout/chevron1"/>
    <dgm:cxn modelId="{DCEF326C-23E8-4D4B-B58F-EC174A2497AB}" type="presParOf" srcId="{846B800A-5DD6-497A-84B3-2E1695B44DD2}" destId="{492A8F12-BADA-4F26-85CB-70189BDA8C17}" srcOrd="2" destOrd="0" presId="urn:microsoft.com/office/officeart/2005/8/layout/chevron1"/>
    <dgm:cxn modelId="{C052EBE2-282B-4EBB-AC11-97DBC8507529}" type="presParOf" srcId="{492A8F12-BADA-4F26-85CB-70189BDA8C17}" destId="{37CD4DD4-19BA-4A57-9009-8AE9A2739972}" srcOrd="0" destOrd="0" presId="urn:microsoft.com/office/officeart/2005/8/layout/chevron1"/>
    <dgm:cxn modelId="{E125A591-1A22-4C14-BCFE-22A698A56323}" type="presParOf" srcId="{492A8F12-BADA-4F26-85CB-70189BDA8C17}" destId="{DB8CB89C-BC1E-48DA-BBE8-25F4C6B1F49C}" srcOrd="1" destOrd="0" presId="urn:microsoft.com/office/officeart/2005/8/layout/chevron1"/>
    <dgm:cxn modelId="{5164F3AF-5D7E-4B34-A264-C0CE3557ADE7}" type="presParOf" srcId="{846B800A-5DD6-497A-84B3-2E1695B44DD2}" destId="{29AF80B4-93EF-452C-9B40-7F63A17D7AB0}" srcOrd="3" destOrd="0" presId="urn:microsoft.com/office/officeart/2005/8/layout/chevron1"/>
    <dgm:cxn modelId="{133D2978-ECC0-4B20-A7CD-8D4101E53428}" type="presParOf" srcId="{846B800A-5DD6-497A-84B3-2E1695B44DD2}" destId="{EFFABCA4-B657-4E82-9244-2B103802C84C}" srcOrd="4" destOrd="0" presId="urn:microsoft.com/office/officeart/2005/8/layout/chevron1"/>
    <dgm:cxn modelId="{0220EEFF-4F18-4465-88BD-EBE8DBF029F6}" type="presParOf" srcId="{EFFABCA4-B657-4E82-9244-2B103802C84C}" destId="{CA327363-F506-4DA5-B180-891FC542611A}" srcOrd="0" destOrd="0" presId="urn:microsoft.com/office/officeart/2005/8/layout/chevron1"/>
    <dgm:cxn modelId="{98D99281-A7D9-489B-8792-D70ECD7D7DDA}" type="presParOf" srcId="{EFFABCA4-B657-4E82-9244-2B103802C84C}" destId="{D0E46F2A-9594-4784-BBAC-B8DD6E2F6906}" srcOrd="1" destOrd="0" presId="urn:microsoft.com/office/officeart/2005/8/layout/chevron1"/>
    <dgm:cxn modelId="{1AD5E33F-DE03-4D3C-AD0D-601CC9118020}" type="presParOf" srcId="{846B800A-5DD6-497A-84B3-2E1695B44DD2}" destId="{05E13378-9FF6-4660-B1CB-A17CD6C184EC}" srcOrd="5" destOrd="0" presId="urn:microsoft.com/office/officeart/2005/8/layout/chevron1"/>
    <dgm:cxn modelId="{E91242AC-B04A-4883-BE77-F49DEE351995}" type="presParOf" srcId="{846B800A-5DD6-497A-84B3-2E1695B44DD2}" destId="{2D1B80CB-5253-4B5B-88E8-06318E8A320E}" srcOrd="6" destOrd="0" presId="urn:microsoft.com/office/officeart/2005/8/layout/chevron1"/>
    <dgm:cxn modelId="{08F08B45-A471-4338-A845-A2F628EC8B0F}" type="presParOf" srcId="{2D1B80CB-5253-4B5B-88E8-06318E8A320E}" destId="{DCE0D262-6E23-43FC-B175-6DDCC1456061}" srcOrd="0" destOrd="0" presId="urn:microsoft.com/office/officeart/2005/8/layout/chevron1"/>
    <dgm:cxn modelId="{8DA16060-6DF2-4460-92E9-79FE7E38A5E2}" type="presParOf" srcId="{2D1B80CB-5253-4B5B-88E8-06318E8A320E}" destId="{C2C96310-0A10-4DA4-AA0F-BA85A83C5162}" srcOrd="1" destOrd="0" presId="urn:microsoft.com/office/officeart/2005/8/layout/chevron1"/>
    <dgm:cxn modelId="{7F55B93F-5FFC-428A-BBCF-8DAA14542CFA}" type="presParOf" srcId="{846B800A-5DD6-497A-84B3-2E1695B44DD2}" destId="{3B1044CE-2AE7-4496-944C-8BF093475B2F}" srcOrd="7" destOrd="0" presId="urn:microsoft.com/office/officeart/2005/8/layout/chevron1"/>
    <dgm:cxn modelId="{F3D3729F-7207-4EDF-BFA1-39309FEAD024}" type="presParOf" srcId="{846B800A-5DD6-497A-84B3-2E1695B44DD2}" destId="{B3C0AD52-4FF5-4DFB-BF44-49765BF992EB}" srcOrd="8" destOrd="0" presId="urn:microsoft.com/office/officeart/2005/8/layout/chevron1"/>
    <dgm:cxn modelId="{2236FD30-2CE9-44AB-AAFF-A4D2A9CE2886}" type="presParOf" srcId="{B3C0AD52-4FF5-4DFB-BF44-49765BF992EB}" destId="{B19663E2-9A29-418C-A616-266D9B22DBCE}" srcOrd="0" destOrd="0" presId="urn:microsoft.com/office/officeart/2005/8/layout/chevron1"/>
    <dgm:cxn modelId="{4D1F0AEA-2E2E-40CF-B7C3-A01A5DD37DC8}" type="presParOf" srcId="{B3C0AD52-4FF5-4DFB-BF44-49765BF992EB}" destId="{770C5EAF-D36A-4F79-8562-B4FFA605DFF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3AC9-0DA1-4337-9DE2-B6B68A1DF814}">
      <dsp:nvSpPr>
        <dsp:cNvPr id="0" name=""/>
        <dsp:cNvSpPr/>
      </dsp:nvSpPr>
      <dsp:spPr>
        <a:xfrm>
          <a:off x="3469" y="1036820"/>
          <a:ext cx="1953404" cy="781361"/>
        </a:xfrm>
        <a:prstGeom prst="chevron">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Quail Creek</a:t>
          </a:r>
          <a:endParaRPr lang="en-US" sz="2000" b="1" kern="1200" dirty="0"/>
        </a:p>
      </dsp:txBody>
      <dsp:txXfrm>
        <a:off x="394150" y="1036820"/>
        <a:ext cx="1172043" cy="781361"/>
      </dsp:txXfrm>
    </dsp:sp>
    <dsp:sp modelId="{DF332F8E-4240-458E-A86A-56A5E1D5D3E6}">
      <dsp:nvSpPr>
        <dsp:cNvPr id="0" name=""/>
        <dsp:cNvSpPr/>
      </dsp:nvSpPr>
      <dsp:spPr>
        <a:xfrm>
          <a:off x="3469" y="1915852"/>
          <a:ext cx="1562723" cy="2356031"/>
        </a:xfrm>
        <a:prstGeom prst="rect">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25 Customers</a:t>
          </a:r>
          <a:endParaRPr lang="en-US" sz="1600" kern="1200" dirty="0"/>
        </a:p>
        <a:p>
          <a:pPr marL="171450" lvl="1" indent="-171450" algn="l" defTabSz="711200">
            <a:lnSpc>
              <a:spcPct val="90000"/>
            </a:lnSpc>
            <a:spcBef>
              <a:spcPct val="0"/>
            </a:spcBef>
            <a:spcAft>
              <a:spcPct val="15000"/>
            </a:spcAft>
            <a:buChar char="••"/>
          </a:pPr>
          <a:r>
            <a:rPr lang="en-US" sz="1600" kern="1200" dirty="0" smtClean="0"/>
            <a:t>Acceptance</a:t>
          </a:r>
          <a:endParaRPr lang="en-US" sz="1600" kern="1200" dirty="0"/>
        </a:p>
        <a:p>
          <a:pPr marL="171450" lvl="1" indent="-171450" algn="l" defTabSz="711200">
            <a:lnSpc>
              <a:spcPct val="90000"/>
            </a:lnSpc>
            <a:spcBef>
              <a:spcPct val="0"/>
            </a:spcBef>
            <a:spcAft>
              <a:spcPct val="15000"/>
            </a:spcAft>
            <a:buChar char="••"/>
          </a:pPr>
          <a:r>
            <a:rPr lang="en-US" sz="1600" kern="1200" dirty="0" smtClean="0"/>
            <a:t>Energy Awareness</a:t>
          </a:r>
          <a:endParaRPr lang="en-US" sz="1600" kern="1200" dirty="0"/>
        </a:p>
      </dsp:txBody>
      <dsp:txXfrm>
        <a:off x="3469" y="1915852"/>
        <a:ext cx="1562723" cy="2356031"/>
      </dsp:txXfrm>
    </dsp:sp>
    <dsp:sp modelId="{37CD4DD4-19BA-4A57-9009-8AE9A2739972}">
      <dsp:nvSpPr>
        <dsp:cNvPr id="0" name=""/>
        <dsp:cNvSpPr/>
      </dsp:nvSpPr>
      <dsp:spPr>
        <a:xfrm>
          <a:off x="1740873" y="1036820"/>
          <a:ext cx="1953404" cy="781361"/>
        </a:xfrm>
        <a:prstGeom prst="chevron">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2010 Study</a:t>
          </a:r>
          <a:endParaRPr lang="en-US" sz="2000" b="1" kern="1200" dirty="0"/>
        </a:p>
      </dsp:txBody>
      <dsp:txXfrm>
        <a:off x="2131554" y="1036820"/>
        <a:ext cx="1172043" cy="781361"/>
      </dsp:txXfrm>
    </dsp:sp>
    <dsp:sp modelId="{DB8CB89C-BC1E-48DA-BBE8-25F4C6B1F49C}">
      <dsp:nvSpPr>
        <dsp:cNvPr id="0" name=""/>
        <dsp:cNvSpPr/>
      </dsp:nvSpPr>
      <dsp:spPr>
        <a:xfrm>
          <a:off x="1740873" y="1915852"/>
          <a:ext cx="1562723" cy="2356031"/>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3,000 Customers</a:t>
          </a:r>
          <a:endParaRPr lang="en-US" sz="1600" kern="1200" dirty="0"/>
        </a:p>
        <a:p>
          <a:pPr marL="171450" lvl="1" indent="-171450" algn="l" defTabSz="711200">
            <a:lnSpc>
              <a:spcPct val="90000"/>
            </a:lnSpc>
            <a:spcBef>
              <a:spcPct val="0"/>
            </a:spcBef>
            <a:spcAft>
              <a:spcPct val="15000"/>
            </a:spcAft>
            <a:buChar char="••"/>
          </a:pPr>
          <a:r>
            <a:rPr lang="en-US" sz="1600" kern="1200" dirty="0" smtClean="0"/>
            <a:t>Reduced Peak</a:t>
          </a:r>
          <a:endParaRPr lang="en-US" sz="1600" kern="1200" dirty="0"/>
        </a:p>
        <a:p>
          <a:pPr marL="171450" lvl="1" indent="-171450" algn="l" defTabSz="711200">
            <a:lnSpc>
              <a:spcPct val="90000"/>
            </a:lnSpc>
            <a:spcBef>
              <a:spcPct val="0"/>
            </a:spcBef>
            <a:spcAft>
              <a:spcPct val="15000"/>
            </a:spcAft>
            <a:buChar char="••"/>
          </a:pPr>
          <a:r>
            <a:rPr lang="en-US" sz="1600" kern="1200" dirty="0" smtClean="0"/>
            <a:t>Segment Results</a:t>
          </a:r>
          <a:endParaRPr lang="en-US" sz="1600" kern="1200" dirty="0"/>
        </a:p>
        <a:p>
          <a:pPr marL="171450" lvl="1" indent="-171450" algn="l" defTabSz="711200">
            <a:lnSpc>
              <a:spcPct val="90000"/>
            </a:lnSpc>
            <a:spcBef>
              <a:spcPct val="0"/>
            </a:spcBef>
            <a:spcAft>
              <a:spcPct val="15000"/>
            </a:spcAft>
            <a:buChar char="••"/>
          </a:pPr>
          <a:r>
            <a:rPr lang="en-US" sz="1600" kern="1200" dirty="0" smtClean="0"/>
            <a:t>Acceptance</a:t>
          </a:r>
          <a:endParaRPr lang="en-US" sz="1600" kern="1200" dirty="0"/>
        </a:p>
        <a:p>
          <a:pPr marL="342900" lvl="2" indent="-171450" algn="l" defTabSz="711200">
            <a:lnSpc>
              <a:spcPct val="90000"/>
            </a:lnSpc>
            <a:spcBef>
              <a:spcPct val="0"/>
            </a:spcBef>
            <a:spcAft>
              <a:spcPct val="15000"/>
            </a:spcAft>
            <a:buChar char="••"/>
          </a:pPr>
          <a:r>
            <a:rPr lang="en-US" sz="1600" kern="1200" dirty="0" smtClean="0"/>
            <a:t>Technology</a:t>
          </a:r>
          <a:endParaRPr lang="en-US" sz="1600" kern="1200" dirty="0"/>
        </a:p>
        <a:p>
          <a:pPr marL="342900" lvl="2" indent="-171450" algn="l" defTabSz="711200">
            <a:lnSpc>
              <a:spcPct val="90000"/>
            </a:lnSpc>
            <a:spcBef>
              <a:spcPct val="0"/>
            </a:spcBef>
            <a:spcAft>
              <a:spcPct val="15000"/>
            </a:spcAft>
            <a:buChar char="••"/>
          </a:pPr>
          <a:r>
            <a:rPr lang="en-US" sz="1600" kern="1200" dirty="0" smtClean="0"/>
            <a:t>Dynamic Pricing</a:t>
          </a:r>
          <a:endParaRPr lang="en-US" sz="1600" kern="1200" dirty="0"/>
        </a:p>
      </dsp:txBody>
      <dsp:txXfrm>
        <a:off x="1740873" y="1915852"/>
        <a:ext cx="1562723" cy="2356031"/>
      </dsp:txXfrm>
    </dsp:sp>
    <dsp:sp modelId="{CA327363-F506-4DA5-B180-891FC542611A}">
      <dsp:nvSpPr>
        <dsp:cNvPr id="0" name=""/>
        <dsp:cNvSpPr/>
      </dsp:nvSpPr>
      <dsp:spPr>
        <a:xfrm>
          <a:off x="3478277" y="1036820"/>
          <a:ext cx="1953404" cy="781361"/>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2011 Study</a:t>
          </a:r>
          <a:endParaRPr lang="en-US" sz="2000" b="1" kern="1200" dirty="0"/>
        </a:p>
      </dsp:txBody>
      <dsp:txXfrm>
        <a:off x="3868958" y="1036820"/>
        <a:ext cx="1172043" cy="781361"/>
      </dsp:txXfrm>
    </dsp:sp>
    <dsp:sp modelId="{D0E46F2A-9594-4784-BBAC-B8DD6E2F6906}">
      <dsp:nvSpPr>
        <dsp:cNvPr id="0" name=""/>
        <dsp:cNvSpPr/>
      </dsp:nvSpPr>
      <dsp:spPr>
        <a:xfrm>
          <a:off x="3478277" y="1915852"/>
          <a:ext cx="1562723" cy="235603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6,000 Customers</a:t>
          </a:r>
          <a:endParaRPr lang="en-US" sz="1600" kern="1200" dirty="0"/>
        </a:p>
        <a:p>
          <a:pPr marL="171450" lvl="1" indent="-171450" algn="l" defTabSz="711200">
            <a:lnSpc>
              <a:spcPct val="90000"/>
            </a:lnSpc>
            <a:spcBef>
              <a:spcPct val="0"/>
            </a:spcBef>
            <a:spcAft>
              <a:spcPct val="15000"/>
            </a:spcAft>
            <a:buChar char="••"/>
          </a:pPr>
          <a:r>
            <a:rPr lang="en-US" sz="1600" kern="1200" dirty="0" smtClean="0"/>
            <a:t>Dynamic Segmentation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Commercial Results</a:t>
          </a:r>
          <a:endParaRPr lang="en-US" sz="1600" kern="1200" dirty="0"/>
        </a:p>
        <a:p>
          <a:pPr marL="171450" lvl="1" indent="-171450" algn="l" defTabSz="711200">
            <a:lnSpc>
              <a:spcPct val="90000"/>
            </a:lnSpc>
            <a:spcBef>
              <a:spcPct val="0"/>
            </a:spcBef>
            <a:spcAft>
              <a:spcPct val="15000"/>
            </a:spcAft>
            <a:buChar char="••"/>
          </a:pPr>
          <a:r>
            <a:rPr lang="en-US" sz="1600" kern="1200" dirty="0" smtClean="0"/>
            <a:t>Critical Price Results</a:t>
          </a:r>
          <a:endParaRPr lang="en-US" sz="1600" kern="1200" dirty="0"/>
        </a:p>
      </dsp:txBody>
      <dsp:txXfrm>
        <a:off x="3478277" y="1915852"/>
        <a:ext cx="1562723" cy="2356031"/>
      </dsp:txXfrm>
    </dsp:sp>
    <dsp:sp modelId="{DCE0D262-6E23-43FC-B175-6DDCC1456061}">
      <dsp:nvSpPr>
        <dsp:cNvPr id="0" name=""/>
        <dsp:cNvSpPr/>
      </dsp:nvSpPr>
      <dsp:spPr>
        <a:xfrm>
          <a:off x="5215682" y="1036820"/>
          <a:ext cx="1953404" cy="781361"/>
        </a:xfrm>
        <a:prstGeom prst="chevron">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Pilot</a:t>
          </a:r>
        </a:p>
      </dsp:txBody>
      <dsp:txXfrm>
        <a:off x="5606363" y="1036820"/>
        <a:ext cx="1172043" cy="781361"/>
      </dsp:txXfrm>
    </dsp:sp>
    <dsp:sp modelId="{C2C96310-0A10-4DA4-AA0F-BA85A83C5162}">
      <dsp:nvSpPr>
        <dsp:cNvPr id="0" name=""/>
        <dsp:cNvSpPr/>
      </dsp:nvSpPr>
      <dsp:spPr>
        <a:xfrm>
          <a:off x="5215682" y="1915852"/>
          <a:ext cx="1562723" cy="2356031"/>
        </a:xfrm>
        <a:prstGeom prst="rect">
          <a:avLst/>
        </a:prstGeom>
        <a:solidFill>
          <a:srgbClr val="FFFF99"/>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~40 K Customers</a:t>
          </a:r>
        </a:p>
        <a:p>
          <a:pPr marL="171450" lvl="1" indent="-171450" algn="l" defTabSz="711200">
            <a:lnSpc>
              <a:spcPct val="90000"/>
            </a:lnSpc>
            <a:spcBef>
              <a:spcPct val="0"/>
            </a:spcBef>
            <a:spcAft>
              <a:spcPct val="15000"/>
            </a:spcAft>
            <a:buChar char="••"/>
          </a:pPr>
          <a:r>
            <a:rPr lang="en-US" sz="1600" kern="1200" dirty="0" smtClean="0"/>
            <a:t>70 MW</a:t>
          </a:r>
        </a:p>
        <a:p>
          <a:pPr marL="171450" lvl="1" indent="-171450" algn="l" defTabSz="711200">
            <a:lnSpc>
              <a:spcPct val="90000"/>
            </a:lnSpc>
            <a:spcBef>
              <a:spcPct val="0"/>
            </a:spcBef>
            <a:spcAft>
              <a:spcPct val="15000"/>
            </a:spcAft>
            <a:buChar char="••"/>
          </a:pPr>
          <a:r>
            <a:rPr lang="en-US" sz="1600" kern="1200" dirty="0" smtClean="0"/>
            <a:t>Implement Dynamic Segmentation</a:t>
          </a:r>
        </a:p>
        <a:p>
          <a:pPr marL="171450" lvl="1" indent="-171450" algn="l" defTabSz="711200">
            <a:lnSpc>
              <a:spcPct val="90000"/>
            </a:lnSpc>
            <a:spcBef>
              <a:spcPct val="0"/>
            </a:spcBef>
            <a:spcAft>
              <a:spcPct val="15000"/>
            </a:spcAft>
            <a:buChar char="••"/>
          </a:pPr>
          <a:r>
            <a:rPr lang="en-US" sz="1600" kern="1200" dirty="0" smtClean="0"/>
            <a:t>Penetration Testing</a:t>
          </a:r>
        </a:p>
      </dsp:txBody>
      <dsp:txXfrm>
        <a:off x="5215682" y="1915852"/>
        <a:ext cx="1562723" cy="2356031"/>
      </dsp:txXfrm>
    </dsp:sp>
    <dsp:sp modelId="{B19663E2-9A29-418C-A616-266D9B22DBCE}">
      <dsp:nvSpPr>
        <dsp:cNvPr id="0" name=""/>
        <dsp:cNvSpPr/>
      </dsp:nvSpPr>
      <dsp:spPr>
        <a:xfrm>
          <a:off x="6953086" y="1036820"/>
          <a:ext cx="1953404" cy="781361"/>
        </a:xfrm>
        <a:prstGeom prst="chevron">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Product</a:t>
          </a:r>
          <a:endParaRPr lang="en-US" sz="2000" b="1" kern="1200" dirty="0"/>
        </a:p>
      </dsp:txBody>
      <dsp:txXfrm>
        <a:off x="7343767" y="1036820"/>
        <a:ext cx="1172043" cy="781361"/>
      </dsp:txXfrm>
    </dsp:sp>
    <dsp:sp modelId="{770C5EAF-D36A-4F79-8562-B4FFA605DFF2}">
      <dsp:nvSpPr>
        <dsp:cNvPr id="0" name=""/>
        <dsp:cNvSpPr/>
      </dsp:nvSpPr>
      <dsp:spPr>
        <a:xfrm>
          <a:off x="6953086" y="1915852"/>
          <a:ext cx="1562723" cy="2356031"/>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20% customer participation by Dec. 2014</a:t>
          </a:r>
          <a:endParaRPr lang="en-US" sz="1600" kern="1200" dirty="0"/>
        </a:p>
        <a:p>
          <a:pPr marL="171450" lvl="1" indent="-171450" algn="l" defTabSz="711200">
            <a:lnSpc>
              <a:spcPct val="90000"/>
            </a:lnSpc>
            <a:spcBef>
              <a:spcPct val="0"/>
            </a:spcBef>
            <a:spcAft>
              <a:spcPct val="15000"/>
            </a:spcAft>
            <a:buChar char="••"/>
          </a:pPr>
          <a:r>
            <a:rPr lang="en-US" sz="1600" kern="1200" dirty="0" smtClean="0"/>
            <a:t>210 MW</a:t>
          </a:r>
          <a:endParaRPr lang="en-US" sz="1600" kern="1200" dirty="0"/>
        </a:p>
        <a:p>
          <a:pPr marL="171450" lvl="1" indent="-171450" algn="l" defTabSz="711200">
            <a:lnSpc>
              <a:spcPct val="90000"/>
            </a:lnSpc>
            <a:spcBef>
              <a:spcPct val="0"/>
            </a:spcBef>
            <a:spcAft>
              <a:spcPct val="15000"/>
            </a:spcAft>
            <a:buChar char="••"/>
          </a:pPr>
          <a:r>
            <a:rPr lang="en-US" sz="1600" kern="1200" dirty="0" smtClean="0"/>
            <a:t>New Pricing Products</a:t>
          </a:r>
          <a:endParaRPr lang="en-US" sz="1600" kern="1200" dirty="0"/>
        </a:p>
        <a:p>
          <a:pPr marL="171450" lvl="1" indent="-171450" algn="l" defTabSz="711200">
            <a:lnSpc>
              <a:spcPct val="90000"/>
            </a:lnSpc>
            <a:spcBef>
              <a:spcPct val="0"/>
            </a:spcBef>
            <a:spcAft>
              <a:spcPct val="15000"/>
            </a:spcAft>
            <a:buChar char="••"/>
          </a:pPr>
          <a:r>
            <a:rPr lang="en-US" sz="1600" kern="1200" dirty="0" smtClean="0"/>
            <a:t>Value-Added Products + Services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6953086" y="1915852"/>
        <a:ext cx="1562723" cy="23560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0.27581</cdr:x>
      <cdr:y>0.89157</cdr:y>
    </cdr:from>
    <cdr:to>
      <cdr:x>0.83433</cdr:x>
      <cdr:y>1</cdr:y>
    </cdr:to>
    <cdr:sp macro="" textlink="">
      <cdr:nvSpPr>
        <cdr:cNvPr id="2" name="TextBox 1"/>
        <cdr:cNvSpPr txBox="1"/>
      </cdr:nvSpPr>
      <cdr:spPr>
        <a:xfrm xmlns:a="http://schemas.openxmlformats.org/drawingml/2006/main">
          <a:off x="2237835" y="2841971"/>
          <a:ext cx="4531790" cy="345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0.2336</cdr:x>
      <cdr:y>0.80483</cdr:y>
    </cdr:from>
    <cdr:to>
      <cdr:x>0.81106</cdr:x>
      <cdr:y>0.93096</cdr:y>
    </cdr:to>
    <cdr:sp macro="" textlink="">
      <cdr:nvSpPr>
        <cdr:cNvPr id="3" name="TextBox 2"/>
        <cdr:cNvSpPr txBox="1"/>
      </cdr:nvSpPr>
      <cdr:spPr>
        <a:xfrm xmlns:a="http://schemas.openxmlformats.org/drawingml/2006/main">
          <a:off x="1895350" y="2788941"/>
          <a:ext cx="4685410" cy="4370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2012		2013		2014</a:t>
          </a:r>
          <a:endParaRPr lang="en-US" sz="2800" dirty="0"/>
        </a:p>
      </cdr:txBody>
    </cdr:sp>
  </cdr:relSizeAnchor>
  <cdr:relSizeAnchor xmlns:cdr="http://schemas.openxmlformats.org/drawingml/2006/chartDrawing">
    <cdr:from>
      <cdr:x>0.4036</cdr:x>
      <cdr:y>0.31032</cdr:y>
    </cdr:from>
    <cdr:to>
      <cdr:x>0.43674</cdr:x>
      <cdr:y>0.49873</cdr:y>
    </cdr:to>
    <cdr:cxnSp macro="">
      <cdr:nvCxnSpPr>
        <cdr:cNvPr id="4" name="Straight Arrow Connector 3"/>
        <cdr:cNvCxnSpPr/>
      </cdr:nvCxnSpPr>
      <cdr:spPr>
        <a:xfrm xmlns:a="http://schemas.openxmlformats.org/drawingml/2006/main" flipH="1">
          <a:off x="3274770" y="1075339"/>
          <a:ext cx="268835" cy="652885"/>
        </a:xfrm>
        <a:prstGeom xmlns:a="http://schemas.openxmlformats.org/drawingml/2006/main" prst="straightConnector1">
          <a:avLst/>
        </a:prstGeom>
        <a:ln xmlns:a="http://schemas.openxmlformats.org/drawingml/2006/main" w="38100">
          <a:solidFill>
            <a:schemeClr val="accent6">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0.0774</cdr:x>
      <cdr:y>0.7093</cdr:y>
    </cdr:from>
    <cdr:to>
      <cdr:x>0.18153</cdr:x>
      <cdr:y>0.83121</cdr:y>
    </cdr:to>
    <cdr:sp macro="" textlink="">
      <cdr:nvSpPr>
        <cdr:cNvPr id="5" name="TextBox 4"/>
        <cdr:cNvSpPr txBox="1"/>
      </cdr:nvSpPr>
      <cdr:spPr>
        <a:xfrm xmlns:a="http://schemas.openxmlformats.org/drawingml/2006/main">
          <a:off x="627985" y="2457920"/>
          <a:ext cx="844910" cy="42245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2000" dirty="0" smtClean="0"/>
            <a:t>6,000</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January 24, 2012</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263B63-017E-4890-861C-E93053CEA32D}" type="slidenum">
              <a:rPr lang="en-US" smtClean="0"/>
              <a:pPr/>
              <a:t>‹#›</a:t>
            </a:fld>
            <a:endParaRPr lang="en-US" dirty="0"/>
          </a:p>
        </p:txBody>
      </p:sp>
    </p:spTree>
    <p:extLst>
      <p:ext uri="{BB962C8B-B14F-4D97-AF65-F5344CB8AC3E}">
        <p14:creationId xmlns:p14="http://schemas.microsoft.com/office/powerpoint/2010/main" val="8311659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January 24, 2012</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C8D9B4-9849-4E4F-A237-2FAC555CECC2}" type="slidenum">
              <a:rPr lang="en-US" smtClean="0"/>
              <a:pPr/>
              <a:t>‹#›</a:t>
            </a:fld>
            <a:endParaRPr lang="en-US" dirty="0"/>
          </a:p>
        </p:txBody>
      </p:sp>
    </p:spTree>
    <p:extLst>
      <p:ext uri="{BB962C8B-B14F-4D97-AF65-F5344CB8AC3E}">
        <p14:creationId xmlns:p14="http://schemas.microsoft.com/office/powerpoint/2010/main" val="2628439856"/>
      </p:ext>
    </p:extLst>
  </p:cSld>
  <p:clrMap bg1="lt1" tx1="dk1" bg2="lt2" tx2="dk2" accent1="accent1" accent2="accent2" accent3="accent3" accent4="accent4" accent5="accent5" accent6="accent6" hlink="hlink" folHlink="folHlink"/>
  <p:hf hdr="0" ftr="0"/>
  <p:notesStyle>
    <a:lvl1pPr marL="114299" indent="-114299" algn="l" defTabSz="914391" rtl="0" eaLnBrk="1" latinLnBrk="0" hangingPunct="1">
      <a:buFont typeface="Arial" pitchFamily="34" charset="0"/>
      <a:buChar char="•"/>
      <a:defRPr sz="1200" kern="1200">
        <a:solidFill>
          <a:schemeClr val="tx1"/>
        </a:solidFill>
        <a:latin typeface="+mn-lt"/>
        <a:ea typeface="+mn-ea"/>
        <a:cs typeface="+mn-cs"/>
      </a:defRPr>
    </a:lvl1pPr>
    <a:lvl2pPr marL="457196" indent="-228597" algn="l" defTabSz="914391" rtl="0" eaLnBrk="1" latinLnBrk="0" hangingPunct="1">
      <a:buFont typeface="Courier New" pitchFamily="49" charset="0"/>
      <a:buChar char="o"/>
      <a:defRPr sz="1200" kern="1200">
        <a:solidFill>
          <a:schemeClr val="tx1"/>
        </a:solidFill>
        <a:latin typeface="+mn-lt"/>
        <a:ea typeface="+mn-ea"/>
        <a:cs typeface="+mn-cs"/>
      </a:defRPr>
    </a:lvl2pPr>
    <a:lvl3pPr marL="685793" indent="-228597" algn="l" defTabSz="914391" rtl="0" eaLnBrk="1" latinLnBrk="0" hangingPunct="1">
      <a:buFont typeface="Wingdings" pitchFamily="2" charset="2"/>
      <a:buChar char="§"/>
      <a:defRPr sz="1200" kern="1200">
        <a:solidFill>
          <a:schemeClr val="tx1"/>
        </a:solidFill>
        <a:latin typeface="+mn-lt"/>
        <a:ea typeface="+mn-ea"/>
        <a:cs typeface="+mn-cs"/>
      </a:defRPr>
    </a:lvl3pPr>
    <a:lvl4pPr marL="914391" indent="-228597" algn="l" defTabSz="914391" rtl="0" eaLnBrk="1" latinLnBrk="0" hangingPunct="1">
      <a:buFont typeface="Wingdings" pitchFamily="2" charset="2"/>
      <a:buChar char="Ø"/>
      <a:defRPr sz="1200" kern="1200">
        <a:solidFill>
          <a:schemeClr val="tx1"/>
        </a:solidFill>
        <a:latin typeface="+mn-lt"/>
        <a:ea typeface="+mn-ea"/>
        <a:cs typeface="+mn-cs"/>
      </a:defRPr>
    </a:lvl4pPr>
    <a:lvl5pPr marL="1142988" indent="-228597" algn="l" defTabSz="914391" rtl="0" eaLnBrk="1" latinLnBrk="0" hangingPunct="1">
      <a:buFont typeface="Wingdings" pitchFamily="2" charset="2"/>
      <a:buChar char="ü"/>
      <a:defRPr sz="1200" kern="1200">
        <a:solidFill>
          <a:schemeClr val="tx1"/>
        </a:solidFill>
        <a:latin typeface="+mn-lt"/>
        <a:ea typeface="+mn-ea"/>
        <a:cs typeface="+mn-cs"/>
      </a:defRPr>
    </a:lvl5pPr>
    <a:lvl6pPr marL="2285978"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2</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11</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99" marR="0" lvl="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You can see here that the TOU/PCT treatment gave us 1.25 kW,  the PCT/VPP treatment gave us 1.96 on a 46 cent day, which is comparable to the 1.3 from our hypothesis. So this is a great result.</a:t>
            </a:r>
          </a:p>
        </p:txBody>
      </p:sp>
      <p:sp>
        <p:nvSpPr>
          <p:cNvPr id="4" name="Slide Number Placeholder 3"/>
          <p:cNvSpPr>
            <a:spLocks noGrp="1"/>
          </p:cNvSpPr>
          <p:nvPr>
            <p:ph type="sldNum" sz="quarter" idx="10"/>
          </p:nvPr>
        </p:nvSpPr>
        <p:spPr/>
        <p:txBody>
          <a:bodyPr/>
          <a:lstStyle/>
          <a:p>
            <a:fld id="{DDC8D9B4-9849-4E4F-A237-2FAC555CECC2}" type="slidenum">
              <a:rPr lang="en-US" smtClean="0"/>
              <a:pPr/>
              <a:t>12</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390171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99" marR="0" lvl="1"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Note that this increase in the off peak hours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looks like we are creating a new peak. OG&amp;E peaks at 5pm, after which enough C&amp;I load is coming offline that we are not concerned with creating a new system peak</a:t>
            </a:r>
          </a:p>
          <a:p>
            <a:endParaRPr lang="en-US" dirty="0"/>
          </a:p>
        </p:txBody>
      </p:sp>
      <p:sp>
        <p:nvSpPr>
          <p:cNvPr id="4" name="Slide Number Placeholder 3"/>
          <p:cNvSpPr>
            <a:spLocks noGrp="1"/>
          </p:cNvSpPr>
          <p:nvPr>
            <p:ph type="sldNum" sz="quarter" idx="10"/>
          </p:nvPr>
        </p:nvSpPr>
        <p:spPr/>
        <p:txBody>
          <a:bodyPr/>
          <a:lstStyle/>
          <a:p>
            <a:pPr>
              <a:defRPr/>
            </a:pPr>
            <a:fld id="{4DBDDFBE-A086-432B-8D46-65226B56260F}" type="slidenum">
              <a:rPr lang="en-US" smtClean="0"/>
              <a:pPr>
                <a:defRPr/>
              </a:pPr>
              <a:t>13</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404809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1"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Max demand reduction of 1.96 kW happens at 3pm. To avoid building generation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need to shave SYSTEM peak which occurs at 5pm. </a:t>
            </a:r>
          </a:p>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4DBDDFBE-A086-432B-8D46-65226B56260F}" type="slidenum">
              <a:rPr lang="en-US" smtClean="0"/>
              <a:pPr>
                <a:defRPr/>
              </a:pPr>
              <a:t>14</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404809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Desired</a:t>
            </a:r>
            <a:r>
              <a:rPr lang="en-US" sz="1200" kern="1200" baseline="0" dirty="0" smtClean="0">
                <a:solidFill>
                  <a:schemeClr val="tx1"/>
                </a:solidFill>
                <a:effectLst/>
                <a:latin typeface="+mn-lt"/>
                <a:ea typeface="+mn-ea"/>
                <a:cs typeface="+mn-cs"/>
              </a:rPr>
              <a:t> result</a:t>
            </a:r>
            <a:r>
              <a:rPr lang="en-US" sz="1200" kern="1200" dirty="0" smtClean="0">
                <a:solidFill>
                  <a:schemeClr val="tx1"/>
                </a:solidFill>
                <a:effectLst/>
                <a:latin typeface="+mn-lt"/>
                <a:ea typeface="+mn-ea"/>
                <a:cs typeface="+mn-cs"/>
              </a:rPr>
              <a:t> is to flatten that line in the on peak period. Ways to aid this:</a:t>
            </a:r>
          </a:p>
          <a:p>
            <a:pPr lvl="1"/>
            <a:r>
              <a:rPr lang="en-US" sz="1200" kern="1200" dirty="0" smtClean="0">
                <a:solidFill>
                  <a:schemeClr val="tx1"/>
                </a:solidFill>
                <a:effectLst/>
                <a:latin typeface="+mn-lt"/>
                <a:ea typeface="+mn-ea"/>
                <a:cs typeface="+mn-cs"/>
              </a:rPr>
              <a:t>Precooling</a:t>
            </a:r>
          </a:p>
          <a:p>
            <a:pPr lvl="1"/>
            <a:r>
              <a:rPr lang="en-US" sz="1200" kern="1200" dirty="0" smtClean="0">
                <a:solidFill>
                  <a:schemeClr val="tx1"/>
                </a:solidFill>
                <a:effectLst/>
                <a:latin typeface="+mn-lt"/>
                <a:ea typeface="+mn-ea"/>
                <a:cs typeface="+mn-cs"/>
              </a:rPr>
              <a:t>Weatherization program</a:t>
            </a:r>
          </a:p>
          <a:p>
            <a:pPr lvl="1"/>
            <a:r>
              <a:rPr lang="en-US" sz="1200" kern="1200" dirty="0" smtClean="0">
                <a:solidFill>
                  <a:schemeClr val="tx1"/>
                </a:solidFill>
                <a:effectLst/>
                <a:latin typeface="+mn-lt"/>
                <a:ea typeface="+mn-ea"/>
                <a:cs typeface="+mn-cs"/>
              </a:rPr>
              <a:t>Change in rates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DBDDFBE-A086-432B-8D46-65226B56260F}" type="slidenum">
              <a:rPr lang="en-US" smtClean="0"/>
              <a:pPr>
                <a:defRPr/>
              </a:pPr>
              <a:t>15</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404809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PCT/VPP participants reduced on peak by 6 but 4kWh were shifted into the off peak period. </a:t>
            </a:r>
          </a:p>
          <a:p>
            <a:pPr lvl="0"/>
            <a:r>
              <a:rPr lang="en-US" sz="1200" kern="1200" dirty="0" smtClean="0">
                <a:solidFill>
                  <a:schemeClr val="tx1"/>
                </a:solidFill>
                <a:effectLst/>
                <a:latin typeface="+mn-lt"/>
                <a:ea typeface="+mn-ea"/>
                <a:cs typeface="+mn-cs"/>
              </a:rPr>
              <a:t>TOU, and in particular the IHD treatment, shows load savings @ all times, almost as much decrease in consumption off peak as their was on peak</a:t>
            </a:r>
          </a:p>
          <a:p>
            <a:pPr marL="114299" marR="0" lvl="1" indent="-114299" algn="l" defTabSz="914391"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endParaRPr lang="en-US" sz="1100" dirty="0" smtClean="0"/>
          </a:p>
        </p:txBody>
      </p:sp>
      <p:sp>
        <p:nvSpPr>
          <p:cNvPr id="4" name="Slide Number Placeholder 3"/>
          <p:cNvSpPr>
            <a:spLocks noGrp="1"/>
          </p:cNvSpPr>
          <p:nvPr>
            <p:ph type="sldNum" sz="quarter" idx="10"/>
          </p:nvPr>
        </p:nvSpPr>
        <p:spPr/>
        <p:txBody>
          <a:bodyPr/>
          <a:lstStyle/>
          <a:p>
            <a:fld id="{DDC8D9B4-9849-4E4F-A237-2FAC555CECC2}" type="slidenum">
              <a:rPr lang="en-US" smtClean="0"/>
              <a:pPr/>
              <a:t>16</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191089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kern="1200" dirty="0" smtClean="0">
                <a:solidFill>
                  <a:schemeClr val="tx1"/>
                </a:solidFill>
                <a:effectLst/>
                <a:latin typeface="+mn-lt"/>
                <a:ea typeface="+mn-ea"/>
                <a:cs typeface="+mn-cs"/>
              </a:rPr>
              <a:t>As price increased, the reduction increased on a kW basis AND a % basis</a:t>
            </a:r>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17</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18</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Impossible to tell how much due to weather and how</a:t>
            </a:r>
            <a:r>
              <a:rPr lang="en-US" baseline="0" dirty="0" smtClean="0"/>
              <a:t> much due to learning, other factors</a:t>
            </a:r>
          </a:p>
          <a:p>
            <a:r>
              <a:rPr lang="en-US" dirty="0" smtClean="0"/>
              <a:t>VPP</a:t>
            </a:r>
            <a:r>
              <a:rPr lang="en-US" baseline="0" dirty="0" smtClean="0"/>
              <a:t> price influences event savings</a:t>
            </a:r>
          </a:p>
          <a:p>
            <a:pPr lvl="1"/>
            <a:r>
              <a:rPr lang="en-US" baseline="0" dirty="0" smtClean="0"/>
              <a:t>Very little if already Critical Price</a:t>
            </a:r>
          </a:p>
          <a:p>
            <a:pPr lvl="1"/>
            <a:r>
              <a:rPr lang="en-US" baseline="0" dirty="0" smtClean="0"/>
              <a:t>Adds secondary bump if low, medium, or high price</a:t>
            </a:r>
          </a:p>
          <a:p>
            <a:pPr lvl="0"/>
            <a:r>
              <a:rPr lang="en-US" dirty="0" smtClean="0"/>
              <a:t>Weather</a:t>
            </a:r>
            <a:r>
              <a:rPr lang="en-US" baseline="0" dirty="0" smtClean="0"/>
              <a:t> influences load and savings</a:t>
            </a:r>
          </a:p>
        </p:txBody>
      </p:sp>
      <p:sp>
        <p:nvSpPr>
          <p:cNvPr id="4" name="Slide Number Placeholder 3"/>
          <p:cNvSpPr>
            <a:spLocks noGrp="1"/>
          </p:cNvSpPr>
          <p:nvPr>
            <p:ph type="sldNum" sz="quarter" idx="10"/>
          </p:nvPr>
        </p:nvSpPr>
        <p:spPr/>
        <p:txBody>
          <a:bodyPr/>
          <a:lstStyle/>
          <a:p>
            <a:fld id="{DDC8D9B4-9849-4E4F-A237-2FAC555CECC2}" type="slidenum">
              <a:rPr lang="en-US" smtClean="0"/>
              <a:pPr/>
              <a:t>19</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For</a:t>
            </a:r>
            <a:r>
              <a:rPr lang="en-US" baseline="0" dirty="0" smtClean="0"/>
              <a:t> </a:t>
            </a:r>
            <a:r>
              <a:rPr lang="en-US" dirty="0" smtClean="0"/>
              <a:t>the participants recruited in 2010, we now compare how they responded</a:t>
            </a:r>
            <a:r>
              <a:rPr lang="en-US" baseline="0" dirty="0" smtClean="0"/>
              <a:t> in 2010 with how they responded in 2011.  These graphs represent the same customers for both summers.  </a:t>
            </a:r>
            <a:endParaRPr lang="en-US" dirty="0" smtClean="0"/>
          </a:p>
          <a:p>
            <a:pPr>
              <a:buNone/>
            </a:pPr>
            <a:endParaRPr lang="en-US" dirty="0" smtClean="0"/>
          </a:p>
          <a:p>
            <a:pPr>
              <a:buNone/>
            </a:pPr>
            <a:r>
              <a:rPr lang="en-US" dirty="0" smtClean="0"/>
              <a:t>TOU is based on all weekdays </a:t>
            </a:r>
          </a:p>
        </p:txBody>
      </p:sp>
      <p:sp>
        <p:nvSpPr>
          <p:cNvPr id="4" name="Slide Number Placeholder 3"/>
          <p:cNvSpPr>
            <a:spLocks noGrp="1"/>
          </p:cNvSpPr>
          <p:nvPr>
            <p:ph type="sldNum" sz="quarter" idx="10"/>
          </p:nvPr>
        </p:nvSpPr>
        <p:spPr/>
        <p:txBody>
          <a:bodyPr/>
          <a:lstStyle/>
          <a:p>
            <a:fld id="{DDC8D9B4-9849-4E4F-A237-2FAC555CECC2}" type="slidenum">
              <a:rPr lang="en-US" smtClean="0"/>
              <a:pPr/>
              <a:t>20</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57066" indent="-291179" eaLnBrk="0" hangingPunct="0">
              <a:defRPr>
                <a:solidFill>
                  <a:schemeClr val="tx1"/>
                </a:solidFill>
                <a:latin typeface="Arial" pitchFamily="34" charset="0"/>
                <a:ea typeface="ヒラギノ角ゴ Pro W3"/>
                <a:cs typeface="ヒラギノ角ゴ Pro W3"/>
              </a:defRPr>
            </a:lvl2pPr>
            <a:lvl3pPr marL="1164717" indent="-232943" eaLnBrk="0" hangingPunct="0">
              <a:defRPr>
                <a:solidFill>
                  <a:schemeClr val="tx1"/>
                </a:solidFill>
                <a:latin typeface="Arial" pitchFamily="34" charset="0"/>
                <a:ea typeface="ヒラギノ角ゴ Pro W3"/>
                <a:cs typeface="ヒラギノ角ゴ Pro W3"/>
              </a:defRPr>
            </a:lvl3pPr>
            <a:lvl4pPr marL="1630604" indent="-232943" eaLnBrk="0" hangingPunct="0">
              <a:defRPr>
                <a:solidFill>
                  <a:schemeClr val="tx1"/>
                </a:solidFill>
                <a:latin typeface="Arial" pitchFamily="34" charset="0"/>
                <a:ea typeface="ヒラギノ角ゴ Pro W3"/>
                <a:cs typeface="ヒラギノ角ゴ Pro W3"/>
              </a:defRPr>
            </a:lvl4pPr>
            <a:lvl5pPr marL="2096491" indent="-232943" eaLnBrk="0" hangingPunct="0">
              <a:defRPr>
                <a:solidFill>
                  <a:schemeClr val="tx1"/>
                </a:solidFill>
                <a:latin typeface="Arial" pitchFamily="34" charset="0"/>
                <a:ea typeface="ヒラギノ角ゴ Pro W3"/>
                <a:cs typeface="ヒラギノ角ゴ Pro W3"/>
              </a:defRPr>
            </a:lvl5pPr>
            <a:lvl6pPr marL="2562377"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28264"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4151"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0038"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0E3BB48D-77DF-4969-B6C2-503A082CA97A}" type="slidenum">
              <a:rPr lang="en-US" smtClean="0"/>
              <a:pPr eaLnBrk="1" hangingPunct="1"/>
              <a:t>3</a:t>
            </a:fld>
            <a:endParaRPr lang="en-US" dirty="0" smtClean="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299" marR="0" indent="-114299" algn="l" defTabSz="914391" rtl="0" eaLnBrk="1" fontAlgn="auto" latinLnBrk="0" hangingPunct="1">
              <a:lnSpc>
                <a:spcPct val="100000"/>
              </a:lnSpc>
              <a:spcBef>
                <a:spcPts val="0"/>
              </a:spcBef>
              <a:spcAft>
                <a:spcPts val="0"/>
              </a:spcAft>
              <a:buClrTx/>
              <a:buSzTx/>
              <a:buFont typeface="Arial" pitchFamily="34" charset="0"/>
              <a:buNone/>
              <a:tabLst/>
              <a:defRPr/>
            </a:pPr>
            <a:r>
              <a:rPr lang="en-US" dirty="0" smtClean="0"/>
              <a:t>The 2011 usage is slightly higher</a:t>
            </a:r>
            <a:r>
              <a:rPr lang="en-US" baseline="0" dirty="0" smtClean="0"/>
              <a:t> for both the participants and the control group, but the nature of their energy use and the savings are similar.  </a:t>
            </a:r>
          </a:p>
          <a:p>
            <a:pPr marL="114299" marR="0" indent="-114299" algn="l" defTabSz="914391"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Off</a:t>
            </a:r>
            <a:r>
              <a:rPr lang="en-US" baseline="0" dirty="0" smtClean="0"/>
              <a:t> Peak Prices:</a:t>
            </a:r>
          </a:p>
          <a:p>
            <a:pPr marL="457196" lvl="1" indent="-114299"/>
            <a:r>
              <a:rPr lang="en-US" baseline="0" dirty="0" smtClean="0"/>
              <a:t>Treatment: 4.2 cents</a:t>
            </a:r>
          </a:p>
          <a:p>
            <a:pPr marL="457196" lvl="1" indent="-114299"/>
            <a:r>
              <a:rPr lang="en-US" baseline="0" dirty="0" smtClean="0"/>
              <a:t>Control: 8.4-9.7 cents</a:t>
            </a:r>
          </a:p>
          <a:p>
            <a:pPr marL="114299" indent="-114299"/>
            <a:r>
              <a:rPr lang="en-US" baseline="0" dirty="0" smtClean="0"/>
              <a:t>On Peak Prices:</a:t>
            </a:r>
          </a:p>
          <a:p>
            <a:pPr marL="457196" lvl="1" indent="-114299"/>
            <a:r>
              <a:rPr lang="en-US" baseline="0" dirty="0" smtClean="0"/>
              <a:t>Treatment: 23 cents</a:t>
            </a:r>
          </a:p>
          <a:p>
            <a:pPr marL="457196" lvl="1" indent="-114299"/>
            <a:r>
              <a:rPr lang="en-US" baseline="0" dirty="0" smtClean="0"/>
              <a:t>Control: 8.4-9.7 cents</a:t>
            </a:r>
          </a:p>
        </p:txBody>
      </p:sp>
      <p:sp>
        <p:nvSpPr>
          <p:cNvPr id="4" name="Slide Number Placeholder 3"/>
          <p:cNvSpPr>
            <a:spLocks noGrp="1"/>
          </p:cNvSpPr>
          <p:nvPr>
            <p:ph type="sldNum" sz="quarter" idx="10"/>
          </p:nvPr>
        </p:nvSpPr>
        <p:spPr/>
        <p:txBody>
          <a:bodyPr/>
          <a:lstStyle/>
          <a:p>
            <a:fld id="{DDC8D9B4-9849-4E4F-A237-2FAC555CECC2}" type="slidenum">
              <a:rPr lang="en-US" smtClean="0"/>
              <a:pPr/>
              <a:t>21</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We now look at the VPP-CP</a:t>
            </a:r>
            <a:r>
              <a:rPr lang="en-US" baseline="0" dirty="0" smtClean="0"/>
              <a:t> customers on the highest-price days, when the day ahead price was set at 46 cents</a:t>
            </a:r>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22</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VPP Critical</a:t>
            </a:r>
            <a:r>
              <a:rPr lang="en-US" baseline="0" dirty="0" smtClean="0"/>
              <a:t> price days – higher usage in 2011.  Possible reasons:</a:t>
            </a:r>
          </a:p>
          <a:p>
            <a:r>
              <a:rPr lang="en-US" baseline="0" dirty="0" smtClean="0"/>
              <a:t>much hotter in 2011 means higher baseline, less savings.  </a:t>
            </a:r>
          </a:p>
          <a:p>
            <a:r>
              <a:rPr lang="en-US" baseline="0" dirty="0" smtClean="0"/>
              <a:t>Highest-price days in 2011 were all in sequence, so there may be residual heat</a:t>
            </a:r>
          </a:p>
          <a:p>
            <a:r>
              <a:rPr lang="en-US" baseline="0" dirty="0" smtClean="0"/>
              <a:t>Less tolerance for discomfort?</a:t>
            </a:r>
          </a:p>
          <a:p>
            <a:r>
              <a:rPr lang="en-US" baseline="0" dirty="0" smtClean="0"/>
              <a:t>Could be that customers are learning off peak energy is low-priced.  </a:t>
            </a:r>
          </a:p>
          <a:p>
            <a:pPr>
              <a:buNone/>
            </a:pPr>
            <a:endParaRPr lang="en-US" baseline="0" dirty="0" smtClean="0"/>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Off</a:t>
            </a:r>
            <a:r>
              <a:rPr lang="en-US" baseline="0" dirty="0" smtClean="0"/>
              <a:t> Peak Prices:</a:t>
            </a:r>
          </a:p>
          <a:p>
            <a:pPr marL="457196" lvl="1" indent="-114299"/>
            <a:r>
              <a:rPr lang="en-US" baseline="0" dirty="0" smtClean="0"/>
              <a:t>Treatment: 4.5 cents</a:t>
            </a:r>
          </a:p>
          <a:p>
            <a:pPr marL="457196" lvl="1" indent="-114299"/>
            <a:r>
              <a:rPr lang="en-US" baseline="0" dirty="0" smtClean="0"/>
              <a:t>Control: 8.4-9.7 cents</a:t>
            </a:r>
          </a:p>
          <a:p>
            <a:pPr marL="114299" indent="-114299"/>
            <a:r>
              <a:rPr lang="en-US" baseline="0" dirty="0" smtClean="0"/>
              <a:t>On Peak Prices:</a:t>
            </a:r>
          </a:p>
          <a:p>
            <a:pPr marL="457196" lvl="1" indent="-114299"/>
            <a:r>
              <a:rPr lang="en-US" baseline="0" dirty="0" smtClean="0"/>
              <a:t>Treatment: 46 cents</a:t>
            </a:r>
          </a:p>
          <a:p>
            <a:pPr marL="457196" lvl="1" indent="-114299"/>
            <a:r>
              <a:rPr lang="en-US" baseline="0" dirty="0" smtClean="0"/>
              <a:t>Control: 8.4-9.7 cents</a:t>
            </a:r>
          </a:p>
        </p:txBody>
      </p:sp>
      <p:sp>
        <p:nvSpPr>
          <p:cNvPr id="4" name="Slide Number Placeholder 3"/>
          <p:cNvSpPr>
            <a:spLocks noGrp="1"/>
          </p:cNvSpPr>
          <p:nvPr>
            <p:ph type="sldNum" sz="quarter" idx="10"/>
          </p:nvPr>
        </p:nvSpPr>
        <p:spPr/>
        <p:txBody>
          <a:bodyPr/>
          <a:lstStyle/>
          <a:p>
            <a:fld id="{DDC8D9B4-9849-4E4F-A237-2FAC555CECC2}" type="slidenum">
              <a:rPr lang="en-US" smtClean="0"/>
              <a:pPr/>
              <a:t>23</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Similar</a:t>
            </a:r>
            <a:r>
              <a:rPr lang="en-US" baseline="0" dirty="0" smtClean="0"/>
              <a:t> differences for Portal only – more savings, less total load in 2010.</a:t>
            </a:r>
          </a:p>
          <a:p>
            <a:pPr>
              <a:buNone/>
            </a:pPr>
            <a:endParaRPr lang="en-US" baseline="0" dirty="0" smtClean="0"/>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Off</a:t>
            </a:r>
            <a:r>
              <a:rPr lang="en-US" baseline="0" dirty="0" smtClean="0"/>
              <a:t> Peak Prices:</a:t>
            </a:r>
          </a:p>
          <a:p>
            <a:pPr marL="457196" lvl="1" indent="-114299"/>
            <a:r>
              <a:rPr lang="en-US" baseline="0" dirty="0" smtClean="0"/>
              <a:t>Treatment: 4.5 cents</a:t>
            </a:r>
          </a:p>
          <a:p>
            <a:pPr marL="457196" lvl="1" indent="-114299"/>
            <a:r>
              <a:rPr lang="en-US" baseline="0" dirty="0" smtClean="0"/>
              <a:t>Control: 8.4-9.7 cents</a:t>
            </a:r>
          </a:p>
          <a:p>
            <a:pPr marL="114299" indent="-114299"/>
            <a:r>
              <a:rPr lang="en-US" baseline="0" dirty="0" smtClean="0"/>
              <a:t>On Peak Prices:</a:t>
            </a:r>
          </a:p>
          <a:p>
            <a:pPr marL="457196" lvl="1" indent="-114299"/>
            <a:r>
              <a:rPr lang="en-US" baseline="0" dirty="0" smtClean="0"/>
              <a:t>Treatment: 46 cents</a:t>
            </a:r>
          </a:p>
          <a:p>
            <a:pPr marL="457196" lvl="1" indent="-114299"/>
            <a:r>
              <a:rPr lang="en-US" baseline="0" dirty="0" smtClean="0"/>
              <a:t>Control: 8.4-9.7 cents</a:t>
            </a:r>
          </a:p>
          <a:p>
            <a:pPr>
              <a:buNone/>
            </a:pPr>
            <a:endParaRPr lang="en-US" baseline="0" dirty="0" smtClean="0"/>
          </a:p>
        </p:txBody>
      </p:sp>
      <p:sp>
        <p:nvSpPr>
          <p:cNvPr id="4" name="Slide Number Placeholder 3"/>
          <p:cNvSpPr>
            <a:spLocks noGrp="1"/>
          </p:cNvSpPr>
          <p:nvPr>
            <p:ph type="sldNum" sz="quarter" idx="10"/>
          </p:nvPr>
        </p:nvSpPr>
        <p:spPr/>
        <p:txBody>
          <a:bodyPr/>
          <a:lstStyle/>
          <a:p>
            <a:fld id="{DDC8D9B4-9849-4E4F-A237-2FAC555CECC2}" type="slidenum">
              <a:rPr lang="en-US" smtClean="0"/>
              <a:pPr/>
              <a:t>24</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baseline="0" dirty="0" smtClean="0"/>
              <a:t>7 events were called with a variety of starting times, durations, and notice times, and on differently-priced VPP-CP days.</a:t>
            </a:r>
          </a:p>
          <a:p>
            <a:pPr algn="l">
              <a:buNone/>
            </a:pPr>
            <a:endParaRPr lang="en-US" baseline="0" dirty="0" smtClean="0"/>
          </a:p>
          <a:p>
            <a:pPr algn="l">
              <a:buNone/>
            </a:pPr>
            <a:r>
              <a:rPr lang="en-US" baseline="0" dirty="0" smtClean="0"/>
              <a:t>This graph represents a day on which a critical peak event was called.  The maroon lines represent the start and end of the event.  </a:t>
            </a:r>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Notice of</a:t>
            </a:r>
            <a:r>
              <a:rPr lang="en-US" baseline="0" dirty="0" smtClean="0"/>
              <a:t> event was given the day before</a:t>
            </a:r>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High of 107 degrees.</a:t>
            </a:r>
            <a:endParaRPr lang="en-US" dirty="0" smtClean="0"/>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Off</a:t>
            </a:r>
            <a:r>
              <a:rPr lang="en-US" baseline="0" dirty="0" smtClean="0"/>
              <a:t> Peak Prices:</a:t>
            </a:r>
          </a:p>
          <a:p>
            <a:pPr marL="457196" lvl="1" indent="-114299"/>
            <a:r>
              <a:rPr lang="en-US" baseline="0" dirty="0" smtClean="0"/>
              <a:t>Treatment: 4.5 cents</a:t>
            </a:r>
          </a:p>
          <a:p>
            <a:pPr marL="457196" lvl="1" indent="-114299"/>
            <a:r>
              <a:rPr lang="en-US" baseline="0" dirty="0" smtClean="0"/>
              <a:t>Control: 8.4-9.7 cents</a:t>
            </a:r>
          </a:p>
          <a:p>
            <a:pPr marL="114299" indent="-114299"/>
            <a:r>
              <a:rPr lang="en-US" baseline="0" dirty="0" smtClean="0"/>
              <a:t>On Peak Prices: (2-4 and 6-7 pm)</a:t>
            </a:r>
          </a:p>
          <a:p>
            <a:pPr marL="457196" lvl="1" indent="-114299"/>
            <a:r>
              <a:rPr lang="en-US" baseline="0" dirty="0" smtClean="0"/>
              <a:t>Treatment: 23 cents</a:t>
            </a:r>
          </a:p>
          <a:p>
            <a:pPr marL="457196" lvl="1" indent="-114299"/>
            <a:r>
              <a:rPr lang="en-US" baseline="0" dirty="0" smtClean="0"/>
              <a:t>Control: 8.4-9.7 cents</a:t>
            </a:r>
          </a:p>
          <a:p>
            <a:pPr marL="114299" lvl="0" indent="-114299"/>
            <a:r>
              <a:rPr lang="en-US" baseline="0" dirty="0" smtClean="0"/>
              <a:t>Critical Event Prices (4-6pm)</a:t>
            </a:r>
          </a:p>
          <a:p>
            <a:pPr marL="457196" lvl="1" indent="-114299"/>
            <a:r>
              <a:rPr lang="en-US" baseline="0" dirty="0" smtClean="0"/>
              <a:t>Treatment: 46 cents</a:t>
            </a:r>
          </a:p>
          <a:p>
            <a:pPr marL="457196" lvl="1" indent="-114299"/>
            <a:r>
              <a:rPr lang="en-US" baseline="0" dirty="0" smtClean="0"/>
              <a:t>Control: 8.4-9.7 cents</a:t>
            </a:r>
          </a:p>
          <a:p>
            <a:pPr marL="114299" marR="0" lvl="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Savings are almost identical at hour-ending 15 and hour-ending 17 – replicates maximum savings at system peak time</a:t>
            </a:r>
          </a:p>
          <a:p>
            <a:pPr marL="114299" lvl="0" indent="-114299"/>
            <a:r>
              <a:rPr lang="en-US" baseline="0" dirty="0" smtClean="0"/>
              <a:t>This shows exactly what Katie described that was needed – maximize the reduction at the time of the peak.  </a:t>
            </a:r>
          </a:p>
          <a:p>
            <a:pPr marL="114299" lvl="0" indent="-114299"/>
            <a:r>
              <a:rPr lang="en-US" baseline="0" dirty="0" smtClean="0"/>
              <a:t>Also note that this secondary bump in savings is only present for the PCT group, which has the automated response.  There is no comparable bump in the IHD or Portal groups.   </a:t>
            </a:r>
          </a:p>
        </p:txBody>
      </p:sp>
      <p:sp>
        <p:nvSpPr>
          <p:cNvPr id="4" name="Slide Number Placeholder 3"/>
          <p:cNvSpPr>
            <a:spLocks noGrp="1"/>
          </p:cNvSpPr>
          <p:nvPr>
            <p:ph type="sldNum" sz="quarter" idx="10"/>
          </p:nvPr>
        </p:nvSpPr>
        <p:spPr/>
        <p:txBody>
          <a:bodyPr/>
          <a:lstStyle/>
          <a:p>
            <a:fld id="{DDC8D9B4-9849-4E4F-A237-2FAC555CECC2}" type="slidenum">
              <a:rPr lang="en-US" smtClean="0"/>
              <a:pPr/>
              <a:t>25</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aseline="0" dirty="0" smtClean="0"/>
              <a:t>This graph is representative of an early event start time. </a:t>
            </a:r>
          </a:p>
          <a:p>
            <a:r>
              <a:rPr lang="en-US" dirty="0" smtClean="0"/>
              <a:t>Notice was given to customers 3 hours in advance of event</a:t>
            </a:r>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High temp of 103 degrees.</a:t>
            </a:r>
          </a:p>
          <a:p>
            <a:pPr marL="114299" marR="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dirty="0" smtClean="0"/>
              <a:t>Off</a:t>
            </a:r>
            <a:r>
              <a:rPr lang="en-US" baseline="0" dirty="0" smtClean="0"/>
              <a:t> Peak Prices:</a:t>
            </a:r>
          </a:p>
          <a:p>
            <a:pPr marL="457196" lvl="1" indent="-114299"/>
            <a:r>
              <a:rPr lang="en-US" baseline="0" dirty="0" smtClean="0"/>
              <a:t>Treatment: 4.5 cents</a:t>
            </a:r>
          </a:p>
          <a:p>
            <a:pPr marL="457196" lvl="1" indent="-114299"/>
            <a:r>
              <a:rPr lang="en-US" baseline="0" dirty="0" smtClean="0"/>
              <a:t>Control: 8.4-9.7 cents</a:t>
            </a:r>
          </a:p>
          <a:p>
            <a:pPr marL="114299" indent="-114299"/>
            <a:r>
              <a:rPr lang="en-US" baseline="0" dirty="0" smtClean="0"/>
              <a:t>On Peak Prices: (N/A)</a:t>
            </a:r>
          </a:p>
          <a:p>
            <a:pPr marL="457196" lvl="1" indent="-114299"/>
            <a:r>
              <a:rPr lang="en-US" baseline="0" dirty="0" smtClean="0"/>
              <a:t>The critical event spans across this on peak period.</a:t>
            </a:r>
          </a:p>
          <a:p>
            <a:pPr marL="114299" lvl="0" indent="-114299"/>
            <a:r>
              <a:rPr lang="en-US" baseline="0" dirty="0" smtClean="0"/>
              <a:t>Critical Event Prices (1-9pm)</a:t>
            </a:r>
          </a:p>
          <a:p>
            <a:pPr marL="457196" lvl="1" indent="-114299"/>
            <a:r>
              <a:rPr lang="en-US" baseline="0" dirty="0" smtClean="0"/>
              <a:t>Treatment: 46 cents</a:t>
            </a:r>
          </a:p>
          <a:p>
            <a:pPr marL="457196" lvl="1" indent="-114299"/>
            <a:r>
              <a:rPr lang="en-US" baseline="0" dirty="0" smtClean="0"/>
              <a:t>Control: 8.4-9.7 cents</a:t>
            </a:r>
          </a:p>
          <a:p>
            <a:pPr marL="114299" marR="0" lvl="0" indent="-114299" algn="l" defTabSz="914391"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Savings are stretched out longer, but still decay toward end.  Rebound is shifted later.  </a:t>
            </a:r>
          </a:p>
        </p:txBody>
      </p:sp>
      <p:sp>
        <p:nvSpPr>
          <p:cNvPr id="4" name="Slide Number Placeholder 3"/>
          <p:cNvSpPr>
            <a:spLocks noGrp="1"/>
          </p:cNvSpPr>
          <p:nvPr>
            <p:ph type="sldNum" sz="quarter" idx="10"/>
          </p:nvPr>
        </p:nvSpPr>
        <p:spPr/>
        <p:txBody>
          <a:bodyPr/>
          <a:lstStyle/>
          <a:p>
            <a:fld id="{DDC8D9B4-9849-4E4F-A237-2FAC555CECC2}" type="slidenum">
              <a:rPr lang="en-US" smtClean="0"/>
              <a:pPr/>
              <a:t>26</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27</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1222538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57066" indent="-291179" eaLnBrk="0" hangingPunct="0">
              <a:defRPr>
                <a:solidFill>
                  <a:schemeClr val="tx1"/>
                </a:solidFill>
                <a:latin typeface="Arial" pitchFamily="34" charset="0"/>
                <a:ea typeface="ヒラギノ角ゴ Pro W3"/>
                <a:cs typeface="ヒラギノ角ゴ Pro W3"/>
              </a:defRPr>
            </a:lvl2pPr>
            <a:lvl3pPr marL="1164717" indent="-232943" eaLnBrk="0" hangingPunct="0">
              <a:defRPr>
                <a:solidFill>
                  <a:schemeClr val="tx1"/>
                </a:solidFill>
                <a:latin typeface="Arial" pitchFamily="34" charset="0"/>
                <a:ea typeface="ヒラギノ角ゴ Pro W3"/>
                <a:cs typeface="ヒラギノ角ゴ Pro W3"/>
              </a:defRPr>
            </a:lvl3pPr>
            <a:lvl4pPr marL="1630604" indent="-232943" eaLnBrk="0" hangingPunct="0">
              <a:defRPr>
                <a:solidFill>
                  <a:schemeClr val="tx1"/>
                </a:solidFill>
                <a:latin typeface="Arial" pitchFamily="34" charset="0"/>
                <a:ea typeface="ヒラギノ角ゴ Pro W3"/>
                <a:cs typeface="ヒラギノ角ゴ Pro W3"/>
              </a:defRPr>
            </a:lvl4pPr>
            <a:lvl5pPr marL="2096491" indent="-232943" eaLnBrk="0" hangingPunct="0">
              <a:defRPr>
                <a:solidFill>
                  <a:schemeClr val="tx1"/>
                </a:solidFill>
                <a:latin typeface="Arial" pitchFamily="34" charset="0"/>
                <a:ea typeface="ヒラギノ角ゴ Pro W3"/>
                <a:cs typeface="ヒラギノ角ゴ Pro W3"/>
              </a:defRPr>
            </a:lvl5pPr>
            <a:lvl6pPr marL="2562377"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28264"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4151"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0038"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704355CF-0067-4A00-8069-CFA934A78AA8}" type="slidenum">
              <a:rPr lang="en-US" smtClean="0"/>
              <a:pPr eaLnBrk="1" hangingPunct="1"/>
              <a:t>30</a:t>
            </a:fld>
            <a:endParaRPr lang="en-US" dirty="0" smtClean="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57066" indent="-291179" eaLnBrk="0" hangingPunct="0">
              <a:defRPr>
                <a:solidFill>
                  <a:schemeClr val="tx1"/>
                </a:solidFill>
                <a:latin typeface="Arial" pitchFamily="34" charset="0"/>
                <a:ea typeface="ヒラギノ角ゴ Pro W3"/>
                <a:cs typeface="ヒラギノ角ゴ Pro W3"/>
              </a:defRPr>
            </a:lvl2pPr>
            <a:lvl3pPr marL="1164717" indent="-232943" eaLnBrk="0" hangingPunct="0">
              <a:defRPr>
                <a:solidFill>
                  <a:schemeClr val="tx1"/>
                </a:solidFill>
                <a:latin typeface="Arial" pitchFamily="34" charset="0"/>
                <a:ea typeface="ヒラギノ角ゴ Pro W3"/>
                <a:cs typeface="ヒラギノ角ゴ Pro W3"/>
              </a:defRPr>
            </a:lvl3pPr>
            <a:lvl4pPr marL="1630604" indent="-232943" eaLnBrk="0" hangingPunct="0">
              <a:defRPr>
                <a:solidFill>
                  <a:schemeClr val="tx1"/>
                </a:solidFill>
                <a:latin typeface="Arial" pitchFamily="34" charset="0"/>
                <a:ea typeface="ヒラギノ角ゴ Pro W3"/>
                <a:cs typeface="ヒラギノ角ゴ Pro W3"/>
              </a:defRPr>
            </a:lvl4pPr>
            <a:lvl5pPr marL="2096491" indent="-232943" eaLnBrk="0" hangingPunct="0">
              <a:defRPr>
                <a:solidFill>
                  <a:schemeClr val="tx1"/>
                </a:solidFill>
                <a:latin typeface="Arial" pitchFamily="34" charset="0"/>
                <a:ea typeface="ヒラギノ角ゴ Pro W3"/>
                <a:cs typeface="ヒラギノ角ゴ Pro W3"/>
              </a:defRPr>
            </a:lvl5pPr>
            <a:lvl6pPr marL="2562377"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28264"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4151"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0038" indent="-232943" defTabSz="465887"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D0B2291D-EE1E-4FD8-9842-1B4521C78B35}" type="slidenum">
              <a:rPr lang="en-US" smtClean="0"/>
              <a:pPr eaLnBrk="1" hangingPunct="1"/>
              <a:t>31</a:t>
            </a:fld>
            <a:endParaRPr lang="en-US" dirty="0" smtClean="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34</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4</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3613757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35</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36</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37</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38</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5</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600B730-3B2D-4670-9C18-6F2A5A3A066E}" type="slidenum">
              <a:rPr lang="en-US" smtClean="0"/>
              <a:pPr>
                <a:defRPr/>
              </a:pPr>
              <a:t>6</a:t>
            </a:fld>
            <a:endParaRPr lang="en-US" dirty="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600B730-3B2D-4670-9C18-6F2A5A3A066E}" type="slidenum">
              <a:rPr lang="en-US" smtClean="0"/>
              <a:pPr>
                <a:defRPr/>
              </a:pPr>
              <a:t>7</a:t>
            </a:fld>
            <a:endParaRPr lang="en-US" dirty="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600B730-3B2D-4670-9C18-6F2A5A3A066E}" type="slidenum">
              <a:rPr lang="en-US" smtClean="0"/>
              <a:pPr>
                <a:defRPr/>
              </a:pPr>
              <a:t>8</a:t>
            </a:fld>
            <a:endParaRPr lang="en-US" dirty="0"/>
          </a:p>
        </p:txBody>
      </p:sp>
      <p:sp>
        <p:nvSpPr>
          <p:cNvPr id="2" name="Date Placeholder 1"/>
          <p:cNvSpPr>
            <a:spLocks noGrp="1"/>
          </p:cNvSpPr>
          <p:nvPr>
            <p:ph type="dt" idx="10"/>
          </p:nvPr>
        </p:nvSpPr>
        <p:spPr/>
        <p:txBody>
          <a:bodyPr/>
          <a:lstStyle/>
          <a:p>
            <a:r>
              <a:rPr lang="en-US" dirty="0" smtClean="0"/>
              <a:t>January 24, 2012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8D9B4-9849-4E4F-A237-2FAC555CECC2}" type="slidenum">
              <a:rPr lang="en-US" smtClean="0"/>
              <a:pPr/>
              <a:t>9</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428140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9" marR="0" lvl="1" indent="0" algn="l" defTabSz="914391" rtl="0" eaLnBrk="1" fontAlgn="auto" latinLnBrk="0" hangingPunct="1">
              <a:lnSpc>
                <a:spcPct val="100000"/>
              </a:lnSpc>
              <a:spcBef>
                <a:spcPts val="0"/>
              </a:spcBef>
              <a:spcAft>
                <a:spcPts val="0"/>
              </a:spcAft>
              <a:buClrTx/>
              <a:buSzTx/>
              <a:buFont typeface="Courier New" pitchFamily="49" charset="0"/>
              <a:buNone/>
              <a:tabLst/>
              <a:defRPr/>
            </a:pPr>
            <a:r>
              <a:rPr lang="en-US" sz="1200" kern="1200" dirty="0" smtClean="0">
                <a:solidFill>
                  <a:schemeClr val="tx1"/>
                </a:solidFill>
                <a:effectLst/>
                <a:latin typeface="+mn-lt"/>
                <a:ea typeface="+mn-ea"/>
                <a:cs typeface="+mn-cs"/>
              </a:rPr>
              <a:t>With these two pieces we aim to have 210 mW of demand reduction (which is 3%</a:t>
            </a:r>
            <a:r>
              <a:rPr lang="en-US" sz="1200" kern="1200" baseline="0" dirty="0" smtClean="0">
                <a:solidFill>
                  <a:schemeClr val="tx1"/>
                </a:solidFill>
                <a:effectLst/>
                <a:latin typeface="+mn-lt"/>
                <a:ea typeface="+mn-ea"/>
                <a:cs typeface="+mn-cs"/>
              </a:rPr>
              <a:t> of our projected system peak)</a:t>
            </a:r>
            <a:r>
              <a:rPr lang="en-US" sz="1200" kern="1200" dirty="0" smtClean="0">
                <a:solidFill>
                  <a:schemeClr val="tx1"/>
                </a:solidFill>
                <a:effectLst/>
                <a:latin typeface="+mn-lt"/>
                <a:ea typeface="+mn-ea"/>
                <a:cs typeface="+mn-cs"/>
              </a:rPr>
              <a:t> by the end of 2014, and therefore avoid building incremental generation until the year 2020</a:t>
            </a:r>
          </a:p>
        </p:txBody>
      </p:sp>
      <p:sp>
        <p:nvSpPr>
          <p:cNvPr id="4" name="Slide Number Placeholder 3"/>
          <p:cNvSpPr>
            <a:spLocks noGrp="1"/>
          </p:cNvSpPr>
          <p:nvPr>
            <p:ph type="sldNum" sz="quarter" idx="10"/>
          </p:nvPr>
        </p:nvSpPr>
        <p:spPr/>
        <p:txBody>
          <a:bodyPr/>
          <a:lstStyle/>
          <a:p>
            <a:fld id="{DDC8D9B4-9849-4E4F-A237-2FAC555CECC2}" type="slidenum">
              <a:rPr lang="en-US" smtClean="0"/>
              <a:pPr/>
              <a:t>10</a:t>
            </a:fld>
            <a:endParaRPr lang="en-US" dirty="0"/>
          </a:p>
        </p:txBody>
      </p:sp>
      <p:sp>
        <p:nvSpPr>
          <p:cNvPr id="5" name="Date Placeholder 4"/>
          <p:cNvSpPr>
            <a:spLocks noGrp="1"/>
          </p:cNvSpPr>
          <p:nvPr>
            <p:ph type="dt" idx="11"/>
          </p:nvPr>
        </p:nvSpPr>
        <p:spPr/>
        <p:txBody>
          <a:bodyPr/>
          <a:lstStyle/>
          <a:p>
            <a:r>
              <a:rPr lang="en-US" dirty="0" smtClean="0"/>
              <a:t>January 24, 2012</a:t>
            </a:r>
            <a:endParaRPr lang="en-US" dirty="0"/>
          </a:p>
        </p:txBody>
      </p:sp>
    </p:spTree>
    <p:extLst>
      <p:ext uri="{BB962C8B-B14F-4D97-AF65-F5344CB8AC3E}">
        <p14:creationId xmlns:p14="http://schemas.microsoft.com/office/powerpoint/2010/main" val="114715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30"/>
          <p:cNvGrpSpPr>
            <a:grpSpLocks/>
          </p:cNvGrpSpPr>
          <p:nvPr userDrawn="1"/>
        </p:nvGrpSpPr>
        <p:grpSpPr bwMode="auto">
          <a:xfrm>
            <a:off x="3919115" y="164575"/>
            <a:ext cx="1538682" cy="812802"/>
            <a:chOff x="-227" y="-64"/>
            <a:chExt cx="1077" cy="512"/>
          </a:xfrm>
        </p:grpSpPr>
        <p:sp>
          <p:nvSpPr>
            <p:cNvPr id="15" name="Rectangle 31"/>
            <p:cNvSpPr>
              <a:spLocks/>
            </p:cNvSpPr>
            <p:nvPr/>
          </p:nvSpPr>
          <p:spPr bwMode="auto">
            <a:xfrm>
              <a:off x="-216" y="-64"/>
              <a:ext cx="959" cy="194"/>
            </a:xfrm>
            <a:prstGeom prst="rect">
              <a:avLst/>
            </a:prstGeom>
            <a:noFill/>
            <a:ln w="12700">
              <a:noFill/>
              <a:miter lim="800000"/>
              <a:headEnd/>
              <a:tailEnd/>
            </a:ln>
          </p:spPr>
          <p:txBody>
            <a:bodyPr wrap="square" lIns="0" tIns="0" rIns="0" bIns="0" anchor="ctr">
              <a:spAutoFit/>
            </a:bodyPr>
            <a:lstStyle/>
            <a:p>
              <a:pPr algn="dist">
                <a:spcAft>
                  <a:spcPts val="600"/>
                </a:spcAft>
              </a:pPr>
              <a:r>
                <a:rPr lang="en-US" sz="2000" b="1" dirty="0">
                  <a:solidFill>
                    <a:schemeClr val="tx1"/>
                  </a:solidFill>
                  <a:latin typeface="Avenir LT Std 95 Black" pitchFamily="-109" charset="0"/>
                  <a:sym typeface="Avenir LT Std 95 Black" pitchFamily="-109" charset="0"/>
                </a:rPr>
                <a:t>POSITIVE</a:t>
              </a:r>
            </a:p>
          </p:txBody>
        </p:sp>
        <p:sp>
          <p:nvSpPr>
            <p:cNvPr id="16" name="Rectangle 32"/>
            <p:cNvSpPr>
              <a:spLocks/>
            </p:cNvSpPr>
            <p:nvPr/>
          </p:nvSpPr>
          <p:spPr bwMode="auto">
            <a:xfrm>
              <a:off x="-216" y="105"/>
              <a:ext cx="959" cy="194"/>
            </a:xfrm>
            <a:prstGeom prst="rect">
              <a:avLst/>
            </a:prstGeom>
            <a:noFill/>
            <a:ln w="12700">
              <a:noFill/>
              <a:miter lim="800000"/>
              <a:headEnd/>
              <a:tailEnd/>
            </a:ln>
          </p:spPr>
          <p:txBody>
            <a:bodyPr wrap="square" lIns="0" tIns="0" rIns="0" bIns="0" anchor="ctr">
              <a:spAutoFit/>
            </a:bodyPr>
            <a:lstStyle/>
            <a:p>
              <a:pPr algn="dist">
                <a:spcAft>
                  <a:spcPts val="600"/>
                </a:spcAft>
              </a:pPr>
              <a:r>
                <a:rPr lang="en-US" sz="2000" b="1" dirty="0">
                  <a:solidFill>
                    <a:schemeClr val="tx1"/>
                  </a:solidFill>
                  <a:latin typeface="Avenir LT Std 95 Black" pitchFamily="-109" charset="0"/>
                  <a:sym typeface="Avenir LT Std 95 Black" pitchFamily="-109" charset="0"/>
                </a:rPr>
                <a:t>ENERGY</a:t>
              </a:r>
            </a:p>
          </p:txBody>
        </p:sp>
        <p:sp>
          <p:nvSpPr>
            <p:cNvPr id="17" name="Rectangle 33"/>
            <p:cNvSpPr>
              <a:spLocks/>
            </p:cNvSpPr>
            <p:nvPr/>
          </p:nvSpPr>
          <p:spPr bwMode="auto">
            <a:xfrm>
              <a:off x="-227" y="274"/>
              <a:ext cx="1077" cy="174"/>
            </a:xfrm>
            <a:prstGeom prst="rect">
              <a:avLst/>
            </a:prstGeom>
            <a:noFill/>
            <a:ln w="12700">
              <a:noFill/>
              <a:miter lim="800000"/>
              <a:headEnd/>
              <a:tailEnd/>
            </a:ln>
          </p:spPr>
          <p:txBody>
            <a:bodyPr wrap="square" lIns="0" tIns="0" rIns="0" bIns="0" anchor="ctr">
              <a:spAutoFit/>
            </a:bodyPr>
            <a:lstStyle/>
            <a:p>
              <a:pPr algn="dist">
                <a:spcAft>
                  <a:spcPts val="600"/>
                </a:spcAft>
              </a:pPr>
              <a:r>
                <a:rPr lang="en-US" sz="1800" b="1" dirty="0" smtClean="0">
                  <a:solidFill>
                    <a:schemeClr val="tx1"/>
                  </a:solidFill>
                  <a:latin typeface="Avenir LT Std 95 Black" pitchFamily="-109" charset="0"/>
                  <a:sym typeface="Avenir LT Std 95 Black" pitchFamily="-109" charset="0"/>
                </a:rPr>
                <a:t>T</a:t>
              </a:r>
              <a:r>
                <a:rPr lang="en-US" sz="1800" b="1" dirty="0" smtClean="0">
                  <a:solidFill>
                    <a:srgbClr val="F44E29"/>
                  </a:solidFill>
                  <a:latin typeface="Avenir LT Std 95 Black" pitchFamily="-109" charset="0"/>
                  <a:sym typeface="Avenir LT Std 95 Black" pitchFamily="-109" charset="0"/>
                </a:rPr>
                <a:t>OGE</a:t>
              </a:r>
              <a:r>
                <a:rPr lang="en-US" sz="1800" b="1" dirty="0" smtClean="0">
                  <a:solidFill>
                    <a:schemeClr val="tx1"/>
                  </a:solidFill>
                  <a:latin typeface="Avenir LT Std 95 Black" pitchFamily="-109" charset="0"/>
                  <a:sym typeface="Avenir LT Std 95 Black" pitchFamily="-109" charset="0"/>
                </a:rPr>
                <a:t>THER</a:t>
              </a:r>
              <a:r>
                <a:rPr lang="en-US" sz="1800" b="1" baseline="30000" dirty="0" smtClean="0">
                  <a:solidFill>
                    <a:schemeClr val="tx1"/>
                  </a:solidFill>
                  <a:latin typeface="Avenir LT Std 95 Black" pitchFamily="-109" charset="0"/>
                  <a:sym typeface="Avenir LT Std 95 Black" pitchFamily="-109" charset="0"/>
                </a:rPr>
                <a:t>®</a:t>
              </a:r>
              <a:endParaRPr lang="en-US" sz="1800" b="1" dirty="0">
                <a:solidFill>
                  <a:schemeClr val="tx1"/>
                </a:solidFill>
                <a:latin typeface="Avenir LT Std 95 Black" pitchFamily="-109" charset="0"/>
                <a:sym typeface="Avenir LT Std 95 Black" pitchFamily="-109" charset="0"/>
              </a:endParaRPr>
            </a:p>
          </p:txBody>
        </p:sp>
      </p:gr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pic>
        <p:nvPicPr>
          <p:cNvPr id="7" name="Picture 6"/>
          <p:cNvPicPr>
            <a:picLocks noChangeAspect="1" noChangeArrowheads="1"/>
          </p:cNvPicPr>
          <p:nvPr userDrawn="1"/>
        </p:nvPicPr>
        <p:blipFill>
          <a:blip r:embed="rId2" cstate="print"/>
          <a:srcRect l="1193" t="18295" r="1550" b="19135"/>
          <a:stretch>
            <a:fillRect/>
          </a:stretch>
        </p:blipFill>
        <p:spPr bwMode="auto">
          <a:xfrm>
            <a:off x="0" y="1066801"/>
            <a:ext cx="9144000" cy="4773612"/>
          </a:xfrm>
          <a:prstGeom prst="rect">
            <a:avLst/>
          </a:prstGeom>
          <a:noFill/>
          <a:ln w="12700">
            <a:noFill/>
            <a:miter lim="800000"/>
            <a:headEnd/>
            <a:tailEnd/>
          </a:ln>
        </p:spPr>
      </p:pic>
      <p:sp>
        <p:nvSpPr>
          <p:cNvPr id="8" name="Rectangle 1"/>
          <p:cNvSpPr>
            <a:spLocks/>
          </p:cNvSpPr>
          <p:nvPr userDrawn="1"/>
        </p:nvSpPr>
        <p:spPr bwMode="auto">
          <a:xfrm>
            <a:off x="-25400" y="5791200"/>
            <a:ext cx="9166831" cy="279400"/>
          </a:xfrm>
          <a:prstGeom prst="rect">
            <a:avLst/>
          </a:prstGeom>
          <a:solidFill>
            <a:schemeClr val="tx1"/>
          </a:solidFill>
          <a:ln w="25400">
            <a:noFill/>
            <a:miter lim="800000"/>
            <a:headEnd/>
            <a:tailEnd/>
          </a:ln>
        </p:spPr>
        <p:txBody>
          <a:bodyPr lIns="0" tIns="0" rIns="0" bIns="0"/>
          <a:lstStyle/>
          <a:p>
            <a:endParaRPr lang="en-US" dirty="0"/>
          </a:p>
        </p:txBody>
      </p:sp>
      <p:pic>
        <p:nvPicPr>
          <p:cNvPr id="9" name="Picture 6"/>
          <p:cNvPicPr>
            <a:picLocks noChangeAspect="1" noChangeArrowheads="1"/>
          </p:cNvPicPr>
          <p:nvPr userDrawn="1"/>
        </p:nvPicPr>
        <p:blipFill>
          <a:blip r:embed="rId3" cstate="print"/>
          <a:srcRect/>
          <a:stretch>
            <a:fillRect/>
          </a:stretch>
        </p:blipFill>
        <p:spPr bwMode="auto">
          <a:xfrm>
            <a:off x="2743200" y="6196014"/>
            <a:ext cx="3573124" cy="357187"/>
          </a:xfrm>
          <a:prstGeom prst="rect">
            <a:avLst/>
          </a:prstGeom>
          <a:noFill/>
          <a:ln w="12700">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sp>
        <p:nvSpPr>
          <p:cNvPr id="12" name="Rectangle 12"/>
          <p:cNvSpPr>
            <a:spLocks/>
          </p:cNvSpPr>
          <p:nvPr userDrawn="1"/>
        </p:nvSpPr>
        <p:spPr bwMode="auto">
          <a:xfrm>
            <a:off x="-25400" y="6130514"/>
            <a:ext cx="9178290" cy="117886"/>
          </a:xfrm>
          <a:prstGeom prst="rect">
            <a:avLst/>
          </a:prstGeom>
          <a:solidFill>
            <a:schemeClr val="tx1"/>
          </a:solidFill>
          <a:ln w="25400">
            <a:noFill/>
            <a:miter lim="800000"/>
            <a:headEnd/>
            <a:tailEnd/>
          </a:ln>
        </p:spPr>
        <p:txBody>
          <a:bodyPr lIns="0" tIns="0" rIns="0" bIns="0"/>
          <a:lstStyle/>
          <a:p>
            <a:endParaRPr lang="en-US" dirty="0"/>
          </a:p>
        </p:txBody>
      </p:sp>
      <p:pic>
        <p:nvPicPr>
          <p:cNvPr id="13" name="Picture 12"/>
          <p:cNvPicPr>
            <a:picLocks noChangeAspect="1" noChangeArrowheads="1"/>
          </p:cNvPicPr>
          <p:nvPr userDrawn="1"/>
        </p:nvPicPr>
        <p:blipFill>
          <a:blip r:embed="rId2" cstate="print"/>
          <a:srcRect l="1193" t="18295" r="1550" b="78435"/>
          <a:stretch>
            <a:fillRect/>
          </a:stretch>
        </p:blipFill>
        <p:spPr bwMode="auto">
          <a:xfrm>
            <a:off x="1" y="6085972"/>
            <a:ext cx="9164076" cy="86228"/>
          </a:xfrm>
          <a:prstGeom prst="rect">
            <a:avLst/>
          </a:prstGeom>
          <a:solidFill>
            <a:schemeClr val="accent1"/>
          </a:solidFill>
          <a:ln w="12700">
            <a:noFill/>
            <a:miter lim="800000"/>
            <a:headEnd/>
            <a:tailEnd/>
          </a:ln>
        </p:spPr>
      </p:pic>
      <p:pic>
        <p:nvPicPr>
          <p:cNvPr id="18" name="Picture 6"/>
          <p:cNvPicPr>
            <a:picLocks noChangeAspect="1" noChangeArrowheads="1"/>
          </p:cNvPicPr>
          <p:nvPr userDrawn="1"/>
        </p:nvPicPr>
        <p:blipFill>
          <a:blip r:embed="rId3" cstate="print"/>
          <a:srcRect/>
          <a:stretch>
            <a:fillRect/>
          </a:stretch>
        </p:blipFill>
        <p:spPr bwMode="auto">
          <a:xfrm>
            <a:off x="3352800" y="6317917"/>
            <a:ext cx="2353657" cy="235283"/>
          </a:xfrm>
          <a:prstGeom prst="rect">
            <a:avLst/>
          </a:prstGeom>
          <a:noFill/>
          <a:ln w="12700">
            <a:noFill/>
            <a:miter lim="800000"/>
            <a:headEnd/>
            <a:tailEnd/>
          </a:ln>
        </p:spPr>
      </p:pic>
      <p:sp>
        <p:nvSpPr>
          <p:cNvPr id="20" name="Text Placeholder 2"/>
          <p:cNvSpPr>
            <a:spLocks noGrp="1"/>
          </p:cNvSpPr>
          <p:nvPr>
            <p:ph type="body" idx="1"/>
          </p:nvPr>
        </p:nvSpPr>
        <p:spPr>
          <a:xfrm>
            <a:off x="457200" y="1600200"/>
            <a:ext cx="8229600" cy="4525963"/>
          </a:xfrm>
          <a:prstGeom prst="rect">
            <a:avLst/>
          </a:prstGeom>
        </p:spPr>
        <p:txBody>
          <a:bodyPr vert="horz" lIns="91439" tIns="45719" rIns="91439" bIns="45719" rtlCol="0">
            <a:noAutofit/>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2"/>
          <p:cNvSpPr>
            <a:spLocks noGrp="1" noChangeArrowheads="1"/>
          </p:cNvSpPr>
          <p:nvPr>
            <p:ph type="title"/>
          </p:nvPr>
        </p:nvSpPr>
        <p:spPr bwMode="auto">
          <a:xfrm>
            <a:off x="457200" y="227013"/>
            <a:ext cx="8229600" cy="795337"/>
          </a:xfrm>
          <a:prstGeom prst="rect">
            <a:avLst/>
          </a:prstGeom>
          <a:noFill/>
          <a:ln w="9525">
            <a:noFill/>
            <a:miter lim="800000"/>
            <a:headEnd/>
            <a:tailEnd/>
          </a:ln>
        </p:spPr>
        <p:txBody>
          <a:bodyPr vert="horz" wrap="square" lIns="0" tIns="0" rIns="0" bIns="45710" numCol="1" anchor="b" anchorCtr="0" compatLnSpc="1">
            <a:prstTxWarp prst="textNoShape">
              <a:avLst/>
            </a:prstTxWarp>
          </a:bodyPr>
          <a:lstStyle>
            <a:lvl1pPr algn="l">
              <a:defRPr/>
            </a:lvl1pPr>
          </a:lstStyle>
          <a:p>
            <a:pPr lvl="0"/>
            <a:r>
              <a:rPr lang="en-US" dirty="0" smtClean="0"/>
              <a:t>Click to edit Master 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1600"/>
            </a:lvl1pPr>
            <a:lvl2pPr marL="225423" indent="-171448">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C905E-8043-44A8-8A73-E1564B6E9CEA}" type="slidenum">
              <a:rPr lang="en-US" smtClean="0"/>
              <a:pPr/>
              <a:t>‹#›</a:t>
            </a:fld>
            <a:endParaRPr lang="en-US" dirty="0"/>
          </a:p>
        </p:txBody>
      </p:sp>
      <p:sp>
        <p:nvSpPr>
          <p:cNvPr id="8" name="Rectangle 2"/>
          <p:cNvSpPr>
            <a:spLocks noGrp="1" noChangeArrowheads="1"/>
          </p:cNvSpPr>
          <p:nvPr>
            <p:ph type="title"/>
          </p:nvPr>
        </p:nvSpPr>
        <p:spPr bwMode="auto">
          <a:xfrm>
            <a:off x="457200" y="227013"/>
            <a:ext cx="8229600" cy="795337"/>
          </a:xfrm>
          <a:prstGeom prst="rect">
            <a:avLst/>
          </a:prstGeom>
          <a:noFill/>
          <a:ln w="9525">
            <a:noFill/>
            <a:miter lim="800000"/>
            <a:headEnd/>
            <a:tailEnd/>
          </a:ln>
        </p:spPr>
        <p:txBody>
          <a:bodyPr vert="horz" wrap="square" lIns="0" tIns="0" rIns="0" bIns="45710" numCol="1" anchor="b" anchorCtr="0" compatLnSpc="1">
            <a:prstTxWarp prst="textNoShape">
              <a:avLst/>
            </a:prstTxWarp>
          </a:bodyPr>
          <a:lstStyle/>
          <a:p>
            <a:pPr lvl="0"/>
            <a:r>
              <a:rPr lang="en-US" dirty="0" smtClean="0"/>
              <a:t>Click to edit Master title style</a:t>
            </a:r>
          </a:p>
        </p:txBody>
      </p:sp>
      <p:sp>
        <p:nvSpPr>
          <p:cNvPr id="9" name="Content Placeholder 2"/>
          <p:cNvSpPr>
            <a:spLocks noGrp="1"/>
          </p:cNvSpPr>
          <p:nvPr>
            <p:ph sz="half" idx="13"/>
          </p:nvPr>
        </p:nvSpPr>
        <p:spPr>
          <a:xfrm>
            <a:off x="4642174" y="1577788"/>
            <a:ext cx="4038600" cy="4525963"/>
          </a:xfrm>
        </p:spPr>
        <p:txBody>
          <a:bodyPr/>
          <a:lstStyle>
            <a:lvl1pPr>
              <a:defRPr sz="1600"/>
            </a:lvl1pPr>
            <a:lvl2pPr marL="225423" indent="-171448">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C905E-8043-44A8-8A73-E1564B6E9CEA}" type="slidenum">
              <a:rPr lang="en-US" smtClean="0"/>
              <a:pPr/>
              <a:t>‹#›</a:t>
            </a:fld>
            <a:endParaRPr lang="en-US" dirty="0"/>
          </a:p>
        </p:txBody>
      </p:sp>
      <p:sp>
        <p:nvSpPr>
          <p:cNvPr id="6" name="Rectangle 2"/>
          <p:cNvSpPr>
            <a:spLocks noGrp="1" noChangeArrowheads="1"/>
          </p:cNvSpPr>
          <p:nvPr>
            <p:ph type="title"/>
          </p:nvPr>
        </p:nvSpPr>
        <p:spPr bwMode="auto">
          <a:xfrm>
            <a:off x="457200" y="227013"/>
            <a:ext cx="8229600" cy="795337"/>
          </a:xfrm>
          <a:prstGeom prst="rect">
            <a:avLst/>
          </a:prstGeom>
          <a:noFill/>
          <a:ln w="9525">
            <a:noFill/>
            <a:miter lim="800000"/>
            <a:headEnd/>
            <a:tailEnd/>
          </a:ln>
        </p:spPr>
        <p:txBody>
          <a:bodyPr vert="horz" wrap="square" lIns="0" tIns="0" rIns="0" bIns="45710" numCol="1" anchor="b" anchorCtr="0" compatLnSpc="1">
            <a:prstTxWarp prst="textNoShape">
              <a:avLst/>
            </a:prstTxWarp>
          </a:bodyPr>
          <a:lstStyle>
            <a:lvl1pPr algn="l">
              <a:defRPr/>
            </a:lvl1pPr>
          </a:lstStyle>
          <a:p>
            <a:pPr lvl="0"/>
            <a:r>
              <a:rPr lang="en-US" dirty="0" smtClean="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40E6DE-9FFF-4797-96E5-C77AACAA12C1}" type="datetimeFigureOut">
              <a:rPr lang="en-US">
                <a:solidFill>
                  <a:prstClr val="black">
                    <a:tint val="75000"/>
                  </a:prstClr>
                </a:solidFill>
              </a:rPr>
              <a:pPr>
                <a:defRPr/>
              </a:pPr>
              <a:t>6/12/12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77166D-9243-4012-907F-EF01579C5C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643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ECF7B6-BB15-4111-903C-6335EC4E1DC0}" type="datetimeFigureOut">
              <a:rPr lang="en-US">
                <a:solidFill>
                  <a:prstClr val="black">
                    <a:tint val="75000"/>
                  </a:prstClr>
                </a:solidFill>
              </a:rPr>
              <a:pPr>
                <a:defRPr/>
              </a:pPr>
              <a:t>6/12/12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6E03EA-D204-41A4-A614-D4920B4E6C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836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4B7856-6A39-435A-A80E-043518B69577}" type="datetimeFigureOut">
              <a:rPr lang="en-US">
                <a:solidFill>
                  <a:prstClr val="black">
                    <a:tint val="75000"/>
                  </a:prstClr>
                </a:solidFill>
              </a:rPr>
              <a:pPr>
                <a:defRPr/>
              </a:pPr>
              <a:t>6/12/12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91AA37-B14E-4532-8C86-F37DA516480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523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3DCAD-860C-468C-A8B2-5118E5F5E017}" type="datetimeFigureOut">
              <a:rPr lang="en-US">
                <a:solidFill>
                  <a:prstClr val="black">
                    <a:tint val="75000"/>
                  </a:prstClr>
                </a:solidFill>
              </a:rPr>
              <a:pPr>
                <a:defRPr/>
              </a:pPr>
              <a:t>6/12/12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FCAE2C-6001-49C8-9882-E58CE8245B2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276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6A1C70-52F2-4ADF-B4ED-A12347254185}" type="datetimeFigureOut">
              <a:rPr lang="en-US">
                <a:solidFill>
                  <a:prstClr val="black">
                    <a:tint val="75000"/>
                  </a:prstClr>
                </a:solidFill>
              </a:rPr>
              <a:pPr>
                <a:defRPr/>
              </a:pPr>
              <a:t>6/12/12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CB884A3-11C1-4010-9300-7B0E5BAF07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299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sp>
        <p:nvSpPr>
          <p:cNvPr id="7" name="Rectangle 12"/>
          <p:cNvSpPr>
            <a:spLocks/>
          </p:cNvSpPr>
          <p:nvPr userDrawn="1"/>
        </p:nvSpPr>
        <p:spPr bwMode="auto">
          <a:xfrm>
            <a:off x="-1805" y="6040540"/>
            <a:ext cx="9144000" cy="256032"/>
          </a:xfrm>
          <a:prstGeom prst="rect">
            <a:avLst/>
          </a:prstGeom>
          <a:solidFill>
            <a:schemeClr val="tx1"/>
          </a:solidFill>
          <a:ln w="25400">
            <a:noFill/>
            <a:miter lim="800000"/>
            <a:headEnd/>
            <a:tailEnd/>
          </a:ln>
        </p:spPr>
        <p:txBody>
          <a:bodyPr lIns="0" tIns="0" rIns="0" bIns="0"/>
          <a:lstStyle/>
          <a:p>
            <a:endParaRPr lang="en-US" dirty="0"/>
          </a:p>
        </p:txBody>
      </p:sp>
      <p:pic>
        <p:nvPicPr>
          <p:cNvPr id="8" name="Picture 7"/>
          <p:cNvPicPr preferRelativeResize="0">
            <a:picLocks noChangeArrowheads="1"/>
          </p:cNvPicPr>
          <p:nvPr userDrawn="1"/>
        </p:nvPicPr>
        <p:blipFill>
          <a:blip r:embed="rId2" cstate="print"/>
          <a:srcRect l="1193" t="18295" r="1550" b="78435"/>
          <a:stretch>
            <a:fillRect/>
          </a:stretch>
        </p:blipFill>
        <p:spPr bwMode="auto">
          <a:xfrm>
            <a:off x="1" y="5746103"/>
            <a:ext cx="9144000" cy="256032"/>
          </a:xfrm>
          <a:prstGeom prst="rect">
            <a:avLst/>
          </a:prstGeom>
          <a:solidFill>
            <a:schemeClr val="accent1"/>
          </a:solidFill>
          <a:ln w="12700">
            <a:noFill/>
            <a:miter lim="800000"/>
            <a:headEnd/>
            <a:tailEnd/>
          </a:ln>
        </p:spPr>
      </p:pic>
      <p:pic>
        <p:nvPicPr>
          <p:cNvPr id="13" name="Picture 6"/>
          <p:cNvPicPr>
            <a:picLocks noChangeAspect="1" noChangeArrowheads="1"/>
          </p:cNvPicPr>
          <p:nvPr userDrawn="1"/>
        </p:nvPicPr>
        <p:blipFill>
          <a:blip r:embed="rId3" cstate="print"/>
          <a:srcRect/>
          <a:stretch>
            <a:fillRect/>
          </a:stretch>
        </p:blipFill>
        <p:spPr bwMode="auto">
          <a:xfrm>
            <a:off x="3352800" y="6317917"/>
            <a:ext cx="2353657" cy="235283"/>
          </a:xfrm>
          <a:prstGeom prst="rect">
            <a:avLst/>
          </a:prstGeom>
          <a:noFill/>
          <a:ln w="12700">
            <a:noFill/>
            <a:miter lim="800000"/>
            <a:headEnd/>
            <a:tailEnd/>
          </a:ln>
        </p:spPr>
      </p:pic>
      <p:pic>
        <p:nvPicPr>
          <p:cNvPr id="10" name="Picture 9" descr="OGE PET Logo-4C.jpg"/>
          <p:cNvPicPr>
            <a:picLocks noChangeAspect="1"/>
          </p:cNvPicPr>
          <p:nvPr userDrawn="1"/>
        </p:nvPicPr>
        <p:blipFill>
          <a:blip r:embed="rId4" cstate="print"/>
          <a:srcRect t="20000" b="20000"/>
          <a:stretch>
            <a:fillRect/>
          </a:stretch>
        </p:blipFill>
        <p:spPr>
          <a:xfrm>
            <a:off x="7183540" y="142026"/>
            <a:ext cx="1701800" cy="10210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2809A8-7935-4352-9BF4-8BB2C8DB9ECC}" type="datetimeFigureOut">
              <a:rPr lang="en-US">
                <a:solidFill>
                  <a:prstClr val="black">
                    <a:tint val="75000"/>
                  </a:prstClr>
                </a:solidFill>
              </a:rPr>
              <a:pPr>
                <a:defRPr/>
              </a:pPr>
              <a:t>6/12/12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9B7D86-1FA2-4CBA-B81B-8B15308A77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3312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092207-FCE2-481A-A59D-82151DEC61C8}" type="datetimeFigureOut">
              <a:rPr lang="en-US">
                <a:solidFill>
                  <a:prstClr val="black">
                    <a:tint val="75000"/>
                  </a:prstClr>
                </a:solidFill>
              </a:rPr>
              <a:pPr>
                <a:defRPr/>
              </a:pPr>
              <a:t>6/12/12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991C8DC-EDC5-4A6E-84FB-52C09B3887C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910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387B5B-D63D-457B-A09F-EFF33F2E1646}" type="datetimeFigureOut">
              <a:rPr lang="en-US">
                <a:solidFill>
                  <a:prstClr val="black">
                    <a:tint val="75000"/>
                  </a:prstClr>
                </a:solidFill>
              </a:rPr>
              <a:pPr>
                <a:defRPr/>
              </a:pPr>
              <a:t>6/12/12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F5A9A6-BB96-4937-9A88-D96368C1297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849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46529-63C8-44F3-BCF0-04CE75A03560}" type="datetimeFigureOut">
              <a:rPr lang="en-US">
                <a:solidFill>
                  <a:prstClr val="black">
                    <a:tint val="75000"/>
                  </a:prstClr>
                </a:solidFill>
              </a:rPr>
              <a:pPr>
                <a:defRPr/>
              </a:pPr>
              <a:t>6/12/12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516B2B-D9EF-4462-AFBB-F55F29F0FC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060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54BF4-8A68-4D51-9267-998C3CA7CF0D}" type="datetimeFigureOut">
              <a:rPr lang="en-US">
                <a:solidFill>
                  <a:prstClr val="black">
                    <a:tint val="75000"/>
                  </a:prstClr>
                </a:solidFill>
              </a:rPr>
              <a:pPr>
                <a:defRPr/>
              </a:pPr>
              <a:t>6/12/12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25099-4D9F-4551-90FE-8AD8B3FF8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8669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78486-F777-41F2-B8E8-A866B09533AC}" type="datetimeFigureOut">
              <a:rPr lang="en-US">
                <a:solidFill>
                  <a:prstClr val="black">
                    <a:tint val="75000"/>
                  </a:prstClr>
                </a:solidFill>
              </a:rPr>
              <a:pPr>
                <a:defRPr/>
              </a:pPr>
              <a:t>6/12/12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0A1965-7728-436B-8773-07A9920C56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39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0875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Font typeface="Arial" pitchFamily="34" charse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BC905E-8043-44A8-8A73-E1564B6E9CE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9" tIns="45719" rIns="91439"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a:defRPr sz="1200">
                <a:solidFill>
                  <a:schemeClr val="tx1">
                    <a:tint val="75000"/>
                  </a:schemeClr>
                </a:solidFill>
              </a:defRPr>
            </a:lvl1pPr>
          </a:lstStyle>
          <a:p>
            <a:fld id="{11BC905E-8043-44A8-8A73-E1564B6E9CE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50" r:id="rId12"/>
    <p:sldLayoutId id="2147483652" r:id="rId13"/>
    <p:sldLayoutId id="2147483654" r:id="rId14"/>
  </p:sldLayoutIdLst>
  <p:hf hdr="0" ftr="0" dt="0"/>
  <p:txStyles>
    <p:titleStyle>
      <a:lvl1pPr algn="l" defTabSz="914391" rtl="0" eaLnBrk="1" latinLnBrk="0" hangingPunct="1">
        <a:spcBef>
          <a:spcPct val="0"/>
        </a:spcBef>
        <a:buNone/>
        <a:defRPr sz="4400" kern="1200">
          <a:solidFill>
            <a:schemeClr val="tx1"/>
          </a:solidFill>
          <a:latin typeface="+mj-lt"/>
          <a:ea typeface="+mj-ea"/>
          <a:cs typeface="+mj-cs"/>
        </a:defRPr>
      </a:lvl1pPr>
    </p:titleStyle>
    <p:bodyStyle>
      <a:lvl1pPr marL="342896" indent="-342896" algn="l" defTabSz="914391"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43" indent="-285747"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8"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79"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5"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9" tIns="45719" rIns="91439" bIns="45719" rtlCol="0" anchor="ctr"/>
          <a:lstStyle>
            <a:lvl1pPr algn="l" fontAlgn="auto">
              <a:spcBef>
                <a:spcPts val="0"/>
              </a:spcBef>
              <a:spcAft>
                <a:spcPts val="0"/>
              </a:spcAft>
              <a:defRPr sz="1200">
                <a:solidFill>
                  <a:schemeClr val="tx1">
                    <a:tint val="75000"/>
                  </a:schemeClr>
                </a:solidFill>
                <a:latin typeface="+mn-lt"/>
              </a:defRPr>
            </a:lvl1pPr>
          </a:lstStyle>
          <a:p>
            <a:pPr defTabSz="457196">
              <a:defRPr/>
            </a:pPr>
            <a:fld id="{61BD8B6C-7B37-47D3-91B4-780B53B97747}" type="datetimeFigureOut">
              <a:rPr lang="en-US" smtClean="0">
                <a:solidFill>
                  <a:prstClr val="black">
                    <a:tint val="75000"/>
                  </a:prstClr>
                </a:solidFill>
                <a:sym typeface="Gill Sans" pitchFamily="-65" charset="0"/>
              </a:rPr>
              <a:pPr defTabSz="457196">
                <a:defRPr/>
              </a:pPr>
              <a:t>6/12/12</a:t>
            </a:fld>
            <a:endParaRPr lang="en-US" dirty="0">
              <a:solidFill>
                <a:prstClr val="black">
                  <a:tint val="75000"/>
                </a:prstClr>
              </a:solidFill>
              <a:sym typeface="Gill Sans" pitchFamily="-65" charset="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9" tIns="45719" rIns="91439" bIns="45719" rtlCol="0" anchor="ctr"/>
          <a:lstStyle>
            <a:lvl1pPr algn="ctr" fontAlgn="auto">
              <a:spcBef>
                <a:spcPts val="0"/>
              </a:spcBef>
              <a:spcAft>
                <a:spcPts val="0"/>
              </a:spcAft>
              <a:defRPr sz="1200">
                <a:solidFill>
                  <a:schemeClr val="tx1">
                    <a:tint val="75000"/>
                  </a:schemeClr>
                </a:solidFill>
                <a:latin typeface="+mn-lt"/>
              </a:defRPr>
            </a:lvl1pPr>
          </a:lstStyle>
          <a:p>
            <a:pPr defTabSz="457196">
              <a:defRPr/>
            </a:pPr>
            <a:endParaRPr lang="en-US" dirty="0">
              <a:solidFill>
                <a:prstClr val="black">
                  <a:tint val="75000"/>
                </a:prstClr>
              </a:solidFill>
              <a:sym typeface="Gill Sans" pitchFamily="-65"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9" tIns="45719" rIns="91439" bIns="45719" rtlCol="0" anchor="ctr"/>
          <a:lstStyle>
            <a:lvl1pPr algn="r" fontAlgn="auto">
              <a:spcBef>
                <a:spcPts val="0"/>
              </a:spcBef>
              <a:spcAft>
                <a:spcPts val="0"/>
              </a:spcAft>
              <a:defRPr sz="1200">
                <a:solidFill>
                  <a:schemeClr val="tx1">
                    <a:tint val="75000"/>
                  </a:schemeClr>
                </a:solidFill>
                <a:latin typeface="+mn-lt"/>
              </a:defRPr>
            </a:lvl1pPr>
          </a:lstStyle>
          <a:p>
            <a:pPr defTabSz="457196">
              <a:defRPr/>
            </a:pPr>
            <a:fld id="{9D3FBDBE-AA02-49CC-8AFA-1D7AF64107D4}" type="slidenum">
              <a:rPr lang="en-US" smtClean="0">
                <a:solidFill>
                  <a:prstClr val="black">
                    <a:tint val="75000"/>
                  </a:prstClr>
                </a:solidFill>
                <a:sym typeface="Gill Sans" pitchFamily="-65" charset="0"/>
              </a:rPr>
              <a:pPr defTabSz="457196">
                <a:defRPr/>
              </a:pPr>
              <a:t>‹#›</a:t>
            </a:fld>
            <a:endParaRPr lang="en-US" dirty="0">
              <a:solidFill>
                <a:prstClr val="black">
                  <a:tint val="75000"/>
                </a:prstClr>
              </a:solidFill>
              <a:sym typeface="Gill Sans" pitchFamily="-65" charset="0"/>
            </a:endParaRPr>
          </a:p>
        </p:txBody>
      </p:sp>
      <p:pic>
        <p:nvPicPr>
          <p:cNvPr id="1031" name="Picture 6" descr="DT2-0260_slide.psd"/>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7027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196" rtl="0" eaLnBrk="0" fontAlgn="base" hangingPunct="0">
        <a:spcBef>
          <a:spcPct val="0"/>
        </a:spcBef>
        <a:spcAft>
          <a:spcPct val="0"/>
        </a:spcAft>
        <a:defRPr sz="4400" kern="1200">
          <a:solidFill>
            <a:schemeClr val="tx1"/>
          </a:solidFill>
          <a:latin typeface="+mj-lt"/>
          <a:ea typeface="+mj-ea"/>
          <a:cs typeface="+mj-cs"/>
        </a:defRPr>
      </a:lvl1pPr>
      <a:lvl2pPr algn="ctr" defTabSz="457196" rtl="0" eaLnBrk="0" fontAlgn="base" hangingPunct="0">
        <a:spcBef>
          <a:spcPct val="0"/>
        </a:spcBef>
        <a:spcAft>
          <a:spcPct val="0"/>
        </a:spcAft>
        <a:defRPr sz="4400">
          <a:solidFill>
            <a:schemeClr val="tx1"/>
          </a:solidFill>
          <a:latin typeface="Calibri" pitchFamily="34" charset="0"/>
        </a:defRPr>
      </a:lvl2pPr>
      <a:lvl3pPr algn="ctr" defTabSz="457196" rtl="0" eaLnBrk="0" fontAlgn="base" hangingPunct="0">
        <a:spcBef>
          <a:spcPct val="0"/>
        </a:spcBef>
        <a:spcAft>
          <a:spcPct val="0"/>
        </a:spcAft>
        <a:defRPr sz="4400">
          <a:solidFill>
            <a:schemeClr val="tx1"/>
          </a:solidFill>
          <a:latin typeface="Calibri" pitchFamily="34" charset="0"/>
        </a:defRPr>
      </a:lvl3pPr>
      <a:lvl4pPr algn="ctr" defTabSz="457196" rtl="0" eaLnBrk="0" fontAlgn="base" hangingPunct="0">
        <a:spcBef>
          <a:spcPct val="0"/>
        </a:spcBef>
        <a:spcAft>
          <a:spcPct val="0"/>
        </a:spcAft>
        <a:defRPr sz="4400">
          <a:solidFill>
            <a:schemeClr val="tx1"/>
          </a:solidFill>
          <a:latin typeface="Calibri" pitchFamily="34" charset="0"/>
        </a:defRPr>
      </a:lvl4pPr>
      <a:lvl5pPr algn="ctr" defTabSz="457196" rtl="0" eaLnBrk="0" fontAlgn="base" hangingPunct="0">
        <a:spcBef>
          <a:spcPct val="0"/>
        </a:spcBef>
        <a:spcAft>
          <a:spcPct val="0"/>
        </a:spcAft>
        <a:defRPr sz="4400">
          <a:solidFill>
            <a:schemeClr val="tx1"/>
          </a:solidFill>
          <a:latin typeface="Calibri" pitchFamily="34" charset="0"/>
        </a:defRPr>
      </a:lvl5pPr>
      <a:lvl6pPr marL="457196" algn="ctr" defTabSz="457196" rtl="0" fontAlgn="base">
        <a:spcBef>
          <a:spcPct val="0"/>
        </a:spcBef>
        <a:spcAft>
          <a:spcPct val="0"/>
        </a:spcAft>
        <a:defRPr sz="4400">
          <a:solidFill>
            <a:schemeClr val="tx1"/>
          </a:solidFill>
          <a:latin typeface="Calibri" pitchFamily="34" charset="0"/>
        </a:defRPr>
      </a:lvl6pPr>
      <a:lvl7pPr marL="914391" algn="ctr" defTabSz="457196" rtl="0" fontAlgn="base">
        <a:spcBef>
          <a:spcPct val="0"/>
        </a:spcBef>
        <a:spcAft>
          <a:spcPct val="0"/>
        </a:spcAft>
        <a:defRPr sz="4400">
          <a:solidFill>
            <a:schemeClr val="tx1"/>
          </a:solidFill>
          <a:latin typeface="Calibri" pitchFamily="34" charset="0"/>
        </a:defRPr>
      </a:lvl7pPr>
      <a:lvl8pPr marL="1371587" algn="ctr" defTabSz="457196" rtl="0" fontAlgn="base">
        <a:spcBef>
          <a:spcPct val="0"/>
        </a:spcBef>
        <a:spcAft>
          <a:spcPct val="0"/>
        </a:spcAft>
        <a:defRPr sz="4400">
          <a:solidFill>
            <a:schemeClr val="tx1"/>
          </a:solidFill>
          <a:latin typeface="Calibri" pitchFamily="34" charset="0"/>
        </a:defRPr>
      </a:lvl8pPr>
      <a:lvl9pPr marL="1828782" algn="ctr" defTabSz="457196" rtl="0" fontAlgn="base">
        <a:spcBef>
          <a:spcPct val="0"/>
        </a:spcBef>
        <a:spcAft>
          <a:spcPct val="0"/>
        </a:spcAft>
        <a:defRPr sz="4400">
          <a:solidFill>
            <a:schemeClr val="tx1"/>
          </a:solidFill>
          <a:latin typeface="Calibri" pitchFamily="34" charset="0"/>
        </a:defRPr>
      </a:lvl9pPr>
    </p:titleStyle>
    <p:bodyStyle>
      <a:lvl1pPr marL="342896" indent="-342896" algn="l" defTabSz="457196"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43" indent="-285747" algn="l" defTabSz="457196"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88" indent="-228597" algn="l" defTabSz="457196"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84" indent="-228597" algn="l" defTabSz="45719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79" indent="-228597" algn="l" defTabSz="45719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054103"/>
            <a:ext cx="9144000" cy="1470025"/>
          </a:xfrm>
        </p:spPr>
        <p:txBody>
          <a:bodyPr/>
          <a:lstStyle/>
          <a:p>
            <a:pPr eaLnBrk="1" hangingPunct="1"/>
            <a:r>
              <a:rPr lang="en-US" sz="4000" dirty="0" smtClean="0"/>
              <a:t>OG&amp;E’s </a:t>
            </a:r>
            <a:r>
              <a:rPr lang="en-US" sz="4000" dirty="0"/>
              <a:t>Smart Study TOGETHER:  Impact Assessment of Enabling Technologies and Dynamic Pricing Rates</a:t>
            </a:r>
            <a:endParaRPr lang="en-US" sz="4000" dirty="0" smtClean="0"/>
          </a:p>
        </p:txBody>
      </p:sp>
      <p:pic>
        <p:nvPicPr>
          <p:cNvPr id="1026" name="Picture 2" descr="C:\Users\chiccakl\AppData\Local\Microsoft\Windows\Temporary Internet Files\Content.Outlook\19DVZ1Y8\enernoc-utility-solutions-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2444" y="3890025"/>
            <a:ext cx="3066553" cy="111358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2943765"/>
            <a:ext cx="9144000" cy="1752600"/>
          </a:xfrm>
        </p:spPr>
        <p:txBody>
          <a:bodyPr rtlCol="0">
            <a:normAutofit/>
          </a:bodyPr>
          <a:lstStyle/>
          <a:p>
            <a:pPr eaLnBrk="1" fontAlgn="auto" hangingPunct="1">
              <a:spcAft>
                <a:spcPts val="0"/>
              </a:spcAft>
              <a:defRPr/>
            </a:pPr>
            <a:r>
              <a:rPr lang="en-US" dirty="0" smtClean="0"/>
              <a:t>Katie Chiccarelli, Craig Williamson</a:t>
            </a:r>
          </a:p>
          <a:p>
            <a:pPr eaLnBrk="1" fontAlgn="auto" hangingPunct="1">
              <a:spcAft>
                <a:spcPts val="0"/>
              </a:spcAft>
              <a:defRPr/>
            </a:pPr>
            <a:r>
              <a:rPr lang="en-US" dirty="0" smtClean="0"/>
              <a:t>January 24, 2012</a:t>
            </a:r>
          </a:p>
          <a:p>
            <a:pPr eaLnBrk="1" fontAlgn="auto" hangingPunct="1">
              <a:spcAft>
                <a:spcPts val="0"/>
              </a:spcAft>
              <a:defRPr/>
            </a:pPr>
            <a:endParaRPr lang="en-US" dirty="0"/>
          </a:p>
        </p:txBody>
      </p:sp>
      <p:pic>
        <p:nvPicPr>
          <p:cNvPr id="7" name="Picture 8" descr="C:\Users\TSaffell\AppData\Local\Microsoft\Windows\Temporary Internet Files\Content.Outlook\QUFBPB2S\OGE logo4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71" y="4235505"/>
            <a:ext cx="3801243" cy="10071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OGE_UoY_CMYK_300dpi_wShadow.png"/>
          <p:cNvPicPr>
            <a:picLocks noChangeAspect="1"/>
          </p:cNvPicPr>
          <p:nvPr/>
        </p:nvPicPr>
        <p:blipFill>
          <a:blip r:embed="rId4" cstate="print"/>
          <a:stretch>
            <a:fillRect/>
          </a:stretch>
        </p:blipFill>
        <p:spPr>
          <a:xfrm>
            <a:off x="3784600" y="3813050"/>
            <a:ext cx="2209800" cy="2209800"/>
          </a:xfrm>
          <a:prstGeom prst="rect">
            <a:avLst/>
          </a:prstGeom>
        </p:spPr>
      </p:pic>
      <p:pic>
        <p:nvPicPr>
          <p:cNvPr id="9" name="Picture 2" descr="C:\Users\chiccakl\AppData\Local\Microsoft\Windows\Temporary Internet Files\Content.Outlook\19DVZ1Y8\DO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200" y="4948410"/>
            <a:ext cx="2240383" cy="56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677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9360"/>
            <a:ext cx="8229600" cy="1143000"/>
          </a:xfrm>
        </p:spPr>
        <p:txBody>
          <a:bodyPr/>
          <a:lstStyle/>
          <a:p>
            <a:r>
              <a:rPr lang="en-US" sz="4000" b="1" dirty="0" smtClean="0"/>
              <a:t>DR Study Hypothesis</a:t>
            </a:r>
            <a:endParaRPr lang="en-US" sz="4000" b="1" dirty="0"/>
          </a:p>
        </p:txBody>
      </p:sp>
      <p:sp>
        <p:nvSpPr>
          <p:cNvPr id="4" name="Text Placeholder 3"/>
          <p:cNvSpPr>
            <a:spLocks noGrp="1"/>
          </p:cNvSpPr>
          <p:nvPr>
            <p:ph idx="1"/>
          </p:nvPr>
        </p:nvSpPr>
        <p:spPr>
          <a:xfrm>
            <a:off x="457200" y="1086294"/>
            <a:ext cx="8229600" cy="5001463"/>
          </a:xfrm>
        </p:spPr>
        <p:txBody>
          <a:bodyPr/>
          <a:lstStyle/>
          <a:p>
            <a:pPr marL="457200" indent="-457200">
              <a:spcAft>
                <a:spcPts val="600"/>
              </a:spcAft>
              <a:buSzPct val="150000"/>
              <a:buFont typeface="Wingdings" pitchFamily="2" charset="2"/>
              <a:buChar char="§"/>
            </a:pPr>
            <a:r>
              <a:rPr lang="en-US" sz="2400" b="0" dirty="0">
                <a:latin typeface="Trebuchet MS" pitchFamily="34" charset="0"/>
                <a:cs typeface="Arial" pitchFamily="34" charset="0"/>
              </a:rPr>
              <a:t>20% Participation by </a:t>
            </a:r>
            <a:r>
              <a:rPr lang="en-US" sz="2400" b="0" dirty="0" smtClean="0">
                <a:latin typeface="Trebuchet MS" pitchFamily="34" charset="0"/>
                <a:cs typeface="Arial" pitchFamily="34" charset="0"/>
              </a:rPr>
              <a:t>December 2014</a:t>
            </a:r>
            <a:endParaRPr lang="en-US" sz="2400" b="0" dirty="0">
              <a:latin typeface="Trebuchet MS" pitchFamily="34" charset="0"/>
              <a:cs typeface="Arial" pitchFamily="34" charset="0"/>
            </a:endParaRPr>
          </a:p>
          <a:p>
            <a:pPr marL="857247" lvl="1" indent="-457200">
              <a:spcAft>
                <a:spcPts val="600"/>
              </a:spcAft>
              <a:buSzPct val="150000"/>
              <a:buFont typeface="Courier New" pitchFamily="49" charset="0"/>
              <a:buChar char="o"/>
            </a:pPr>
            <a:r>
              <a:rPr lang="en-US" sz="2400" b="0" dirty="0" smtClean="0">
                <a:latin typeface="Trebuchet MS" pitchFamily="34" charset="0"/>
                <a:cs typeface="Arial" pitchFamily="34" charset="0"/>
              </a:rPr>
              <a:t>150K customers (50k per year)</a:t>
            </a:r>
            <a:endParaRPr lang="en-US" sz="2400" b="0" dirty="0">
              <a:latin typeface="Trebuchet MS" pitchFamily="34" charset="0"/>
              <a:cs typeface="Arial" pitchFamily="34" charset="0"/>
            </a:endParaRPr>
          </a:p>
          <a:p>
            <a:pPr marL="457200" indent="-457200">
              <a:spcAft>
                <a:spcPts val="600"/>
              </a:spcAft>
              <a:buSzPct val="150000"/>
              <a:buFont typeface="Wingdings" pitchFamily="2" charset="2"/>
              <a:buChar char="§"/>
            </a:pPr>
            <a:r>
              <a:rPr lang="en-US" sz="2400" b="0" dirty="0" smtClean="0">
                <a:latin typeface="Trebuchet MS" pitchFamily="34" charset="0"/>
                <a:cs typeface="Arial" pitchFamily="34" charset="0"/>
              </a:rPr>
              <a:t>1.33 </a:t>
            </a:r>
            <a:r>
              <a:rPr lang="en-US" sz="2400" b="0" dirty="0">
                <a:latin typeface="Trebuchet MS" pitchFamily="34" charset="0"/>
                <a:cs typeface="Arial" pitchFamily="34" charset="0"/>
              </a:rPr>
              <a:t>kW per </a:t>
            </a:r>
            <a:r>
              <a:rPr lang="en-US" sz="2400" b="0" dirty="0" smtClean="0">
                <a:latin typeface="Trebuchet MS" pitchFamily="34" charset="0"/>
                <a:cs typeface="Arial" pitchFamily="34" charset="0"/>
              </a:rPr>
              <a:t>customer (~70 mW per year)</a:t>
            </a:r>
            <a:endParaRPr lang="en-US" sz="2400" b="0" dirty="0">
              <a:latin typeface="Trebuchet MS" pitchFamily="34" charset="0"/>
              <a:cs typeface="Arial" pitchFamily="34" charset="0"/>
            </a:endParaRPr>
          </a:p>
          <a:p>
            <a:endParaRPr lang="en-US" sz="2000" dirty="0"/>
          </a:p>
        </p:txBody>
      </p:sp>
      <p:sp>
        <p:nvSpPr>
          <p:cNvPr id="2" name="Slide Number Placeholder 1"/>
          <p:cNvSpPr>
            <a:spLocks noGrp="1"/>
          </p:cNvSpPr>
          <p:nvPr>
            <p:ph type="sldNum" sz="quarter" idx="12"/>
          </p:nvPr>
        </p:nvSpPr>
        <p:spPr/>
        <p:txBody>
          <a:bodyPr/>
          <a:lstStyle/>
          <a:p>
            <a:fld id="{11BC905E-8043-44A8-8A73-E1564B6E9CEA}" type="slidenum">
              <a:rPr lang="en-US" smtClean="0"/>
              <a:pPr/>
              <a:t>10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62545287"/>
              </p:ext>
            </p:extLst>
          </p:nvPr>
        </p:nvGraphicFramePr>
        <p:xfrm>
          <a:off x="437810" y="2590690"/>
          <a:ext cx="8113800" cy="346526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3171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9045" y="2130425"/>
            <a:ext cx="8679530" cy="1470025"/>
          </a:xfrm>
        </p:spPr>
        <p:txBody>
          <a:bodyPr anchor="ctr">
            <a:normAutofit/>
          </a:bodyPr>
          <a:lstStyle/>
          <a:p>
            <a:pPr algn="ctr"/>
            <a:r>
              <a:rPr lang="en-US" b="1" dirty="0" smtClean="0"/>
              <a:t>2010 Study Results</a:t>
            </a:r>
            <a:endParaRPr lang="en-US" b="1" dirty="0"/>
          </a:p>
        </p:txBody>
      </p:sp>
      <p:pic>
        <p:nvPicPr>
          <p:cNvPr id="4" name="Picture 3"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426614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45877860"/>
              </p:ext>
            </p:extLst>
          </p:nvPr>
        </p:nvGraphicFramePr>
        <p:xfrm>
          <a:off x="1155954" y="2705100"/>
          <a:ext cx="6658991" cy="2189064"/>
        </p:xfrm>
        <a:graphic>
          <a:graphicData uri="http://schemas.openxmlformats.org/drawingml/2006/table">
            <a:tbl>
              <a:tblPr firstRow="1" firstCol="1" bandRow="1">
                <a:tableStyleId>{5C22544A-7EE6-4342-B048-85BDC9FD1C3A}</a:tableStyleId>
              </a:tblPr>
              <a:tblGrid>
                <a:gridCol w="821302"/>
                <a:gridCol w="3004306"/>
                <a:gridCol w="2833383"/>
              </a:tblGrid>
              <a:tr h="448705">
                <a:tc>
                  <a:txBody>
                    <a:bodyPr/>
                    <a:lstStyle/>
                    <a:p>
                      <a:pPr marL="0" marR="0" algn="ctr">
                        <a:spcBef>
                          <a:spcPts val="0"/>
                        </a:spcBef>
                        <a:spcAft>
                          <a:spcPts val="0"/>
                        </a:spcAft>
                      </a:pPr>
                      <a:endParaRPr lang="en-US" sz="2800" dirty="0">
                        <a:solidFill>
                          <a:schemeClr val="tx1"/>
                        </a:solidFill>
                        <a:effectLst/>
                        <a:latin typeface="+mn-lt"/>
                        <a:ea typeface="Calibri"/>
                      </a:endParaRPr>
                    </a:p>
                  </a:txBody>
                  <a:tcPr marL="68580" marR="68580" marT="0" marB="0" anchor="b">
                    <a:solidFill>
                      <a:schemeClr val="accent3">
                        <a:lumMod val="60000"/>
                        <a:lumOff val="40000"/>
                      </a:schemeClr>
                    </a:solidFill>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VPP-CP Critical </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Weekday Max DR</a:t>
                      </a:r>
                      <a:endParaRPr kumimoji="0" lang="en-US" sz="2800" b="1" i="0" u="none" strike="noStrike" kern="1200" cap="none" spc="0" normalizeH="0" baseline="0" noProof="0" dirty="0" smtClean="0">
                        <a:ln>
                          <a:noFill/>
                        </a:ln>
                        <a:solidFill>
                          <a:schemeClr val="tx1"/>
                        </a:solidFill>
                        <a:effectLst/>
                        <a:uLnTx/>
                        <a:uFillTx/>
                        <a:latin typeface="+mn-lt"/>
                        <a:ea typeface="Calibri"/>
                        <a:cs typeface="+mn-cs"/>
                      </a:endParaRPr>
                    </a:p>
                  </a:txBody>
                  <a:tcPr marL="68580" marR="68580" marT="0" marB="0" anchor="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effectLst/>
                          <a:latin typeface="+mn-lt"/>
                        </a:rPr>
                        <a:t>TOU-CP</a:t>
                      </a:r>
                      <a:r>
                        <a:rPr lang="en-US" sz="2800" baseline="0" dirty="0" smtClean="0">
                          <a:solidFill>
                            <a:schemeClr val="tx1"/>
                          </a:solidFill>
                          <a:effectLst/>
                          <a:latin typeface="+mn-lt"/>
                        </a:rPr>
                        <a:t> </a:t>
                      </a:r>
                      <a:r>
                        <a:rPr lang="en-US" sz="2800" dirty="0" smtClean="0">
                          <a:solidFill>
                            <a:schemeClr val="tx1"/>
                          </a:solidFill>
                          <a:effectLst/>
                          <a:latin typeface="+mn-lt"/>
                        </a:rPr>
                        <a:t>Average Weekday Max DR</a:t>
                      </a:r>
                      <a:endParaRPr lang="en-US" sz="2800" dirty="0" smtClean="0">
                        <a:solidFill>
                          <a:schemeClr val="tx1"/>
                        </a:solidFill>
                        <a:effectLst/>
                        <a:latin typeface="+mn-lt"/>
                        <a:ea typeface="Calibri"/>
                      </a:endParaRPr>
                    </a:p>
                  </a:txBody>
                  <a:tcPr marL="68580" marR="68580" marT="0" marB="0" anchor="b">
                    <a:solidFill>
                      <a:schemeClr val="accent3">
                        <a:lumMod val="60000"/>
                        <a:lumOff val="40000"/>
                      </a:schemeClr>
                    </a:solidFill>
                  </a:tcPr>
                </a:tc>
              </a:tr>
              <a:tr h="482185">
                <a:tc>
                  <a:txBody>
                    <a:bodyPr/>
                    <a:lstStyle/>
                    <a:p>
                      <a:pPr marL="0" marR="0">
                        <a:spcBef>
                          <a:spcPts val="0"/>
                        </a:spcBef>
                        <a:spcAft>
                          <a:spcPts val="0"/>
                        </a:spcAft>
                      </a:pPr>
                      <a:r>
                        <a:rPr lang="en-US" sz="2800" b="0" dirty="0" smtClean="0">
                          <a:solidFill>
                            <a:schemeClr val="tx1"/>
                          </a:solidFill>
                          <a:effectLst/>
                          <a:latin typeface="+mn-lt"/>
                        </a:rPr>
                        <a:t>Web</a:t>
                      </a:r>
                      <a:endParaRPr lang="en-US" sz="2800" b="0" dirty="0">
                        <a:solidFill>
                          <a:schemeClr val="tx1"/>
                        </a:solidFill>
                        <a:effectLst/>
                        <a:latin typeface="+mn-lt"/>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800" dirty="0" smtClean="0">
                          <a:effectLst/>
                          <a:latin typeface="+mn-lt"/>
                        </a:rPr>
                        <a:t>0.51 kW</a:t>
                      </a:r>
                      <a:endParaRPr lang="en-US" sz="2800" dirty="0">
                        <a:effectLst/>
                        <a:latin typeface="+mn-lt"/>
                        <a:ea typeface="Calibri"/>
                      </a:endParaRPr>
                    </a:p>
                  </a:txBody>
                  <a:tcPr marL="68580" marR="68580" marT="0" marB="0" anchor="b">
                    <a:noFill/>
                  </a:tcPr>
                </a:tc>
                <a:tc>
                  <a:txBody>
                    <a:bodyPr/>
                    <a:lstStyle/>
                    <a:p>
                      <a:pPr marL="0" marR="0" algn="ctr">
                        <a:spcBef>
                          <a:spcPts val="0"/>
                        </a:spcBef>
                        <a:spcAft>
                          <a:spcPts val="0"/>
                        </a:spcAft>
                      </a:pPr>
                      <a:r>
                        <a:rPr lang="en-US" sz="2800" dirty="0" smtClean="0">
                          <a:effectLst/>
                          <a:latin typeface="+mn-lt"/>
                          <a:ea typeface="Calibri"/>
                        </a:rPr>
                        <a:t>0.33 </a:t>
                      </a:r>
                      <a:r>
                        <a:rPr lang="en-US" sz="2800" dirty="0" smtClean="0">
                          <a:effectLst/>
                          <a:latin typeface="+mn-lt"/>
                        </a:rPr>
                        <a:t>kW</a:t>
                      </a:r>
                      <a:endParaRPr lang="en-US" sz="2800" dirty="0" smtClean="0">
                        <a:effectLst/>
                        <a:latin typeface="+mn-lt"/>
                        <a:ea typeface="Calibri"/>
                      </a:endParaRPr>
                    </a:p>
                  </a:txBody>
                  <a:tcPr marL="68580" marR="68580" marT="0" marB="0" anchor="b">
                    <a:noFill/>
                  </a:tcPr>
                </a:tc>
              </a:tr>
              <a:tr h="423777">
                <a:tc>
                  <a:txBody>
                    <a:bodyPr/>
                    <a:lstStyle/>
                    <a:p>
                      <a:pPr marL="0" marR="0">
                        <a:spcBef>
                          <a:spcPts val="0"/>
                        </a:spcBef>
                        <a:spcAft>
                          <a:spcPts val="0"/>
                        </a:spcAft>
                      </a:pPr>
                      <a:r>
                        <a:rPr lang="en-US" sz="2800" b="0" dirty="0" smtClean="0">
                          <a:solidFill>
                            <a:schemeClr val="tx1"/>
                          </a:solidFill>
                          <a:effectLst/>
                          <a:latin typeface="+mn-lt"/>
                        </a:rPr>
                        <a:t>IHD</a:t>
                      </a:r>
                      <a:endParaRPr lang="en-US" sz="2800" b="0" dirty="0">
                        <a:solidFill>
                          <a:schemeClr val="tx1"/>
                        </a:solidFill>
                        <a:effectLst/>
                        <a:latin typeface="+mn-lt"/>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800" dirty="0" smtClean="0">
                          <a:effectLst/>
                          <a:latin typeface="+mn-lt"/>
                        </a:rPr>
                        <a:t>0.47 kW</a:t>
                      </a:r>
                      <a:endParaRPr lang="en-US" sz="2800" dirty="0">
                        <a:effectLst/>
                        <a:latin typeface="+mn-lt"/>
                        <a:ea typeface="Calibri"/>
                      </a:endParaRPr>
                    </a:p>
                  </a:txBody>
                  <a:tcPr marL="68580" marR="68580" marT="0" marB="0" anchor="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mn-lt"/>
                          <a:ea typeface="Calibri"/>
                        </a:rPr>
                        <a:t>0.54 </a:t>
                      </a:r>
                      <a:r>
                        <a:rPr lang="en-US" sz="2800" dirty="0" smtClean="0">
                          <a:effectLst/>
                          <a:latin typeface="+mn-lt"/>
                        </a:rPr>
                        <a:t>kW</a:t>
                      </a:r>
                      <a:endParaRPr lang="en-US" sz="2800" dirty="0" smtClean="0">
                        <a:effectLst/>
                        <a:latin typeface="+mn-lt"/>
                        <a:ea typeface="Calibri"/>
                      </a:endParaRPr>
                    </a:p>
                  </a:txBody>
                  <a:tcPr marL="68580" marR="68580" marT="0" marB="0" anchor="b">
                    <a:solidFill>
                      <a:schemeClr val="accent3">
                        <a:lumMod val="20000"/>
                        <a:lumOff val="80000"/>
                      </a:schemeClr>
                    </a:solidFill>
                  </a:tcPr>
                </a:tc>
              </a:tr>
              <a:tr h="423777">
                <a:tc>
                  <a:txBody>
                    <a:bodyPr/>
                    <a:lstStyle/>
                    <a:p>
                      <a:pPr marL="0" marR="0">
                        <a:spcBef>
                          <a:spcPts val="0"/>
                        </a:spcBef>
                        <a:spcAft>
                          <a:spcPts val="0"/>
                        </a:spcAft>
                      </a:pPr>
                      <a:r>
                        <a:rPr lang="en-US" sz="2800" b="0" dirty="0" smtClean="0">
                          <a:solidFill>
                            <a:schemeClr val="tx1"/>
                          </a:solidFill>
                          <a:effectLst/>
                          <a:latin typeface="+mn-lt"/>
                        </a:rPr>
                        <a:t>PCT</a:t>
                      </a:r>
                      <a:endParaRPr lang="en-US" sz="2800" b="0" dirty="0">
                        <a:solidFill>
                          <a:schemeClr val="tx1"/>
                        </a:solidFill>
                        <a:effectLst/>
                        <a:latin typeface="+mn-lt"/>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800" b="0" dirty="0" smtClean="0">
                          <a:effectLst/>
                          <a:latin typeface="+mn-lt"/>
                        </a:rPr>
                        <a:t>1.96 </a:t>
                      </a:r>
                      <a:r>
                        <a:rPr lang="en-US" sz="2800" dirty="0" smtClean="0">
                          <a:effectLst/>
                          <a:latin typeface="+mn-lt"/>
                        </a:rPr>
                        <a:t>kW</a:t>
                      </a:r>
                      <a:endParaRPr lang="en-US" sz="2800" b="0" dirty="0">
                        <a:effectLst/>
                        <a:latin typeface="+mn-lt"/>
                        <a:ea typeface="Calibri"/>
                      </a:endParaRPr>
                    </a:p>
                  </a:txBody>
                  <a:tcPr marL="68580" marR="68580" marT="0" marB="0" anchor="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mn-lt"/>
                          <a:ea typeface="Calibri"/>
                        </a:rPr>
                        <a:t>1.25 </a:t>
                      </a:r>
                      <a:r>
                        <a:rPr lang="en-US" sz="2800" dirty="0" smtClean="0">
                          <a:effectLst/>
                          <a:latin typeface="+mn-lt"/>
                        </a:rPr>
                        <a:t>kW</a:t>
                      </a:r>
                      <a:endParaRPr lang="en-US" sz="2800" dirty="0" smtClean="0">
                        <a:effectLst/>
                        <a:latin typeface="+mn-lt"/>
                        <a:ea typeface="Calibri"/>
                      </a:endParaRPr>
                    </a:p>
                  </a:txBody>
                  <a:tcPr marL="68580" marR="68580" marT="0" marB="0" anchor="b">
                    <a:noFill/>
                  </a:tcPr>
                </a:tc>
              </a:tr>
            </a:tbl>
          </a:graphicData>
        </a:graphic>
      </p:graphicFrame>
      <p:sp>
        <p:nvSpPr>
          <p:cNvPr id="8" name="Oval 7"/>
          <p:cNvSpPr/>
          <p:nvPr/>
        </p:nvSpPr>
        <p:spPr>
          <a:xfrm>
            <a:off x="2728560" y="4350720"/>
            <a:ext cx="1459390" cy="60317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p:cNvSpPr txBox="1"/>
          <p:nvPr/>
        </p:nvSpPr>
        <p:spPr>
          <a:xfrm>
            <a:off x="1790700" y="1417638"/>
            <a:ext cx="5700080" cy="954107"/>
          </a:xfrm>
          <a:prstGeom prst="rect">
            <a:avLst/>
          </a:prstGeom>
          <a:noFill/>
          <a:ln>
            <a:solidFill>
              <a:schemeClr val="accent1"/>
            </a:solidFill>
          </a:ln>
        </p:spPr>
        <p:txBody>
          <a:bodyPr wrap="square" rtlCol="0">
            <a:spAutoFit/>
          </a:bodyPr>
          <a:lstStyle/>
          <a:p>
            <a:r>
              <a:rPr lang="en-US" sz="2800" b="1" dirty="0" smtClean="0"/>
              <a:t>VPP</a:t>
            </a:r>
            <a:r>
              <a:rPr lang="en-US" sz="2800" dirty="0" smtClean="0"/>
              <a:t> rate combined with </a:t>
            </a:r>
            <a:r>
              <a:rPr lang="en-US" sz="2800" b="1" dirty="0" smtClean="0"/>
              <a:t>PCT</a:t>
            </a:r>
            <a:r>
              <a:rPr lang="en-US" sz="2800" dirty="0" smtClean="0"/>
              <a:t> enabling technology maximizes load reduction</a:t>
            </a:r>
            <a:endParaRPr lang="en-US" sz="2800" dirty="0"/>
          </a:p>
        </p:txBody>
      </p:sp>
      <p:sp>
        <p:nvSpPr>
          <p:cNvPr id="5" name="Title 4"/>
          <p:cNvSpPr>
            <a:spLocks noGrp="1"/>
          </p:cNvSpPr>
          <p:nvPr>
            <p:ph type="title"/>
          </p:nvPr>
        </p:nvSpPr>
        <p:spPr>
          <a:solidFill>
            <a:schemeClr val="bg1"/>
          </a:solidFill>
        </p:spPr>
        <p:txBody>
          <a:bodyPr/>
          <a:lstStyle/>
          <a:p>
            <a:pPr algn="ctr"/>
            <a:r>
              <a:rPr lang="en-US" sz="3600" b="1" dirty="0" smtClean="0"/>
              <a:t>2010 Study Results Validate Hypothesis</a:t>
            </a:r>
            <a:endParaRPr lang="en-US" sz="3600" b="1" dirty="0"/>
          </a:p>
        </p:txBody>
      </p:sp>
      <p:sp>
        <p:nvSpPr>
          <p:cNvPr id="9" name="Right Arrow 8"/>
          <p:cNvSpPr/>
          <p:nvPr/>
        </p:nvSpPr>
        <p:spPr>
          <a:xfrm>
            <a:off x="800100" y="1659954"/>
            <a:ext cx="7117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1103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690B2D-DD73-40FE-B6C1-4FFAE3C6942D}" type="slidenum">
              <a:rPr lang="en-US" smtClean="0"/>
              <a:pPr>
                <a:defRPr/>
              </a:pPr>
              <a:t>13</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35" y="91262"/>
            <a:ext cx="8797925" cy="5834063"/>
          </a:xfrm>
          <a:prstGeom prst="rect">
            <a:avLst/>
          </a:prstGeom>
          <a:solidFill>
            <a:schemeClr val="bg1"/>
          </a:solidFill>
          <a:ln>
            <a:noFill/>
          </a:ln>
          <a:effectLst/>
          <a:extLst/>
        </p:spPr>
      </p:pic>
      <p:sp>
        <p:nvSpPr>
          <p:cNvPr id="5" name="Rectangle 7"/>
          <p:cNvSpPr>
            <a:spLocks/>
          </p:cNvSpPr>
          <p:nvPr/>
        </p:nvSpPr>
        <p:spPr bwMode="auto">
          <a:xfrm>
            <a:off x="539475" y="10955"/>
            <a:ext cx="7681494" cy="754381"/>
          </a:xfrm>
          <a:prstGeom prst="rect">
            <a:avLst/>
          </a:prstGeom>
          <a:noFill/>
          <a:ln w="12700">
            <a:noFill/>
            <a:miter lim="800000"/>
            <a:headEnd/>
            <a:tailEnd/>
          </a:ln>
        </p:spPr>
        <p:txBody>
          <a:bodyPr lIns="0" tIns="0" rIns="0" bIns="0" anchor="ctr"/>
          <a:lstStyle/>
          <a:p>
            <a:pPr algn="ctr"/>
            <a:r>
              <a:rPr lang="en-US" sz="3000" b="1" dirty="0" smtClean="0">
                <a:solidFill>
                  <a:schemeClr val="tx1"/>
                </a:solidFill>
                <a:latin typeface="Trebuchet MS" pitchFamily="34" charset="0"/>
                <a:cs typeface="Arial" pitchFamily="34" charset="0"/>
                <a:sym typeface="Arial" pitchFamily="34" charset="0"/>
              </a:rPr>
              <a:t>2010 Results – VPP </a:t>
            </a:r>
            <a:r>
              <a:rPr lang="en-US" sz="3000" b="1" dirty="0" smtClean="0">
                <a:latin typeface="Trebuchet MS" pitchFamily="34" charset="0"/>
                <a:cs typeface="Arial" pitchFamily="34" charset="0"/>
                <a:sym typeface="Arial" pitchFamily="34" charset="0"/>
              </a:rPr>
              <a:t>Critical</a:t>
            </a:r>
            <a:r>
              <a:rPr lang="en-US" sz="3000" b="1" dirty="0" smtClean="0">
                <a:solidFill>
                  <a:schemeClr val="tx1"/>
                </a:solidFill>
                <a:latin typeface="Trebuchet MS" pitchFamily="34" charset="0"/>
                <a:cs typeface="Arial" pitchFamily="34" charset="0"/>
                <a:sym typeface="Arial" pitchFamily="34" charset="0"/>
              </a:rPr>
              <a:t> Price Weekday</a:t>
            </a:r>
            <a:endParaRPr lang="en-US" sz="3000" b="1" dirty="0" smtClean="0"/>
          </a:p>
        </p:txBody>
      </p:sp>
      <p:cxnSp>
        <p:nvCxnSpPr>
          <p:cNvPr id="3" name="Straight Arrow Connector 2"/>
          <p:cNvCxnSpPr/>
          <p:nvPr/>
        </p:nvCxnSpPr>
        <p:spPr>
          <a:xfrm>
            <a:off x="5608935" y="625435"/>
            <a:ext cx="1613010" cy="3579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60631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425" y="126170"/>
            <a:ext cx="8797925" cy="5834063"/>
          </a:xfrm>
          <a:prstGeom prst="rect">
            <a:avLst/>
          </a:prstGeom>
          <a:solidFill>
            <a:schemeClr val="bg1"/>
          </a:solidFill>
          <a:ln>
            <a:noFill/>
          </a:ln>
          <a:effectLst/>
          <a:extLst/>
        </p:spPr>
      </p:pic>
      <p:sp>
        <p:nvSpPr>
          <p:cNvPr id="4" name="Slide Number Placeholder 3"/>
          <p:cNvSpPr>
            <a:spLocks noGrp="1"/>
          </p:cNvSpPr>
          <p:nvPr>
            <p:ph type="sldNum" sz="quarter" idx="12"/>
          </p:nvPr>
        </p:nvSpPr>
        <p:spPr/>
        <p:txBody>
          <a:bodyPr/>
          <a:lstStyle/>
          <a:p>
            <a:pPr>
              <a:defRPr/>
            </a:pPr>
            <a:fld id="{F3690B2D-DD73-40FE-B6C1-4FFAE3C6942D}" type="slidenum">
              <a:rPr lang="en-US" smtClean="0"/>
              <a:pPr>
                <a:defRPr/>
              </a:pPr>
              <a:t>14</a:t>
            </a:fld>
            <a:endParaRPr lang="en-US" dirty="0"/>
          </a:p>
        </p:txBody>
      </p:sp>
      <p:sp>
        <p:nvSpPr>
          <p:cNvPr id="5" name="Rectangle 7"/>
          <p:cNvSpPr>
            <a:spLocks/>
          </p:cNvSpPr>
          <p:nvPr/>
        </p:nvSpPr>
        <p:spPr bwMode="auto">
          <a:xfrm>
            <a:off x="539475" y="10955"/>
            <a:ext cx="7681494" cy="754381"/>
          </a:xfrm>
          <a:prstGeom prst="rect">
            <a:avLst/>
          </a:prstGeom>
          <a:noFill/>
          <a:ln w="12700">
            <a:noFill/>
            <a:miter lim="800000"/>
            <a:headEnd/>
            <a:tailEnd/>
          </a:ln>
        </p:spPr>
        <p:txBody>
          <a:bodyPr lIns="0" tIns="0" rIns="0" bIns="0" anchor="ctr"/>
          <a:lstStyle/>
          <a:p>
            <a:pPr algn="ctr"/>
            <a:r>
              <a:rPr lang="en-US" sz="3200" b="1" dirty="0" smtClean="0">
                <a:solidFill>
                  <a:schemeClr val="tx1"/>
                </a:solidFill>
                <a:latin typeface="Trebuchet MS" pitchFamily="34" charset="0"/>
                <a:cs typeface="Arial" pitchFamily="34" charset="0"/>
                <a:sym typeface="Arial" pitchFamily="34" charset="0"/>
              </a:rPr>
              <a:t>2010 Results</a:t>
            </a:r>
            <a:endParaRPr lang="en-US" sz="3200" b="1" dirty="0" smtClean="0"/>
          </a:p>
        </p:txBody>
      </p:sp>
      <p:grpSp>
        <p:nvGrpSpPr>
          <p:cNvPr id="20" name="Group 19"/>
          <p:cNvGrpSpPr/>
          <p:nvPr/>
        </p:nvGrpSpPr>
        <p:grpSpPr>
          <a:xfrm>
            <a:off x="5532125" y="894267"/>
            <a:ext cx="307240" cy="4762222"/>
            <a:chOff x="5532125" y="894267"/>
            <a:chExt cx="307240" cy="4762222"/>
          </a:xfrm>
        </p:grpSpPr>
        <p:cxnSp>
          <p:nvCxnSpPr>
            <p:cNvPr id="13" name="Straight Connector 12"/>
            <p:cNvCxnSpPr/>
            <p:nvPr/>
          </p:nvCxnSpPr>
          <p:spPr>
            <a:xfrm flipV="1">
              <a:off x="5685745" y="894267"/>
              <a:ext cx="3" cy="4416578"/>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532125" y="5349253"/>
              <a:ext cx="307240" cy="30723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6185010" y="894267"/>
            <a:ext cx="307240" cy="4762222"/>
            <a:chOff x="6185010" y="894267"/>
            <a:chExt cx="307240" cy="4762222"/>
          </a:xfrm>
        </p:grpSpPr>
        <p:cxnSp>
          <p:nvCxnSpPr>
            <p:cNvPr id="3" name="Straight Connector 2"/>
            <p:cNvCxnSpPr>
              <a:stCxn id="16" idx="0"/>
            </p:cNvCxnSpPr>
            <p:nvPr/>
          </p:nvCxnSpPr>
          <p:spPr>
            <a:xfrm flipV="1">
              <a:off x="6338630" y="894267"/>
              <a:ext cx="2" cy="4454986"/>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185010" y="5349253"/>
              <a:ext cx="307240" cy="30723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1"/>
          <p:cNvSpPr txBox="1"/>
          <p:nvPr/>
        </p:nvSpPr>
        <p:spPr>
          <a:xfrm>
            <a:off x="6562368" y="3214741"/>
            <a:ext cx="1658601" cy="42851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System Peak</a:t>
            </a:r>
            <a:endParaRPr lang="en-US" sz="2400" dirty="0"/>
          </a:p>
        </p:txBody>
      </p:sp>
      <p:sp>
        <p:nvSpPr>
          <p:cNvPr id="10" name="Right Arrow 9"/>
          <p:cNvSpPr/>
          <p:nvPr/>
        </p:nvSpPr>
        <p:spPr>
          <a:xfrm rot="10800000">
            <a:off x="6377591" y="2945883"/>
            <a:ext cx="1843378" cy="268858"/>
          </a:xfrm>
          <a:prstGeom prst="rightArrow">
            <a:avLst/>
          </a:prstGeom>
          <a:solidFill>
            <a:sysClr val="windowText" lastClr="000000">
              <a:lumMod val="50000"/>
              <a:lumOff val="50000"/>
            </a:sysClr>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Right Arrow 10"/>
          <p:cNvSpPr/>
          <p:nvPr/>
        </p:nvSpPr>
        <p:spPr>
          <a:xfrm>
            <a:off x="3419846" y="4120330"/>
            <a:ext cx="2183208" cy="230416"/>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TextBox 2"/>
          <p:cNvSpPr txBox="1"/>
          <p:nvPr/>
        </p:nvSpPr>
        <p:spPr>
          <a:xfrm>
            <a:off x="3304635" y="4389130"/>
            <a:ext cx="1958678" cy="4224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Max Reduction</a:t>
            </a:r>
            <a:endParaRPr lang="en-US" sz="2400" dirty="0"/>
          </a:p>
        </p:txBody>
      </p:sp>
      <p:pic>
        <p:nvPicPr>
          <p:cNvPr id="17" name="Picture 1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05495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21945" y="189975"/>
            <a:ext cx="1618475" cy="896320"/>
          </a:xfrm>
          <a:solidFill>
            <a:schemeClr val="bg1"/>
          </a:solidFill>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F3690B2D-DD73-40FE-B6C1-4FFAE3C6942D}" type="slidenum">
              <a:rPr lang="en-US" smtClean="0"/>
              <a:pPr>
                <a:defRPr/>
              </a:pPr>
              <a:t>15</a:t>
            </a:fld>
            <a:endParaRPr lang="en-US" dirty="0"/>
          </a:p>
        </p:txBody>
      </p:sp>
      <p:sp>
        <p:nvSpPr>
          <p:cNvPr id="5" name="Rectangle 7"/>
          <p:cNvSpPr>
            <a:spLocks/>
          </p:cNvSpPr>
          <p:nvPr/>
        </p:nvSpPr>
        <p:spPr bwMode="auto">
          <a:xfrm>
            <a:off x="539476" y="10956"/>
            <a:ext cx="7681494" cy="754381"/>
          </a:xfrm>
          <a:prstGeom prst="rect">
            <a:avLst/>
          </a:prstGeom>
          <a:noFill/>
          <a:ln w="12700">
            <a:noFill/>
            <a:miter lim="800000"/>
            <a:headEnd/>
            <a:tailEnd/>
          </a:ln>
        </p:spPr>
        <p:txBody>
          <a:bodyPr lIns="0" tIns="0" rIns="0" bIns="0" anchor="ctr"/>
          <a:lstStyle/>
          <a:p>
            <a:pPr algn="ctr"/>
            <a:r>
              <a:rPr lang="en-US" sz="3200" b="1" dirty="0">
                <a:latin typeface="Trebuchet MS" pitchFamily="34" charset="0"/>
                <a:cs typeface="Arial" pitchFamily="34" charset="0"/>
                <a:sym typeface="Arial" pitchFamily="34" charset="0"/>
              </a:rPr>
              <a:t>Desired Results</a:t>
            </a:r>
            <a:endParaRPr lang="en-US" sz="32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45" y="164575"/>
            <a:ext cx="8797925"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8591949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2980"/>
            <a:ext cx="8229600" cy="795337"/>
          </a:xfrm>
        </p:spPr>
        <p:txBody>
          <a:bodyPr/>
          <a:lstStyle/>
          <a:p>
            <a:pPr algn="ctr"/>
            <a:r>
              <a:rPr lang="en-US" sz="4000" b="1" dirty="0" smtClean="0"/>
              <a:t>Shifting and Conservation</a:t>
            </a:r>
            <a:endParaRPr lang="en-US" sz="4000" b="1" dirty="0"/>
          </a:p>
        </p:txBody>
      </p:sp>
      <p:sp>
        <p:nvSpPr>
          <p:cNvPr id="2" name="Slide Number Placeholder 1"/>
          <p:cNvSpPr>
            <a:spLocks noGrp="1"/>
          </p:cNvSpPr>
          <p:nvPr>
            <p:ph type="sldNum" sz="quarter" idx="12"/>
          </p:nvPr>
        </p:nvSpPr>
        <p:spPr/>
        <p:txBody>
          <a:bodyPr/>
          <a:lstStyle/>
          <a:p>
            <a:fld id="{11BC905E-8043-44A8-8A73-E1564B6E9CEA}"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3263171"/>
              </p:ext>
            </p:extLst>
          </p:nvPr>
        </p:nvGraphicFramePr>
        <p:xfrm>
          <a:off x="800100" y="1355130"/>
          <a:ext cx="7499905" cy="3908910"/>
        </p:xfrm>
        <a:graphic>
          <a:graphicData uri="http://schemas.openxmlformats.org/drawingml/2006/table">
            <a:tbl>
              <a:tblPr firstRow="1" firstCol="1" bandRow="1">
                <a:tableStyleId>{5C22544A-7EE6-4342-B048-85BDC9FD1C3A}</a:tableStyleId>
              </a:tblPr>
              <a:tblGrid>
                <a:gridCol w="891525"/>
                <a:gridCol w="1584975"/>
                <a:gridCol w="1524001"/>
                <a:gridCol w="1635402"/>
                <a:gridCol w="1864002"/>
              </a:tblGrid>
              <a:tr h="1110763">
                <a:tc gridSpan="3">
                  <a:txBody>
                    <a:bodyPr/>
                    <a:lstStyle/>
                    <a:p>
                      <a:pPr marL="0" marR="0" algn="ctr">
                        <a:spcBef>
                          <a:spcPts val="0"/>
                        </a:spcBef>
                        <a:spcAft>
                          <a:spcPts val="0"/>
                        </a:spcAft>
                      </a:pPr>
                      <a:r>
                        <a:rPr lang="en-US" sz="2800" dirty="0" smtClean="0">
                          <a:solidFill>
                            <a:schemeClr val="tx1"/>
                          </a:solidFill>
                          <a:effectLst/>
                        </a:rPr>
                        <a:t>kWh Change, </a:t>
                      </a:r>
                      <a:r>
                        <a:rPr lang="en-US" sz="2800" dirty="0">
                          <a:solidFill>
                            <a:schemeClr val="tx1"/>
                          </a:solidFill>
                          <a:effectLst/>
                        </a:rPr>
                        <a:t>VPP-CP </a:t>
                      </a:r>
                      <a:r>
                        <a:rPr lang="en-US" sz="2800" dirty="0" smtClean="0">
                          <a:solidFill>
                            <a:schemeClr val="tx1"/>
                          </a:solidFill>
                          <a:effectLst/>
                        </a:rPr>
                        <a:t>Critical </a:t>
                      </a:r>
                      <a:r>
                        <a:rPr lang="en-US" sz="2800" dirty="0">
                          <a:solidFill>
                            <a:schemeClr val="tx1"/>
                          </a:solidFill>
                          <a:effectLst/>
                        </a:rPr>
                        <a:t>Weekday</a:t>
                      </a:r>
                      <a:endParaRPr lang="en-US" sz="2800" dirty="0">
                        <a:solidFill>
                          <a:schemeClr val="tx1"/>
                        </a:solidFill>
                        <a:effectLst/>
                        <a:latin typeface="Calibri"/>
                        <a:ea typeface="Calibri"/>
                      </a:endParaRPr>
                    </a:p>
                  </a:txBody>
                  <a:tcPr marL="68580" marR="68580" marT="0"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effectLst/>
                        </a:rPr>
                        <a:t>kWh Change, TOU-CP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effectLst/>
                        </a:rPr>
                        <a:t>Average Weekday</a:t>
                      </a:r>
                      <a:endParaRPr lang="en-US" sz="2800" dirty="0" smtClean="0">
                        <a:solidFill>
                          <a:schemeClr val="tx1"/>
                        </a:solidFill>
                        <a:effectLst/>
                        <a:latin typeface="+mn-lt"/>
                        <a:ea typeface="Calibri"/>
                      </a:endParaRPr>
                    </a:p>
                  </a:txBody>
                  <a:tcPr marL="68580" marR="68580" marT="0" marB="0" anchor="b">
                    <a:solidFill>
                      <a:schemeClr val="accent3">
                        <a:lumMod val="60000"/>
                        <a:lumOff val="40000"/>
                      </a:schemeClr>
                    </a:solidFill>
                  </a:tcPr>
                </a:tc>
                <a:tc hMerge="1">
                  <a:txBody>
                    <a:bodyPr/>
                    <a:lstStyle/>
                    <a:p>
                      <a:endParaRPr lang="en-US"/>
                    </a:p>
                  </a:txBody>
                  <a:tcPr/>
                </a:tc>
              </a:tr>
              <a:tr h="701515">
                <a:tc>
                  <a:txBody>
                    <a:bodyPr/>
                    <a:lstStyle/>
                    <a:p>
                      <a:endParaRPr lang="en-US" sz="2800" b="0" dirty="0">
                        <a:solidFill>
                          <a:schemeClr val="tx1"/>
                        </a:solidFill>
                        <a:effectLst/>
                        <a:latin typeface="Times New Roman"/>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400" dirty="0" smtClean="0">
                          <a:effectLst/>
                        </a:rPr>
                        <a:t>On Peak kWh</a:t>
                      </a:r>
                      <a:endParaRPr lang="en-US" sz="2400" dirty="0">
                        <a:effectLst/>
                        <a:latin typeface="Calibri"/>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400" dirty="0" smtClean="0">
                          <a:effectLst/>
                        </a:rPr>
                        <a:t>Off Peak</a:t>
                      </a:r>
                    </a:p>
                    <a:p>
                      <a:pPr marL="0" marR="0" algn="ctr">
                        <a:spcBef>
                          <a:spcPts val="0"/>
                        </a:spcBef>
                        <a:spcAft>
                          <a:spcPts val="0"/>
                        </a:spcAft>
                      </a:pPr>
                      <a:r>
                        <a:rPr lang="en-US" sz="2400" dirty="0" smtClean="0">
                          <a:effectLst/>
                          <a:latin typeface="Calibri"/>
                          <a:ea typeface="Calibri"/>
                        </a:rPr>
                        <a:t>kWh</a:t>
                      </a:r>
                      <a:endParaRPr lang="en-US" sz="2400" dirty="0">
                        <a:effectLst/>
                        <a:latin typeface="Calibri"/>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400" dirty="0" smtClean="0">
                          <a:effectLst/>
                        </a:rPr>
                        <a:t>On Peak kWh</a:t>
                      </a:r>
                      <a:endParaRPr lang="en-US" sz="2400" dirty="0">
                        <a:effectLst/>
                        <a:latin typeface="+mn-lt"/>
                        <a:ea typeface="Calibri"/>
                      </a:endParaRPr>
                    </a:p>
                  </a:txBody>
                  <a:tcPr marL="68580" marR="68580" marT="0" marB="0" anchor="b">
                    <a:solidFill>
                      <a:schemeClr val="accent3">
                        <a:lumMod val="60000"/>
                        <a:lumOff val="40000"/>
                      </a:schemeClr>
                    </a:solidFill>
                  </a:tcPr>
                </a:tc>
                <a:tc>
                  <a:txBody>
                    <a:bodyPr/>
                    <a:lstStyle/>
                    <a:p>
                      <a:pPr marL="0" marR="0" algn="ctr">
                        <a:spcBef>
                          <a:spcPts val="0"/>
                        </a:spcBef>
                        <a:spcAft>
                          <a:spcPts val="0"/>
                        </a:spcAft>
                      </a:pPr>
                      <a:r>
                        <a:rPr lang="en-US" sz="2400" dirty="0" smtClean="0">
                          <a:effectLst/>
                        </a:rPr>
                        <a:t>Off Peak</a:t>
                      </a:r>
                    </a:p>
                    <a:p>
                      <a:pPr marL="0" marR="0" algn="ctr">
                        <a:spcBef>
                          <a:spcPts val="0"/>
                        </a:spcBef>
                        <a:spcAft>
                          <a:spcPts val="0"/>
                        </a:spcAft>
                      </a:pPr>
                      <a:r>
                        <a:rPr lang="en-US" sz="2400" dirty="0" smtClean="0">
                          <a:effectLst/>
                          <a:latin typeface="+mn-lt"/>
                          <a:ea typeface="Calibri"/>
                        </a:rPr>
                        <a:t>kWh</a:t>
                      </a:r>
                      <a:endParaRPr lang="en-US" sz="2400" dirty="0">
                        <a:effectLst/>
                        <a:latin typeface="+mn-lt"/>
                        <a:ea typeface="Calibri"/>
                      </a:endParaRPr>
                    </a:p>
                  </a:txBody>
                  <a:tcPr marL="68580" marR="68580" marT="0" marB="0" anchor="b">
                    <a:solidFill>
                      <a:schemeClr val="accent3">
                        <a:lumMod val="60000"/>
                        <a:lumOff val="40000"/>
                      </a:schemeClr>
                    </a:solidFill>
                  </a:tcPr>
                </a:tc>
              </a:tr>
              <a:tr h="732165">
                <a:tc>
                  <a:txBody>
                    <a:bodyPr/>
                    <a:lstStyle/>
                    <a:p>
                      <a:pPr marL="0" marR="0">
                        <a:spcBef>
                          <a:spcPts val="0"/>
                        </a:spcBef>
                        <a:spcAft>
                          <a:spcPts val="0"/>
                        </a:spcAft>
                      </a:pPr>
                      <a:r>
                        <a:rPr lang="en-US" sz="2800" b="0" dirty="0" smtClean="0">
                          <a:solidFill>
                            <a:schemeClr val="tx1"/>
                          </a:solidFill>
                          <a:effectLst/>
                        </a:rPr>
                        <a:t>Web</a:t>
                      </a:r>
                      <a:endParaRPr lang="en-US" sz="2800" b="0" dirty="0">
                        <a:solidFill>
                          <a:schemeClr val="tx1"/>
                        </a:solidFill>
                        <a:effectLst/>
                        <a:latin typeface="Calibri"/>
                        <a:ea typeface="Calibri"/>
                      </a:endParaRPr>
                    </a:p>
                  </a:txBody>
                  <a:tcPr marL="68580" marR="68580" marT="0" marB="0" anchor="b">
                    <a:solidFill>
                      <a:schemeClr val="accent3">
                        <a:lumMod val="60000"/>
                        <a:lumOff val="4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-2.15</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0.43</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-1.49</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0.41</a:t>
                      </a:r>
                    </a:p>
                  </a:txBody>
                  <a:tcPr marL="73025" marR="73025" marT="36830" marB="36830" anchor="b">
                    <a:noFill/>
                  </a:tcPr>
                </a:tc>
              </a:tr>
              <a:tr h="667231">
                <a:tc>
                  <a:txBody>
                    <a:bodyPr/>
                    <a:lstStyle/>
                    <a:p>
                      <a:pPr marL="0" marR="0">
                        <a:spcBef>
                          <a:spcPts val="0"/>
                        </a:spcBef>
                        <a:spcAft>
                          <a:spcPts val="0"/>
                        </a:spcAft>
                      </a:pPr>
                      <a:r>
                        <a:rPr lang="en-US" sz="2800" b="0" dirty="0" smtClean="0">
                          <a:solidFill>
                            <a:schemeClr val="tx1"/>
                          </a:solidFill>
                          <a:effectLst/>
                        </a:rPr>
                        <a:t>IHD</a:t>
                      </a:r>
                      <a:endParaRPr lang="en-US" sz="2800" b="0" dirty="0">
                        <a:solidFill>
                          <a:schemeClr val="tx1"/>
                        </a:solidFill>
                        <a:effectLst/>
                        <a:latin typeface="Calibri"/>
                        <a:ea typeface="Calibri"/>
                      </a:endParaRPr>
                    </a:p>
                  </a:txBody>
                  <a:tcPr marL="68580" marR="68580" marT="0" marB="0" anchor="b">
                    <a:solidFill>
                      <a:schemeClr val="accent3">
                        <a:lumMod val="60000"/>
                        <a:lumOff val="4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-2.02</a:t>
                      </a:r>
                    </a:p>
                  </a:txBody>
                  <a:tcPr marL="73025" marR="73025" marT="36830" marB="36830" anchor="b">
                    <a:solidFill>
                      <a:schemeClr val="accent3">
                        <a:lumMod val="20000"/>
                        <a:lumOff val="8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0.50</a:t>
                      </a:r>
                    </a:p>
                  </a:txBody>
                  <a:tcPr marL="73025" marR="73025" marT="36830" marB="36830" anchor="b">
                    <a:solidFill>
                      <a:schemeClr val="accent3">
                        <a:lumMod val="20000"/>
                        <a:lumOff val="8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-2.51</a:t>
                      </a:r>
                    </a:p>
                  </a:txBody>
                  <a:tcPr marL="73025" marR="73025" marT="36830" marB="36830" anchor="b">
                    <a:solidFill>
                      <a:schemeClr val="accent3">
                        <a:lumMod val="20000"/>
                        <a:lumOff val="8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-1.81</a:t>
                      </a:r>
                    </a:p>
                  </a:txBody>
                  <a:tcPr marL="73025" marR="73025" marT="36830" marB="36830" anchor="b">
                    <a:solidFill>
                      <a:schemeClr val="accent3">
                        <a:lumMod val="20000"/>
                        <a:lumOff val="80000"/>
                      </a:schemeClr>
                    </a:solidFill>
                  </a:tcPr>
                </a:tc>
              </a:tr>
              <a:tr h="667231">
                <a:tc>
                  <a:txBody>
                    <a:bodyPr/>
                    <a:lstStyle/>
                    <a:p>
                      <a:pPr marL="0" marR="0">
                        <a:spcBef>
                          <a:spcPts val="0"/>
                        </a:spcBef>
                        <a:spcAft>
                          <a:spcPts val="0"/>
                        </a:spcAft>
                      </a:pPr>
                      <a:r>
                        <a:rPr lang="en-US" sz="2800" b="0" dirty="0" smtClean="0">
                          <a:solidFill>
                            <a:schemeClr val="tx1"/>
                          </a:solidFill>
                          <a:effectLst/>
                        </a:rPr>
                        <a:t>PCT</a:t>
                      </a:r>
                      <a:endParaRPr lang="en-US" sz="2800" b="0" dirty="0">
                        <a:solidFill>
                          <a:schemeClr val="tx1"/>
                        </a:solidFill>
                        <a:effectLst/>
                        <a:latin typeface="Calibri"/>
                        <a:ea typeface="Calibri"/>
                      </a:endParaRPr>
                    </a:p>
                  </a:txBody>
                  <a:tcPr marL="68580" marR="68580" marT="0" marB="0" anchor="b">
                    <a:solidFill>
                      <a:schemeClr val="accent3">
                        <a:lumMod val="60000"/>
                        <a:lumOff val="40000"/>
                      </a:schemeClr>
                    </a:solid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-6.43</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3.74</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-4.41</a:t>
                      </a:r>
                    </a:p>
                  </a:txBody>
                  <a:tcPr marL="73025" marR="73025" marT="36830" marB="36830" anchor="b">
                    <a:noFill/>
                  </a:tcPr>
                </a:tc>
                <a:tc>
                  <a:txBody>
                    <a:bodyPr/>
                    <a:lstStyle/>
                    <a:p>
                      <a:pPr marL="0" marR="0" algn="ctr" defTabSz="914400" rtl="0" eaLnBrk="1" latinLnBrk="0" hangingPunct="1">
                        <a:spcBef>
                          <a:spcPts val="0"/>
                        </a:spcBef>
                        <a:spcAft>
                          <a:spcPts val="0"/>
                        </a:spcAft>
                      </a:pPr>
                      <a:r>
                        <a:rPr lang="en-US" sz="2800" kern="1200" dirty="0" smtClean="0">
                          <a:solidFill>
                            <a:schemeClr val="dk1"/>
                          </a:solidFill>
                          <a:effectLst/>
                          <a:latin typeface="Calibri"/>
                          <a:ea typeface="Calibri"/>
                          <a:cs typeface="+mn-cs"/>
                        </a:rPr>
                        <a:t>1.25</a:t>
                      </a:r>
                    </a:p>
                  </a:txBody>
                  <a:tcPr marL="73025" marR="73025" marT="36830" marB="36830" anchor="b">
                    <a:noFill/>
                  </a:tcPr>
                </a:tc>
              </a:tr>
            </a:tbl>
          </a:graphicData>
        </a:graphic>
      </p:graphicFrame>
      <p:pic>
        <p:nvPicPr>
          <p:cNvPr id="7" name="Picture 6"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
        <p:nvSpPr>
          <p:cNvPr id="6" name="Oval 5"/>
          <p:cNvSpPr/>
          <p:nvPr/>
        </p:nvSpPr>
        <p:spPr>
          <a:xfrm>
            <a:off x="3343040" y="4660861"/>
            <a:ext cx="1459390" cy="60317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Oval 7"/>
          <p:cNvSpPr/>
          <p:nvPr/>
        </p:nvSpPr>
        <p:spPr>
          <a:xfrm>
            <a:off x="6630010" y="4057682"/>
            <a:ext cx="1459390" cy="60317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14146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solidFill>
        </p:spPr>
        <p:txBody>
          <a:bodyPr/>
          <a:lstStyle/>
          <a:p>
            <a:pPr algn="ctr"/>
            <a:r>
              <a:rPr lang="en-US" sz="4000" b="1" dirty="0" smtClean="0"/>
              <a:t>VPP Demonstrates Price Elasticity</a:t>
            </a:r>
            <a:endParaRPr lang="en-US" sz="4000" b="1" dirty="0"/>
          </a:p>
        </p:txBody>
      </p:sp>
      <p:sp>
        <p:nvSpPr>
          <p:cNvPr id="2" name="Slide Number Placeholder 1"/>
          <p:cNvSpPr>
            <a:spLocks noGrp="1"/>
          </p:cNvSpPr>
          <p:nvPr>
            <p:ph type="sldNum" sz="quarter" idx="12"/>
          </p:nvPr>
        </p:nvSpPr>
        <p:spPr/>
        <p:txBody>
          <a:bodyPr/>
          <a:lstStyle/>
          <a:p>
            <a:fld id="{11BC905E-8043-44A8-8A73-E1564B6E9CEA}" type="slidenum">
              <a:rPr lang="en-US" smtClean="0"/>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28106675"/>
              </p:ext>
            </p:extLst>
          </p:nvPr>
        </p:nvGraphicFramePr>
        <p:xfrm>
          <a:off x="616285" y="1316725"/>
          <a:ext cx="7604190" cy="3564836"/>
        </p:xfrm>
        <a:graphic>
          <a:graphicData uri="http://schemas.openxmlformats.org/drawingml/2006/table">
            <a:tbl>
              <a:tblPr/>
              <a:tblGrid>
                <a:gridCol w="2073870"/>
                <a:gridCol w="1382580"/>
                <a:gridCol w="1521173"/>
                <a:gridCol w="1304100"/>
                <a:gridCol w="1322467"/>
              </a:tblGrid>
              <a:tr h="544498">
                <a:tc rowSpan="2">
                  <a:txBody>
                    <a:bodyPr/>
                    <a:lstStyle/>
                    <a:p>
                      <a:pPr algn="ctr" fontAlgn="ctr"/>
                      <a:r>
                        <a:rPr lang="en-US" sz="2400" b="0" i="0" u="none" strike="noStrike" dirty="0">
                          <a:solidFill>
                            <a:srgbClr val="000000"/>
                          </a:solidFill>
                          <a:effectLst/>
                          <a:latin typeface="Tahoma"/>
                        </a:rPr>
                        <a:t> </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rowSpan="2">
                  <a:txBody>
                    <a:bodyPr/>
                    <a:lstStyle/>
                    <a:p>
                      <a:pPr algn="ctr" fontAlgn="ctr"/>
                      <a:r>
                        <a:rPr lang="en-US" sz="2400" b="0" i="0" u="none" strike="noStrike" dirty="0" smtClean="0">
                          <a:solidFill>
                            <a:srgbClr val="000000"/>
                          </a:solidFill>
                          <a:effectLst/>
                          <a:latin typeface="Tahoma"/>
                        </a:rPr>
                        <a:t>On</a:t>
                      </a:r>
                      <a:r>
                        <a:rPr lang="en-US" sz="2400" b="0" i="0" u="none" strike="noStrike" baseline="0" dirty="0" smtClean="0">
                          <a:solidFill>
                            <a:srgbClr val="000000"/>
                          </a:solidFill>
                          <a:effectLst/>
                          <a:latin typeface="Tahoma"/>
                        </a:rPr>
                        <a:t> Peak </a:t>
                      </a:r>
                      <a:r>
                        <a:rPr lang="en-US" sz="2400" b="0" i="0" u="none" strike="noStrike" dirty="0" smtClean="0">
                          <a:solidFill>
                            <a:srgbClr val="000000"/>
                          </a:solidFill>
                          <a:effectLst/>
                          <a:latin typeface="Tahoma"/>
                        </a:rPr>
                        <a:t>Price</a:t>
                      </a:r>
                      <a:endParaRPr lang="en-US" sz="2800" b="0" i="0" u="none" strike="noStrike" dirty="0">
                        <a:solidFill>
                          <a:schemeClr val="tx1"/>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gridSpan="3">
                  <a:txBody>
                    <a:bodyPr/>
                    <a:lstStyle/>
                    <a:p>
                      <a:pPr algn="ctr" fontAlgn="ctr"/>
                      <a:r>
                        <a:rPr lang="en-US" sz="2400" b="1" i="0" u="none" strike="noStrike" dirty="0" smtClean="0">
                          <a:solidFill>
                            <a:srgbClr val="000000"/>
                          </a:solidFill>
                          <a:effectLst/>
                          <a:latin typeface="Calibri"/>
                        </a:rPr>
                        <a:t>Maximum Demand Reduction</a:t>
                      </a:r>
                      <a:endParaRPr lang="en-US" sz="2400" b="1"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r>
              <a:tr h="544498">
                <a:tc vMerge="1">
                  <a:txBody>
                    <a:bodyPr/>
                    <a:lstStyle/>
                    <a:p>
                      <a:endParaRPr lang="en-US"/>
                    </a:p>
                  </a:txBody>
                  <a:tcPr/>
                </a:tc>
                <a:tc vMerge="1">
                  <a:txBody>
                    <a:bodyPr/>
                    <a:lstStyle/>
                    <a:p>
                      <a:endParaRPr lang="en-US"/>
                    </a:p>
                  </a:txBody>
                  <a:tcPr/>
                </a:tc>
                <a:tc>
                  <a:txBody>
                    <a:bodyPr/>
                    <a:lstStyle/>
                    <a:p>
                      <a:pPr algn="ctr" fontAlgn="ctr"/>
                      <a:r>
                        <a:rPr lang="en-US" sz="2400" b="1" i="0" u="none" strike="noStrike" dirty="0">
                          <a:solidFill>
                            <a:srgbClr val="000000"/>
                          </a:solidFill>
                          <a:effectLst/>
                          <a:latin typeface="Calibri"/>
                        </a:rPr>
                        <a:t>Baseline</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algn="ctr" fontAlgn="ctr"/>
                      <a:r>
                        <a:rPr lang="en-US" sz="2400" b="1" i="0" u="none" strike="noStrike" dirty="0">
                          <a:solidFill>
                            <a:srgbClr val="000000"/>
                          </a:solidFill>
                          <a:effectLst/>
                          <a:latin typeface="Calibri"/>
                        </a:rPr>
                        <a:t>Reduction</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algn="ctr" fontAlgn="ctr"/>
                      <a:r>
                        <a:rPr lang="en-US" sz="2400" b="1" i="0" u="none" strike="noStrike" dirty="0">
                          <a:solidFill>
                            <a:srgbClr val="000000"/>
                          </a:solidFill>
                          <a:effectLst/>
                          <a:latin typeface="Calibri"/>
                        </a:rPr>
                        <a:t>Percent</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618960">
                <a:tc>
                  <a:txBody>
                    <a:bodyPr/>
                    <a:lstStyle/>
                    <a:p>
                      <a:pPr algn="l" fontAlgn="ctr"/>
                      <a:r>
                        <a:rPr lang="en-US" sz="2800" b="0" i="0" u="none" strike="noStrike" dirty="0">
                          <a:solidFill>
                            <a:srgbClr val="000000"/>
                          </a:solidFill>
                          <a:effectLst/>
                          <a:latin typeface="Calibri"/>
                        </a:rPr>
                        <a:t>VPP Low</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indent="0" algn="ctr" defTabSz="914391" rtl="0" eaLnBrk="1" fontAlgn="ctr" latinLnBrk="0" hangingPunct="1">
                        <a:lnSpc>
                          <a:spcPct val="100000"/>
                        </a:lnSpc>
                        <a:spcBef>
                          <a:spcPts val="0"/>
                        </a:spcBef>
                        <a:spcAft>
                          <a:spcPts val="0"/>
                        </a:spcAft>
                        <a:buClrTx/>
                        <a:buSzTx/>
                        <a:buFontTx/>
                        <a:buNone/>
                        <a:tabLst/>
                        <a:defRPr/>
                      </a:pPr>
                      <a:r>
                        <a:rPr lang="en-US" sz="2800" b="0" i="0" u="none" strike="noStrike" dirty="0" smtClean="0">
                          <a:solidFill>
                            <a:srgbClr val="000000"/>
                          </a:solidFill>
                          <a:effectLst/>
                          <a:latin typeface="Calibri"/>
                        </a:rPr>
                        <a:t>4.5 </a:t>
                      </a:r>
                      <a:r>
                        <a:rPr lang="en-US" sz="2800" dirty="0" smtClean="0">
                          <a:solidFill>
                            <a:schemeClr val="tx1"/>
                          </a:solidFill>
                          <a:latin typeface="+mn-lt"/>
                          <a:ea typeface="ヒラギノ角ゴ ProN W3" pitchFamily="-65" charset="-128"/>
                          <a:cs typeface="ヒラギノ角ゴ ProN W3" pitchFamily="-65" charset="-128"/>
                          <a:sym typeface="Gill Sans" pitchFamily="-65" charset="0"/>
                        </a:rPr>
                        <a:t>¢</a:t>
                      </a:r>
                      <a:endParaRPr lang="en-US" sz="2800" b="0" i="0" u="none" strike="noStrike" dirty="0" smtClean="0">
                        <a:solidFill>
                          <a:schemeClr val="tx1"/>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2.35</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0.41</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18%</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18960">
                <a:tc>
                  <a:txBody>
                    <a:bodyPr/>
                    <a:lstStyle/>
                    <a:p>
                      <a:pPr algn="l" fontAlgn="ctr"/>
                      <a:r>
                        <a:rPr lang="en-US" sz="2800" b="0" i="0" u="none" strike="noStrike" dirty="0">
                          <a:solidFill>
                            <a:srgbClr val="000000"/>
                          </a:solidFill>
                          <a:effectLst/>
                          <a:latin typeface="Calibri"/>
                        </a:rPr>
                        <a:t>VPP Standard</a:t>
                      </a: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800" b="0" i="0" u="none" strike="noStrike" dirty="0" smtClean="0">
                          <a:solidFill>
                            <a:srgbClr val="000000"/>
                          </a:solidFill>
                          <a:effectLst/>
                          <a:latin typeface="Calibri"/>
                        </a:rPr>
                        <a:t>11.3 </a:t>
                      </a:r>
                      <a:r>
                        <a:rPr lang="en-US" sz="2800" dirty="0" smtClean="0">
                          <a:solidFill>
                            <a:schemeClr val="tx1"/>
                          </a:solidFill>
                          <a:latin typeface="+mn-lt"/>
                          <a:ea typeface="ヒラギノ角ゴ ProN W3" pitchFamily="-65" charset="-128"/>
                          <a:cs typeface="ヒラギノ角ゴ ProN W3" pitchFamily="-65" charset="-128"/>
                          <a:sym typeface="Gill Sans" pitchFamily="-65" charset="0"/>
                        </a:rPr>
                        <a:t>¢</a:t>
                      </a:r>
                      <a:endParaRPr lang="en-US" sz="2800" b="0"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2.45</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1.11</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45%</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18960">
                <a:tc>
                  <a:txBody>
                    <a:bodyPr/>
                    <a:lstStyle/>
                    <a:p>
                      <a:pPr algn="l" fontAlgn="ctr"/>
                      <a:r>
                        <a:rPr lang="en-US" sz="2800" b="0" i="0" u="none" strike="noStrike" dirty="0">
                          <a:solidFill>
                            <a:srgbClr val="000000"/>
                          </a:solidFill>
                          <a:effectLst/>
                          <a:latin typeface="Calibri"/>
                        </a:rPr>
                        <a:t>VPP </a:t>
                      </a:r>
                      <a:r>
                        <a:rPr lang="en-US" sz="2800" b="0" i="0" u="none" strike="noStrike" dirty="0" smtClean="0">
                          <a:solidFill>
                            <a:srgbClr val="000000"/>
                          </a:solidFill>
                          <a:effectLst/>
                          <a:latin typeface="Calibri"/>
                        </a:rPr>
                        <a:t>High</a:t>
                      </a:r>
                      <a:endParaRPr lang="en-US" sz="2800" b="0"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800" b="0" i="0" u="none" strike="noStrike" dirty="0" smtClean="0">
                          <a:solidFill>
                            <a:srgbClr val="000000"/>
                          </a:solidFill>
                          <a:effectLst/>
                          <a:latin typeface="Calibri"/>
                        </a:rPr>
                        <a:t>23 </a:t>
                      </a:r>
                      <a:r>
                        <a:rPr lang="en-US" sz="2800" dirty="0" smtClean="0">
                          <a:solidFill>
                            <a:schemeClr val="tx1"/>
                          </a:solidFill>
                          <a:latin typeface="+mn-lt"/>
                          <a:ea typeface="ヒラギノ角ゴ ProN W3" pitchFamily="-65" charset="-128"/>
                          <a:cs typeface="ヒラギノ角ゴ ProN W3" pitchFamily="-65" charset="-128"/>
                          <a:sym typeface="Gill Sans" pitchFamily="-65" charset="0"/>
                        </a:rPr>
                        <a:t>¢</a:t>
                      </a:r>
                      <a:endParaRPr lang="en-US" sz="2800" b="0"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3.08</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1.68</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ahoma"/>
                          <a:cs typeface="Tahoma"/>
                        </a:rPr>
                        <a:t>55%</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618960">
                <a:tc>
                  <a:txBody>
                    <a:bodyPr/>
                    <a:lstStyle/>
                    <a:p>
                      <a:pPr algn="l" fontAlgn="ctr"/>
                      <a:r>
                        <a:rPr lang="en-US" sz="2800" b="0" i="0" u="none" strike="noStrike" dirty="0">
                          <a:solidFill>
                            <a:srgbClr val="000000"/>
                          </a:solidFill>
                          <a:effectLst/>
                          <a:latin typeface="Calibri"/>
                        </a:rPr>
                        <a:t>VPP </a:t>
                      </a:r>
                      <a:r>
                        <a:rPr lang="en-US" sz="2800" b="0" i="0" u="none" strike="noStrike" dirty="0" smtClean="0">
                          <a:solidFill>
                            <a:srgbClr val="000000"/>
                          </a:solidFill>
                          <a:effectLst/>
                          <a:latin typeface="Calibri"/>
                        </a:rPr>
                        <a:t>Critical</a:t>
                      </a:r>
                      <a:endParaRPr lang="en-US" sz="2800" b="0"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fontAlgn="ctr"/>
                      <a:r>
                        <a:rPr lang="en-US" sz="2800" b="0" i="0" u="none" strike="noStrike" dirty="0" smtClean="0">
                          <a:solidFill>
                            <a:srgbClr val="000000"/>
                          </a:solidFill>
                          <a:effectLst/>
                          <a:latin typeface="Calibri"/>
                        </a:rPr>
                        <a:t>46 </a:t>
                      </a:r>
                      <a:r>
                        <a:rPr lang="en-US" sz="2800" dirty="0" smtClean="0">
                          <a:solidFill>
                            <a:schemeClr val="tx1"/>
                          </a:solidFill>
                          <a:latin typeface="+mn-lt"/>
                          <a:ea typeface="ヒラギノ角ゴ ProN W3" pitchFamily="-65" charset="-128"/>
                          <a:cs typeface="ヒラギノ角ゴ ProN W3" pitchFamily="-65" charset="-128"/>
                          <a:sym typeface="Gill Sans" pitchFamily="-65" charset="0"/>
                        </a:rPr>
                        <a:t>¢</a:t>
                      </a:r>
                      <a:endParaRPr lang="en-US" sz="2800" b="0" i="0" u="none" strike="noStrike" dirty="0">
                        <a:solidFill>
                          <a:srgbClr val="000000"/>
                        </a:solidFill>
                        <a:effectLst/>
                        <a:latin typeface="Calibri"/>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Tahoma"/>
                          <a:cs typeface="Tahoma"/>
                        </a:rPr>
                        <a:t>3.37</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Tahoma"/>
                          <a:cs typeface="Tahoma"/>
                        </a:rPr>
                        <a:t>1.96</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fontAlgn="ctr"/>
                      <a:r>
                        <a:rPr lang="en-US" sz="2400" b="0" i="0" u="none" strike="noStrike" dirty="0">
                          <a:solidFill>
                            <a:srgbClr val="000000"/>
                          </a:solidFill>
                          <a:effectLst/>
                          <a:latin typeface="Tahoma"/>
                          <a:cs typeface="Tahoma"/>
                        </a:rPr>
                        <a:t>58%</a:t>
                      </a:r>
                      <a:endParaRPr lang="en-US" sz="2400" b="0" i="0" u="none" strike="noStrike" dirty="0">
                        <a:solidFill>
                          <a:srgbClr val="000000"/>
                        </a:solidFill>
                        <a:effectLst/>
                        <a:latin typeface="Tahoma"/>
                      </a:endParaRPr>
                    </a:p>
                  </a:txBody>
                  <a:tcPr marL="9525" marR="9525" marT="9525"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r>
            </a:tbl>
          </a:graphicData>
        </a:graphic>
      </p:graphicFrame>
      <p:pic>
        <p:nvPicPr>
          <p:cNvPr id="8" name="Picture 7"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113962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9045" y="2130425"/>
            <a:ext cx="8679530" cy="1470025"/>
          </a:xfrm>
        </p:spPr>
        <p:txBody>
          <a:bodyPr anchor="ctr">
            <a:normAutofit/>
          </a:bodyPr>
          <a:lstStyle/>
          <a:p>
            <a:pPr algn="ctr"/>
            <a:r>
              <a:rPr lang="en-US" b="1" dirty="0" smtClean="0"/>
              <a:t>2011 Study Results</a:t>
            </a:r>
            <a:endParaRPr lang="en-US" b="1" dirty="0"/>
          </a:p>
        </p:txBody>
      </p:sp>
      <p:pic>
        <p:nvPicPr>
          <p:cNvPr id="4" name="Picture 3" descr="OGE_UoY_CMYK_300dpi_wShadow.png"/>
          <p:cNvPicPr>
            <a:picLocks noChangeAspect="1"/>
          </p:cNvPicPr>
          <p:nvPr/>
        </p:nvPicPr>
        <p:blipFill>
          <a:blip r:embed="rId3" cstate="print"/>
          <a:stretch>
            <a:fillRect/>
          </a:stretch>
        </p:blipFill>
        <p:spPr>
          <a:xfrm>
            <a:off x="7106730" y="5541275"/>
            <a:ext cx="1444880" cy="1444880"/>
          </a:xfrm>
          <a:prstGeom prst="rect">
            <a:avLst/>
          </a:prstGeom>
        </p:spPr>
      </p:pic>
    </p:spTree>
    <p:extLst>
      <p:ext uri="{BB962C8B-B14F-4D97-AF65-F5344CB8AC3E}">
        <p14:creationId xmlns:p14="http://schemas.microsoft.com/office/powerpoint/2010/main" val="316044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study results</a:t>
            </a:r>
            <a:endParaRPr lang="en-US" dirty="0"/>
          </a:p>
        </p:txBody>
      </p:sp>
      <p:sp>
        <p:nvSpPr>
          <p:cNvPr id="3" name="Content Placeholder 2"/>
          <p:cNvSpPr>
            <a:spLocks noGrp="1"/>
          </p:cNvSpPr>
          <p:nvPr>
            <p:ph idx="1"/>
          </p:nvPr>
        </p:nvSpPr>
        <p:spPr>
          <a:xfrm>
            <a:off x="457200" y="1278320"/>
            <a:ext cx="8229600" cy="4525963"/>
          </a:xfrm>
        </p:spPr>
        <p:txBody>
          <a:bodyPr>
            <a:normAutofit/>
          </a:bodyPr>
          <a:lstStyle/>
          <a:p>
            <a:r>
              <a:rPr lang="en-US" dirty="0" smtClean="0"/>
              <a:t>Results from 2011 confirm 2010</a:t>
            </a:r>
          </a:p>
          <a:p>
            <a:r>
              <a:rPr lang="en-US" dirty="0" smtClean="0"/>
              <a:t>Load shapes changed, Demand Reduction approx. the same (2010 v. 2011)</a:t>
            </a:r>
          </a:p>
          <a:p>
            <a:r>
              <a:rPr lang="en-US" dirty="0" smtClean="0"/>
              <a:t>Strategically called events can </a:t>
            </a:r>
          </a:p>
          <a:p>
            <a:pPr lvl="1"/>
            <a:r>
              <a:rPr lang="en-US" dirty="0" smtClean="0"/>
              <a:t>Stretch out savings</a:t>
            </a:r>
          </a:p>
          <a:p>
            <a:pPr lvl="1"/>
            <a:r>
              <a:rPr lang="en-US" dirty="0" smtClean="0"/>
              <a:t>Add secondary bump to savings closer to the system peak</a:t>
            </a:r>
          </a:p>
          <a:p>
            <a:r>
              <a:rPr lang="en-US" dirty="0" smtClean="0"/>
              <a:t>2011 Summer was HOT!</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19</a:t>
            </a:fld>
            <a:endParaRPr lang="en-US" dirty="0"/>
          </a:p>
        </p:txBody>
      </p:sp>
      <p:pic>
        <p:nvPicPr>
          <p:cNvPr id="7" name="Picture 6"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16807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murphyde.CT.OGENT.COM\Local Settings\Temporary Internet Files\Content.IE5\07Y5YXRZ\MP900386746[1].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0800000">
            <a:off x="5486399" y="3041575"/>
            <a:ext cx="3657600" cy="2609088"/>
          </a:xfrm>
          <a:prstGeom prst="rect">
            <a:avLst/>
          </a:prstGeom>
          <a:noFill/>
        </p:spPr>
      </p:pic>
      <p:sp>
        <p:nvSpPr>
          <p:cNvPr id="3" name="Title 2"/>
          <p:cNvSpPr>
            <a:spLocks noGrp="1"/>
          </p:cNvSpPr>
          <p:nvPr>
            <p:ph type="title"/>
          </p:nvPr>
        </p:nvSpPr>
        <p:spPr>
          <a:xfrm>
            <a:off x="457200" y="164575"/>
            <a:ext cx="8229600" cy="1143000"/>
          </a:xfrm>
        </p:spPr>
        <p:txBody>
          <a:bodyPr/>
          <a:lstStyle/>
          <a:p>
            <a:pPr algn="l"/>
            <a:r>
              <a:rPr lang="en-US" sz="4000" b="1" dirty="0" smtClean="0"/>
              <a:t>Agenda</a:t>
            </a:r>
            <a:endParaRPr lang="en-US" sz="4000" b="1" dirty="0"/>
          </a:p>
        </p:txBody>
      </p:sp>
      <p:sp>
        <p:nvSpPr>
          <p:cNvPr id="4" name="Text Placeholder 3"/>
          <p:cNvSpPr>
            <a:spLocks noGrp="1"/>
          </p:cNvSpPr>
          <p:nvPr>
            <p:ph idx="1"/>
          </p:nvPr>
        </p:nvSpPr>
        <p:spPr>
          <a:xfrm>
            <a:off x="457200" y="1124700"/>
            <a:ext cx="8229600" cy="4525963"/>
          </a:xfrm>
        </p:spPr>
        <p:txBody>
          <a:bodyPr>
            <a:noAutofit/>
          </a:bodyPr>
          <a:lstStyle/>
          <a:p>
            <a:r>
              <a:rPr lang="en-US" sz="2400" dirty="0" smtClean="0"/>
              <a:t>Program Background</a:t>
            </a:r>
          </a:p>
          <a:p>
            <a:pPr lvl="1"/>
            <a:r>
              <a:rPr lang="en-US" sz="2000" dirty="0" smtClean="0"/>
              <a:t>Program Design (Rate/Technology)</a:t>
            </a:r>
          </a:p>
          <a:p>
            <a:pPr>
              <a:buSzPct val="100000"/>
            </a:pPr>
            <a:r>
              <a:rPr lang="en-US" sz="2400" dirty="0" smtClean="0"/>
              <a:t>2010 DR Study </a:t>
            </a:r>
          </a:p>
          <a:p>
            <a:pPr lvl="1">
              <a:buSzPct val="100000"/>
            </a:pPr>
            <a:r>
              <a:rPr lang="en-US" sz="2000" dirty="0" smtClean="0"/>
              <a:t>Hypothesis, results</a:t>
            </a:r>
          </a:p>
          <a:p>
            <a:pPr>
              <a:buSzPct val="100000"/>
            </a:pPr>
            <a:r>
              <a:rPr lang="en-US" sz="2400" dirty="0" smtClean="0"/>
              <a:t>2011 DR Study</a:t>
            </a:r>
            <a:endParaRPr lang="en-US" sz="2000" dirty="0" smtClean="0"/>
          </a:p>
          <a:p>
            <a:pPr lvl="1">
              <a:buSzPct val="100000"/>
            </a:pPr>
            <a:r>
              <a:rPr lang="en-US" sz="2000" dirty="0" smtClean="0"/>
              <a:t>Results</a:t>
            </a:r>
          </a:p>
          <a:p>
            <a:pPr lvl="1">
              <a:buSzPct val="100000"/>
            </a:pPr>
            <a:r>
              <a:rPr lang="en-US" sz="2000" dirty="0" smtClean="0"/>
              <a:t>Phase I vs. Phase II participants</a:t>
            </a:r>
          </a:p>
          <a:p>
            <a:pPr>
              <a:buSzPct val="100000"/>
            </a:pPr>
            <a:r>
              <a:rPr lang="en-US" sz="2400" dirty="0" smtClean="0"/>
              <a:t>What do there results mean?</a:t>
            </a:r>
            <a:endParaRPr lang="en-US" sz="2400" dirty="0"/>
          </a:p>
          <a:p>
            <a:pPr lvl="1">
              <a:buSzPct val="100000"/>
            </a:pPr>
            <a:r>
              <a:rPr lang="en-US" sz="2000" dirty="0" smtClean="0"/>
              <a:t>What rate/technology = load savings</a:t>
            </a:r>
          </a:p>
          <a:p>
            <a:pPr lvl="1">
              <a:buSzPct val="100000"/>
            </a:pPr>
            <a:r>
              <a:rPr lang="en-US" sz="2000" dirty="0" smtClean="0"/>
              <a:t>Can we defer generation?</a:t>
            </a:r>
            <a:endParaRPr lang="en-US" sz="2000" dirty="0"/>
          </a:p>
          <a:p>
            <a:pPr lvl="1">
              <a:buSzPct val="100000"/>
            </a:pPr>
            <a:endParaRPr lang="en-US" sz="800" dirty="0" smtClean="0"/>
          </a:p>
          <a:p>
            <a:pPr lvl="1"/>
            <a:endParaRPr lang="en-US" sz="2000" dirty="0" smtClean="0"/>
          </a:p>
          <a:p>
            <a:pPr lvl="1"/>
            <a:endParaRPr lang="en-US" sz="2400" dirty="0" smtClean="0"/>
          </a:p>
        </p:txBody>
      </p:sp>
      <p:sp>
        <p:nvSpPr>
          <p:cNvPr id="2" name="Slide Number Placeholder 1"/>
          <p:cNvSpPr>
            <a:spLocks noGrp="1"/>
          </p:cNvSpPr>
          <p:nvPr>
            <p:ph type="sldNum" sz="quarter" idx="12"/>
          </p:nvPr>
        </p:nvSpPr>
        <p:spPr/>
        <p:txBody>
          <a:bodyPr/>
          <a:lstStyle/>
          <a:p>
            <a:fld id="{11BC905E-8043-44A8-8A73-E1564B6E9CEA}" type="slidenum">
              <a:rPr lang="en-US" smtClean="0"/>
              <a:pPr/>
              <a:t>2</a:t>
            </a:fld>
            <a:endParaRPr lang="en-US" dirty="0"/>
          </a:p>
        </p:txBody>
      </p:sp>
      <p:pic>
        <p:nvPicPr>
          <p:cNvPr id="9" name="Picture 8"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154123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20</a:t>
            </a:fld>
            <a:endParaRPr lang="en-US" dirty="0"/>
          </a:p>
        </p:txBody>
      </p:sp>
      <p:sp>
        <p:nvSpPr>
          <p:cNvPr id="2" name="Title 1"/>
          <p:cNvSpPr>
            <a:spLocks noGrp="1"/>
          </p:cNvSpPr>
          <p:nvPr>
            <p:ph type="title"/>
          </p:nvPr>
        </p:nvSpPr>
        <p:spPr>
          <a:xfrm>
            <a:off x="577633" y="58510"/>
            <a:ext cx="8410942" cy="1143000"/>
          </a:xfrm>
          <a:solidFill>
            <a:schemeClr val="bg1"/>
          </a:solidFill>
        </p:spPr>
        <p:txBody>
          <a:bodyPr/>
          <a:lstStyle/>
          <a:p>
            <a:r>
              <a:rPr lang="en-US" dirty="0" smtClean="0"/>
              <a:t>2010 versus 2011 Impacts-TOU-CP</a:t>
            </a:r>
            <a:endParaRPr lang="en-US"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10" y="912368"/>
            <a:ext cx="77851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191366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21</a:t>
            </a:fld>
            <a:endParaRPr lang="en-US" dirty="0"/>
          </a:p>
        </p:txBody>
      </p:sp>
      <p:sp>
        <p:nvSpPr>
          <p:cNvPr id="2" name="Title 1"/>
          <p:cNvSpPr>
            <a:spLocks noGrp="1"/>
          </p:cNvSpPr>
          <p:nvPr>
            <p:ph type="title"/>
          </p:nvPr>
        </p:nvSpPr>
        <p:spPr>
          <a:xfrm>
            <a:off x="539228" y="58510"/>
            <a:ext cx="8410942" cy="1143000"/>
          </a:xfrm>
          <a:solidFill>
            <a:schemeClr val="bg1"/>
          </a:solidFill>
        </p:spPr>
        <p:txBody>
          <a:bodyPr/>
          <a:lstStyle/>
          <a:p>
            <a:r>
              <a:rPr lang="en-US" dirty="0" smtClean="0"/>
              <a:t>2010 versus 2011 Impacts-TOU-CP</a:t>
            </a:r>
            <a:endParaRPr lang="en-US"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10" y="912368"/>
            <a:ext cx="77851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411217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75" y="87765"/>
            <a:ext cx="8229600" cy="1143000"/>
          </a:xfrm>
          <a:solidFill>
            <a:schemeClr val="bg1"/>
          </a:solidFill>
        </p:spPr>
        <p:txBody>
          <a:bodyPr/>
          <a:lstStyle/>
          <a:p>
            <a:pPr algn="ctr"/>
            <a:r>
              <a:rPr lang="en-US" dirty="0" smtClean="0"/>
              <a:t>2010 versus 2011 Impacts-VPP-CP</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22</a:t>
            </a:fld>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10" y="932675"/>
            <a:ext cx="77851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137738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75" y="87765"/>
            <a:ext cx="8229600" cy="1143000"/>
          </a:xfrm>
          <a:solidFill>
            <a:schemeClr val="bg1"/>
          </a:solidFill>
        </p:spPr>
        <p:txBody>
          <a:bodyPr/>
          <a:lstStyle/>
          <a:p>
            <a:pPr algn="ctr"/>
            <a:r>
              <a:rPr lang="en-US" dirty="0" smtClean="0"/>
              <a:t>2010 versus 2011 Impacts-VPP-CP</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23</a:t>
            </a:fld>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095" y="932675"/>
            <a:ext cx="77851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22885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65"/>
            <a:ext cx="8229600" cy="1143000"/>
          </a:xfrm>
          <a:solidFill>
            <a:schemeClr val="bg1"/>
          </a:solidFill>
        </p:spPr>
        <p:txBody>
          <a:bodyPr/>
          <a:lstStyle/>
          <a:p>
            <a:pPr algn="ctr"/>
            <a:r>
              <a:rPr lang="en-US" dirty="0" smtClean="0"/>
              <a:t>2010 versus 2011 Impacts-VPP-CP</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24</a:t>
            </a:fld>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00" y="932675"/>
            <a:ext cx="77851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176385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65"/>
            <a:ext cx="8229600" cy="1143000"/>
          </a:xfrm>
          <a:solidFill>
            <a:schemeClr val="bg1"/>
          </a:solidFill>
        </p:spPr>
        <p:txBody>
          <a:bodyPr/>
          <a:lstStyle/>
          <a:p>
            <a:pPr algn="ctr"/>
            <a:r>
              <a:rPr lang="en-US" dirty="0"/>
              <a:t>Event Day Savings–Short Event</a:t>
            </a:r>
          </a:p>
        </p:txBody>
      </p:sp>
      <p:sp>
        <p:nvSpPr>
          <p:cNvPr id="4" name="Slide Number Placeholder 3"/>
          <p:cNvSpPr>
            <a:spLocks noGrp="1"/>
          </p:cNvSpPr>
          <p:nvPr>
            <p:ph type="sldNum" sz="quarter" idx="12"/>
          </p:nvPr>
        </p:nvSpPr>
        <p:spPr/>
        <p:txBody>
          <a:bodyPr/>
          <a:lstStyle/>
          <a:p>
            <a:fld id="{11BC905E-8043-44A8-8A73-E1564B6E9CEA}" type="slidenum">
              <a:rPr lang="en-US" smtClean="0"/>
              <a:pPr/>
              <a:t>25</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00" y="932675"/>
            <a:ext cx="7797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8510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85" y="49360"/>
            <a:ext cx="8229600" cy="1143000"/>
          </a:xfrm>
          <a:solidFill>
            <a:schemeClr val="bg1"/>
          </a:solidFill>
        </p:spPr>
        <p:txBody>
          <a:bodyPr>
            <a:normAutofit/>
          </a:bodyPr>
          <a:lstStyle/>
          <a:p>
            <a:pPr algn="ctr"/>
            <a:r>
              <a:rPr lang="en-US" dirty="0" smtClean="0"/>
              <a:t>Event Day Savings–Longer Event</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26</a:t>
            </a:fld>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00" y="932675"/>
            <a:ext cx="7797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GE_UoY_CMYK_300dpi_wShadow.png"/>
          <p:cNvPicPr>
            <a:picLocks noChangeAspect="1"/>
          </p:cNvPicPr>
          <p:nvPr/>
        </p:nvPicPr>
        <p:blipFill>
          <a:blip r:embed="rId4"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13996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30" y="274638"/>
            <a:ext cx="8679530" cy="1143000"/>
          </a:xfrm>
        </p:spPr>
        <p:txBody>
          <a:bodyPr>
            <a:noAutofit/>
          </a:bodyPr>
          <a:lstStyle/>
          <a:p>
            <a:r>
              <a:rPr lang="en-US" sz="3200" b="1" dirty="0" smtClean="0"/>
              <a:t>Conclusion</a:t>
            </a:r>
            <a:endParaRPr lang="en-US" sz="3200" b="1" dirty="0"/>
          </a:p>
        </p:txBody>
      </p:sp>
      <p:sp>
        <p:nvSpPr>
          <p:cNvPr id="3" name="Content Placeholder 2"/>
          <p:cNvSpPr>
            <a:spLocks noGrp="1"/>
          </p:cNvSpPr>
          <p:nvPr>
            <p:ph idx="1"/>
          </p:nvPr>
        </p:nvSpPr>
        <p:spPr>
          <a:xfrm>
            <a:off x="457200" y="1417638"/>
            <a:ext cx="8229600" cy="4507687"/>
          </a:xfrm>
        </p:spPr>
        <p:txBody>
          <a:bodyPr>
            <a:normAutofit lnSpcReduction="10000"/>
          </a:bodyPr>
          <a:lstStyle/>
          <a:p>
            <a:r>
              <a:rPr lang="en-US" dirty="0"/>
              <a:t>Potentially Avoid Future Generation</a:t>
            </a:r>
            <a:endParaRPr lang="en-US" dirty="0" smtClean="0"/>
          </a:p>
          <a:p>
            <a:pPr lvl="1"/>
            <a:r>
              <a:rPr lang="en-US" dirty="0" smtClean="0"/>
              <a:t>Study results show a 1.3 kW reduction per customer is possible. Participation targets will achieve goal</a:t>
            </a:r>
          </a:p>
          <a:p>
            <a:pPr lvl="1"/>
            <a:r>
              <a:rPr lang="en-US" dirty="0" smtClean="0"/>
              <a:t>Event calling enables reduction at time of peak</a:t>
            </a:r>
          </a:p>
          <a:p>
            <a:r>
              <a:rPr lang="en-US" dirty="0" smtClean="0"/>
              <a:t>Plans for 2012</a:t>
            </a:r>
          </a:p>
          <a:p>
            <a:pPr lvl="1"/>
            <a:r>
              <a:rPr lang="en-US" dirty="0" smtClean="0"/>
              <a:t>~40k </a:t>
            </a:r>
            <a:r>
              <a:rPr lang="en-US" dirty="0"/>
              <a:t>customers enrolled in SmartHours</a:t>
            </a:r>
          </a:p>
          <a:p>
            <a:pPr lvl="1"/>
            <a:r>
              <a:rPr lang="en-US" dirty="0"/>
              <a:t>72 mW reduction</a:t>
            </a:r>
          </a:p>
          <a:p>
            <a:pPr lvl="1"/>
            <a:r>
              <a:rPr lang="en-US" dirty="0"/>
              <a:t>Discontinue roll out of </a:t>
            </a:r>
            <a:r>
              <a:rPr lang="en-US" dirty="0" smtClean="0"/>
              <a:t>IHD</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27</a:t>
            </a:fld>
            <a:endParaRPr lang="en-US" dirty="0"/>
          </a:p>
        </p:txBody>
      </p:sp>
      <p:pic>
        <p:nvPicPr>
          <p:cNvPr id="7" name="Picture 6"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259996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536520"/>
            <a:ext cx="9144000" cy="1470025"/>
          </a:xfrm>
        </p:spPr>
        <p:txBody>
          <a:bodyPr/>
          <a:lstStyle/>
          <a:p>
            <a:pPr eaLnBrk="1" hangingPunct="1"/>
            <a:r>
              <a:rPr lang="en-US" sz="4000" dirty="0" smtClean="0"/>
              <a:t>Katie Chiccarelli</a:t>
            </a:r>
            <a:br>
              <a:rPr lang="en-US" sz="4000" dirty="0" smtClean="0"/>
            </a:br>
            <a:r>
              <a:rPr lang="en-US" sz="4000" dirty="0" smtClean="0"/>
              <a:t>chiccakl@oge.com</a:t>
            </a:r>
            <a:br>
              <a:rPr lang="en-US" sz="4000" dirty="0" smtClean="0"/>
            </a:br>
            <a:r>
              <a:rPr lang="en-US" sz="4000" dirty="0"/>
              <a:t/>
            </a:r>
            <a:br>
              <a:rPr lang="en-US" sz="4000" dirty="0"/>
            </a:br>
            <a:r>
              <a:rPr lang="en-US" sz="4000" dirty="0" smtClean="0"/>
              <a:t>Craig Williamson</a:t>
            </a:r>
            <a:br>
              <a:rPr lang="en-US" sz="4000" dirty="0" smtClean="0"/>
            </a:br>
            <a:r>
              <a:rPr lang="en-US" sz="4000" dirty="0" smtClean="0"/>
              <a:t>cwilliamson@enernoc.com</a:t>
            </a:r>
          </a:p>
        </p:txBody>
      </p:sp>
      <p:pic>
        <p:nvPicPr>
          <p:cNvPr id="5" name="Picture 2" descr="C:\Users\chiccakl\AppData\Local\Microsoft\Windows\Temporary Internet Files\Content.Outlook\19DVZ1Y8\enernoc-utility-solutions-log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9194" y="4361160"/>
            <a:ext cx="3066553" cy="11135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TSaffell\AppData\Local\Microsoft\Windows\Temporary Internet Files\Content.Outlook\QUFBPB2S\OGE logo4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52" y="4431893"/>
            <a:ext cx="3668948" cy="972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GE_UoY_CMYK_300dpi_wShadow.png"/>
          <p:cNvPicPr>
            <a:picLocks noChangeAspect="1"/>
          </p:cNvPicPr>
          <p:nvPr/>
        </p:nvPicPr>
        <p:blipFill>
          <a:blip r:embed="rId4" cstate="print"/>
          <a:stretch>
            <a:fillRect/>
          </a:stretch>
        </p:blipFill>
        <p:spPr>
          <a:xfrm>
            <a:off x="3784600" y="3813050"/>
            <a:ext cx="2209800" cy="2209800"/>
          </a:xfrm>
          <a:prstGeom prst="rect">
            <a:avLst/>
          </a:prstGeom>
        </p:spPr>
      </p:pic>
    </p:spTree>
    <p:extLst>
      <p:ext uri="{BB962C8B-B14F-4D97-AF65-F5344CB8AC3E}">
        <p14:creationId xmlns:p14="http://schemas.microsoft.com/office/powerpoint/2010/main" val="20595796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16285" y="1163105"/>
            <a:ext cx="8141860" cy="4378170"/>
          </a:xfrm>
        </p:spPr>
        <p:txBody>
          <a:bodyPr/>
          <a:lstStyle/>
          <a:p>
            <a:pPr algn="ctr" eaLnBrk="1" hangingPunct="1"/>
            <a:r>
              <a:rPr lang="en-US" b="1" dirty="0" smtClean="0">
                <a:solidFill>
                  <a:schemeClr val="bg1"/>
                </a:solidFill>
                <a:latin typeface="Arial" pitchFamily="34" charset="0"/>
                <a:ea typeface="ヒラギノ角ゴ Pro W3"/>
                <a:cs typeface="Arial" pitchFamily="34" charset="0"/>
              </a:rPr>
              <a:t>Appendix</a:t>
            </a:r>
          </a:p>
        </p:txBody>
      </p:sp>
    </p:spTree>
    <p:extLst>
      <p:ext uri="{BB962C8B-B14F-4D97-AF65-F5344CB8AC3E}">
        <p14:creationId xmlns:p14="http://schemas.microsoft.com/office/powerpoint/2010/main" val="15379708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3" cstate="print"/>
          <a:srcRect/>
          <a:stretch>
            <a:fillRect/>
          </a:stretch>
        </p:blipFill>
        <p:spPr bwMode="auto">
          <a:xfrm>
            <a:off x="122496" y="49361"/>
            <a:ext cx="7319878" cy="4531790"/>
          </a:xfrm>
          <a:prstGeom prst="rect">
            <a:avLst/>
          </a:prstGeom>
          <a:noFill/>
          <a:ln w="9525">
            <a:noFill/>
            <a:miter lim="800000"/>
            <a:headEnd/>
            <a:tailEnd/>
          </a:ln>
        </p:spPr>
      </p:pic>
      <p:sp>
        <p:nvSpPr>
          <p:cNvPr id="614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74379402-7BD6-456B-A2D8-A808CA209A63}" type="slidenum">
              <a:rPr lang="en-US" smtClean="0">
                <a:solidFill>
                  <a:srgbClr val="898989"/>
                </a:solidFill>
                <a:latin typeface="Calibri" pitchFamily="34" charset="0"/>
              </a:rPr>
              <a:pPr eaLnBrk="1" hangingPunct="1"/>
              <a:t>3</a:t>
            </a:fld>
            <a:endParaRPr lang="en-US" dirty="0" smtClean="0">
              <a:solidFill>
                <a:srgbClr val="898989"/>
              </a:solidFill>
              <a:latin typeface="Calibri" pitchFamily="34" charset="0"/>
            </a:endParaRPr>
          </a:p>
        </p:txBody>
      </p:sp>
      <p:sp>
        <p:nvSpPr>
          <p:cNvPr id="9" name="Text Box 17"/>
          <p:cNvSpPr txBox="1">
            <a:spLocks noChangeArrowheads="1"/>
          </p:cNvSpPr>
          <p:nvPr/>
        </p:nvSpPr>
        <p:spPr bwMode="auto">
          <a:xfrm>
            <a:off x="5608935" y="1239915"/>
            <a:ext cx="3381444" cy="4322106"/>
          </a:xfrm>
          <a:prstGeom prst="rect">
            <a:avLst/>
          </a:prstGeom>
          <a:ln>
            <a:solidFill>
              <a:schemeClr val="accent6">
                <a:lumMod val="75000"/>
              </a:schemeClr>
            </a:solidFill>
            <a:headEnd/>
            <a:tailEnd/>
          </a:ln>
        </p:spPr>
        <p:style>
          <a:lnRef idx="2">
            <a:schemeClr val="accent3"/>
          </a:lnRef>
          <a:fillRef idx="1">
            <a:schemeClr val="lt1"/>
          </a:fillRef>
          <a:effectRef idx="0">
            <a:schemeClr val="accent3"/>
          </a:effectRef>
          <a:fontRef idx="minor">
            <a:schemeClr val="dk1"/>
          </a:fontRef>
        </p:style>
        <p:txBody>
          <a:bodyPr wrap="square" lIns="74063" tIns="37033" rIns="74063" bIns="37033">
            <a:spAutoFit/>
          </a:bodyPr>
          <a:lstStyle/>
          <a:p>
            <a:pPr marL="164592" indent="-164592" algn="ctr">
              <a:tabLst>
                <a:tab pos="142726" algn="l"/>
              </a:tabLst>
              <a:defRPr/>
            </a:pPr>
            <a:r>
              <a:rPr lang="en-US" sz="3600" b="1" dirty="0">
                <a:effectLst>
                  <a:outerShdw blurRad="38100" dist="38100" dir="2700000" algn="tl">
                    <a:srgbClr val="000000">
                      <a:alpha val="43137"/>
                    </a:srgbClr>
                  </a:outerShdw>
                </a:effectLst>
                <a:latin typeface="Arial Narrow" pitchFamily="34" charset="0"/>
              </a:rPr>
              <a:t>OG&amp;E</a:t>
            </a:r>
          </a:p>
          <a:p>
            <a:pPr marL="164592" indent="-164592">
              <a:buFontTx/>
              <a:buChar char="•"/>
              <a:tabLst>
                <a:tab pos="142726" algn="l"/>
              </a:tabLst>
              <a:defRPr/>
            </a:pPr>
            <a:r>
              <a:rPr lang="en-US" sz="2400" dirty="0">
                <a:latin typeface="Arial Narrow" pitchFamily="34" charset="0"/>
              </a:rPr>
              <a:t>9 power plants: 6.8 GW</a:t>
            </a:r>
          </a:p>
          <a:p>
            <a:pPr marL="164592" indent="-164592">
              <a:buFontTx/>
              <a:buChar char="•"/>
              <a:tabLst>
                <a:tab pos="142726" algn="l"/>
              </a:tabLst>
              <a:defRPr/>
            </a:pPr>
            <a:r>
              <a:rPr lang="en-US" sz="2400" dirty="0">
                <a:latin typeface="Arial Narrow" pitchFamily="34" charset="0"/>
              </a:rPr>
              <a:t>778 MW - wind</a:t>
            </a:r>
          </a:p>
          <a:p>
            <a:pPr marL="164592" indent="-164592">
              <a:buFont typeface="Arial" pitchFamily="34" charset="0"/>
              <a:buChar char="•"/>
              <a:tabLst>
                <a:tab pos="142726" algn="l"/>
              </a:tabLst>
              <a:defRPr/>
            </a:pPr>
            <a:r>
              <a:rPr lang="en-US" sz="2400" dirty="0">
                <a:latin typeface="Arial Narrow" pitchFamily="34" charset="0"/>
              </a:rPr>
              <a:t>765k customers in OK &amp; AK</a:t>
            </a:r>
          </a:p>
          <a:p>
            <a:pPr marL="164592" indent="-164592">
              <a:buFont typeface="Arial" pitchFamily="34" charset="0"/>
              <a:buChar char="•"/>
              <a:tabLst>
                <a:tab pos="142726" algn="l"/>
              </a:tabLst>
              <a:defRPr/>
            </a:pPr>
            <a:r>
              <a:rPr lang="en-US" sz="2400" dirty="0">
                <a:latin typeface="Arial Narrow" pitchFamily="34" charset="0"/>
              </a:rPr>
              <a:t>30k square mile service area</a:t>
            </a:r>
          </a:p>
          <a:p>
            <a:pPr marL="164592" indent="-164592">
              <a:buFont typeface="Arial" pitchFamily="34" charset="0"/>
              <a:buChar char="•"/>
              <a:tabLst>
                <a:tab pos="142726" algn="l"/>
              </a:tabLst>
              <a:defRPr/>
            </a:pPr>
            <a:r>
              <a:rPr lang="en-US" sz="2400" dirty="0">
                <a:latin typeface="Arial Narrow" pitchFamily="34" charset="0"/>
              </a:rPr>
              <a:t>23k miles of overhead distribution lines</a:t>
            </a:r>
          </a:p>
          <a:p>
            <a:pPr marL="164592" indent="-164592">
              <a:buFont typeface="Arial" pitchFamily="34" charset="0"/>
              <a:buChar char="•"/>
              <a:tabLst>
                <a:tab pos="142726" algn="l"/>
              </a:tabLst>
              <a:defRPr/>
            </a:pPr>
            <a:r>
              <a:rPr lang="en-US" sz="2400" dirty="0">
                <a:latin typeface="Arial Narrow" pitchFamily="34" charset="0"/>
              </a:rPr>
              <a:t>500 substations</a:t>
            </a:r>
          </a:p>
          <a:p>
            <a:pPr marL="164592" indent="-164592">
              <a:buFont typeface="Arial" pitchFamily="34" charset="0"/>
              <a:buChar char="•"/>
              <a:tabLst>
                <a:tab pos="142726" algn="l"/>
              </a:tabLst>
              <a:defRPr/>
            </a:pPr>
            <a:r>
              <a:rPr lang="en-US" sz="2400" dirty="0">
                <a:latin typeface="Arial Narrow" pitchFamily="34" charset="0"/>
              </a:rPr>
              <a:t>1100 distribution circuits</a:t>
            </a:r>
          </a:p>
        </p:txBody>
      </p:sp>
      <p:pic>
        <p:nvPicPr>
          <p:cNvPr id="11" name="Picture 10" descr="OGE_UoY_CMYK_300dpi_wShadow.png"/>
          <p:cNvPicPr>
            <a:picLocks noChangeAspect="1"/>
          </p:cNvPicPr>
          <p:nvPr/>
        </p:nvPicPr>
        <p:blipFill>
          <a:blip r:embed="rId4" cstate="print"/>
          <a:stretch>
            <a:fillRect/>
          </a:stretch>
        </p:blipFill>
        <p:spPr>
          <a:xfrm>
            <a:off x="-126625" y="3198055"/>
            <a:ext cx="3008805" cy="3008805"/>
          </a:xfrm>
          <a:prstGeom prst="rect">
            <a:avLst/>
          </a:prstGeom>
        </p:spPr>
      </p:pic>
    </p:spTree>
    <p:extLst>
      <p:ext uri="{BB962C8B-B14F-4D97-AF65-F5344CB8AC3E}">
        <p14:creationId xmlns:p14="http://schemas.microsoft.com/office/powerpoint/2010/main" val="2521311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43" indent="-285747" eaLnBrk="0" hangingPunct="0">
              <a:defRPr>
                <a:solidFill>
                  <a:schemeClr val="tx1"/>
                </a:solidFill>
                <a:latin typeface="Arial" pitchFamily="34" charset="0"/>
                <a:ea typeface="ヒラギノ角ゴ Pro W3"/>
                <a:cs typeface="ヒラギノ角ゴ Pro W3"/>
              </a:defRPr>
            </a:lvl2pPr>
            <a:lvl3pPr marL="1142988" indent="-228597" eaLnBrk="0" hangingPunct="0">
              <a:defRPr>
                <a:solidFill>
                  <a:schemeClr val="tx1"/>
                </a:solidFill>
                <a:latin typeface="Arial" pitchFamily="34" charset="0"/>
                <a:ea typeface="ヒラギノ角ゴ Pro W3"/>
                <a:cs typeface="ヒラギノ角ゴ Pro W3"/>
              </a:defRPr>
            </a:lvl3pPr>
            <a:lvl4pPr marL="1600184" indent="-228597" eaLnBrk="0" hangingPunct="0">
              <a:defRPr>
                <a:solidFill>
                  <a:schemeClr val="tx1"/>
                </a:solidFill>
                <a:latin typeface="Arial" pitchFamily="34" charset="0"/>
                <a:ea typeface="ヒラギノ角ゴ Pro W3"/>
                <a:cs typeface="ヒラギノ角ゴ Pro W3"/>
              </a:defRPr>
            </a:lvl4pPr>
            <a:lvl5pPr marL="2057379" indent="-228597" eaLnBrk="0" hangingPunct="0">
              <a:defRPr>
                <a:solidFill>
                  <a:schemeClr val="tx1"/>
                </a:solidFill>
                <a:latin typeface="Arial" pitchFamily="34" charset="0"/>
                <a:ea typeface="ヒラギノ角ゴ Pro W3"/>
                <a:cs typeface="ヒラギノ角ゴ Pro W3"/>
              </a:defRPr>
            </a:lvl5pPr>
            <a:lvl6pPr marL="2514575"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770"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966"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161"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AF13B7C6-1398-41DA-961F-3F927F621605}" type="slidenum">
              <a:rPr lang="en-US" smtClean="0">
                <a:solidFill>
                  <a:srgbClr val="898989"/>
                </a:solidFill>
                <a:latin typeface="Calibri" pitchFamily="34" charset="0"/>
              </a:rPr>
              <a:pPr eaLnBrk="1" hangingPunct="1"/>
              <a:t>30</a:t>
            </a:fld>
            <a:endParaRPr lang="en-US" dirty="0" smtClean="0">
              <a:solidFill>
                <a:srgbClr val="898989"/>
              </a:solidFill>
              <a:latin typeface="Calibri" pitchFamily="34" charset="0"/>
            </a:endParaRPr>
          </a:p>
        </p:txBody>
      </p:sp>
      <p:sp>
        <p:nvSpPr>
          <p:cNvPr id="30723" name="Rectangle 7"/>
          <p:cNvSpPr>
            <a:spLocks/>
          </p:cNvSpPr>
          <p:nvPr/>
        </p:nvSpPr>
        <p:spPr bwMode="auto">
          <a:xfrm>
            <a:off x="393700" y="152400"/>
            <a:ext cx="7531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800" dirty="0">
                <a:cs typeface="Arial" pitchFamily="34" charset="0"/>
                <a:sym typeface="Arial" pitchFamily="34" charset="0"/>
              </a:rPr>
              <a:t>2010 Summary: Rate &amp; Technology Combinations</a:t>
            </a:r>
          </a:p>
        </p:txBody>
      </p:sp>
      <p:graphicFrame>
        <p:nvGraphicFramePr>
          <p:cNvPr id="10" name="Table 9"/>
          <p:cNvGraphicFramePr>
            <a:graphicFrameLocks noGrp="1"/>
          </p:cNvGraphicFramePr>
          <p:nvPr/>
        </p:nvGraphicFramePr>
        <p:xfrm>
          <a:off x="457201" y="838200"/>
          <a:ext cx="7467599" cy="4999046"/>
        </p:xfrm>
        <a:graphic>
          <a:graphicData uri="http://schemas.openxmlformats.org/drawingml/2006/table">
            <a:tbl>
              <a:tblPr/>
              <a:tblGrid>
                <a:gridCol w="2462815"/>
                <a:gridCol w="1045464"/>
                <a:gridCol w="896113"/>
                <a:gridCol w="970787"/>
                <a:gridCol w="1046956"/>
                <a:gridCol w="1045464"/>
              </a:tblGrid>
              <a:tr h="385526">
                <a:tc>
                  <a:txBody>
                    <a:bodyPr/>
                    <a:lstStyle/>
                    <a:p>
                      <a:pPr marL="0" marR="0" algn="ctr">
                        <a:lnSpc>
                          <a:spcPct val="115000"/>
                        </a:lnSpc>
                        <a:spcBef>
                          <a:spcPts val="0"/>
                        </a:spcBef>
                        <a:spcAft>
                          <a:spcPts val="200"/>
                        </a:spcAft>
                      </a:pPr>
                      <a:r>
                        <a:rPr lang="en-US" sz="800" b="1" dirty="0">
                          <a:latin typeface="Calibri"/>
                          <a:ea typeface="Times New Roman"/>
                          <a:cs typeface="Tahoma"/>
                        </a:rPr>
                        <a:t>Rate/Technology</a:t>
                      </a:r>
                    </a:p>
                  </a:txBody>
                  <a:tcPr marL="54932" marR="54932" marT="27706" marB="27706"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800" b="1" dirty="0">
                          <a:latin typeface="Calibri"/>
                          <a:ea typeface="Times New Roman"/>
                          <a:cs typeface="Tahoma"/>
                        </a:rPr>
                        <a:t>Baseline kWh Usage</a:t>
                      </a:r>
                      <a:endParaRPr lang="en-US" sz="8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800" b="1" dirty="0">
                          <a:latin typeface="Calibri"/>
                          <a:ea typeface="Times New Roman"/>
                          <a:cs typeface="Tahoma"/>
                        </a:rPr>
                        <a:t>kWh Savings</a:t>
                      </a:r>
                      <a:endParaRPr lang="en-US" sz="8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800" b="1" dirty="0">
                          <a:latin typeface="Calibri"/>
                          <a:ea typeface="Times New Roman"/>
                          <a:cs typeface="Tahoma"/>
                        </a:rPr>
                        <a:t>% Savings</a:t>
                      </a:r>
                      <a:endParaRPr lang="en-US" sz="8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800" b="1" dirty="0">
                          <a:latin typeface="Calibri"/>
                          <a:ea typeface="Times New Roman"/>
                          <a:cs typeface="Tahoma"/>
                        </a:rPr>
                        <a:t>Average kW Reduction</a:t>
                      </a:r>
                      <a:endParaRPr lang="en-US" sz="8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800" b="1" dirty="0">
                          <a:latin typeface="Calibri"/>
                          <a:ea typeface="Times New Roman"/>
                          <a:cs typeface="Tahoma"/>
                        </a:rPr>
                        <a:t>Peak kW Reduction</a:t>
                      </a:r>
                      <a:endParaRPr lang="en-US" sz="8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30676">
                <a:tc>
                  <a:txBody>
                    <a:bodyPr/>
                    <a:lstStyle/>
                    <a:p>
                      <a:pPr marL="0" marR="0">
                        <a:lnSpc>
                          <a:spcPct val="115000"/>
                        </a:lnSpc>
                        <a:spcBef>
                          <a:spcPts val="0"/>
                        </a:spcBef>
                        <a:spcAft>
                          <a:spcPts val="0"/>
                        </a:spcAft>
                      </a:pPr>
                      <a:r>
                        <a:rPr lang="en-US" sz="1000" b="1" dirty="0">
                          <a:latin typeface="Calibri"/>
                          <a:ea typeface="Times New Roman"/>
                          <a:cs typeface="Tahoma"/>
                        </a:rPr>
                        <a:t>TOU-CP Non-Event Weekend</a:t>
                      </a:r>
                      <a:endParaRPr lang="en-US" sz="10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S Sans Serif"/>
                          <a:ea typeface="Times New Roman"/>
                          <a:cs typeface="Times New Roman"/>
                        </a:rPr>
                        <a:t> </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0.28</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8.17%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3.43%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0.44</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2.63%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a:lnSpc>
                          <a:spcPct val="115000"/>
                        </a:lnSpc>
                        <a:spcBef>
                          <a:spcPts val="0"/>
                        </a:spcBef>
                        <a:spcAft>
                          <a:spcPts val="0"/>
                        </a:spcAft>
                      </a:pPr>
                      <a:r>
                        <a:rPr lang="en-US" sz="1000" b="1" dirty="0">
                          <a:latin typeface="Calibri"/>
                          <a:ea typeface="Times New Roman"/>
                          <a:cs typeface="Tahoma"/>
                        </a:rPr>
                        <a:t>TOU-CP Non-Event Weekday</a:t>
                      </a:r>
                      <a:endParaRPr lang="en-US" sz="10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4.43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29.87%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2.45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16.47%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3.89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26.21%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0.78</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10.86%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a:lnSpc>
                          <a:spcPct val="115000"/>
                        </a:lnSpc>
                        <a:spcBef>
                          <a:spcPts val="0"/>
                        </a:spcBef>
                        <a:spcAft>
                          <a:spcPts val="0"/>
                        </a:spcAft>
                      </a:pPr>
                      <a:r>
                        <a:rPr lang="en-US" sz="1000" b="1" dirty="0">
                          <a:latin typeface="Calibri"/>
                          <a:ea typeface="Times New Roman"/>
                          <a:cs typeface="Tahoma"/>
                        </a:rPr>
                        <a:t>VPP-CP Low Weekend</a:t>
                      </a:r>
                      <a:endParaRPr lang="en-US" sz="10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2.11%</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0.14</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0.05</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0.09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16.76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3.67%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a:lnSpc>
                          <a:spcPct val="115000"/>
                        </a:lnSpc>
                        <a:spcBef>
                          <a:spcPts val="0"/>
                        </a:spcBef>
                        <a:spcAft>
                          <a:spcPts val="0"/>
                        </a:spcAft>
                      </a:pPr>
                      <a:r>
                        <a:rPr lang="en-US" sz="1000" b="1" dirty="0">
                          <a:latin typeface="Calibri"/>
                          <a:ea typeface="Times New Roman"/>
                          <a:cs typeface="Tahoma"/>
                        </a:rPr>
                        <a:t>VPP-CP Low Weekday</a:t>
                      </a:r>
                      <a:endParaRPr lang="en-US" sz="1000" dirty="0">
                        <a:latin typeface="Calibri"/>
                        <a:ea typeface="Times New Roman"/>
                        <a:cs typeface="Tahoma"/>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11.60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1.28</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11.07%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0.34</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11.60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11.13%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11.60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12.36%</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0.29</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0.34</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30676">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54932" marR="54932" marT="27706" marB="27706"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11.60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1.52</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13.07%</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0.30</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0.33</a:t>
                      </a:r>
                    </a:p>
                  </a:txBody>
                  <a:tcPr marL="54932" marR="54932" marT="27706" marB="27706">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88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43" indent="-285747" eaLnBrk="0" hangingPunct="0">
              <a:defRPr>
                <a:solidFill>
                  <a:schemeClr val="tx1"/>
                </a:solidFill>
                <a:latin typeface="Arial" pitchFamily="34" charset="0"/>
                <a:ea typeface="ヒラギノ角ゴ Pro W3"/>
                <a:cs typeface="ヒラギノ角ゴ Pro W3"/>
              </a:defRPr>
            </a:lvl2pPr>
            <a:lvl3pPr marL="1142988" indent="-228597" eaLnBrk="0" hangingPunct="0">
              <a:defRPr>
                <a:solidFill>
                  <a:schemeClr val="tx1"/>
                </a:solidFill>
                <a:latin typeface="Arial" pitchFamily="34" charset="0"/>
                <a:ea typeface="ヒラギノ角ゴ Pro W3"/>
                <a:cs typeface="ヒラギノ角ゴ Pro W3"/>
              </a:defRPr>
            </a:lvl3pPr>
            <a:lvl4pPr marL="1600184" indent="-228597" eaLnBrk="0" hangingPunct="0">
              <a:defRPr>
                <a:solidFill>
                  <a:schemeClr val="tx1"/>
                </a:solidFill>
                <a:latin typeface="Arial" pitchFamily="34" charset="0"/>
                <a:ea typeface="ヒラギノ角ゴ Pro W3"/>
                <a:cs typeface="ヒラギノ角ゴ Pro W3"/>
              </a:defRPr>
            </a:lvl4pPr>
            <a:lvl5pPr marL="2057379" indent="-228597" eaLnBrk="0" hangingPunct="0">
              <a:defRPr>
                <a:solidFill>
                  <a:schemeClr val="tx1"/>
                </a:solidFill>
                <a:latin typeface="Arial" pitchFamily="34" charset="0"/>
                <a:ea typeface="ヒラギノ角ゴ Pro W3"/>
                <a:cs typeface="ヒラギノ角ゴ Pro W3"/>
              </a:defRPr>
            </a:lvl5pPr>
            <a:lvl6pPr marL="2514575"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770"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966"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161"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7653F3B8-8221-4241-A23B-BC3060261B2D}" type="slidenum">
              <a:rPr lang="en-US" smtClean="0">
                <a:solidFill>
                  <a:srgbClr val="898989"/>
                </a:solidFill>
                <a:latin typeface="Calibri" pitchFamily="34" charset="0"/>
              </a:rPr>
              <a:pPr eaLnBrk="1" hangingPunct="1"/>
              <a:t>31</a:t>
            </a:fld>
            <a:endParaRPr lang="en-US" dirty="0" smtClean="0">
              <a:solidFill>
                <a:srgbClr val="898989"/>
              </a:solidFill>
              <a:latin typeface="Calibri" pitchFamily="34" charset="0"/>
            </a:endParaRPr>
          </a:p>
        </p:txBody>
      </p:sp>
      <p:graphicFrame>
        <p:nvGraphicFramePr>
          <p:cNvPr id="4" name="Table 3"/>
          <p:cNvGraphicFramePr>
            <a:graphicFrameLocks noGrp="1"/>
          </p:cNvGraphicFramePr>
          <p:nvPr/>
        </p:nvGraphicFramePr>
        <p:xfrm>
          <a:off x="533401" y="914400"/>
          <a:ext cx="7543799" cy="4733922"/>
        </p:xfrm>
        <a:graphic>
          <a:graphicData uri="http://schemas.openxmlformats.org/drawingml/2006/table">
            <a:tbl>
              <a:tblPr/>
              <a:tblGrid>
                <a:gridCol w="2487946"/>
                <a:gridCol w="1056132"/>
                <a:gridCol w="905255"/>
                <a:gridCol w="980694"/>
                <a:gridCol w="1057640"/>
                <a:gridCol w="1056132"/>
              </a:tblGrid>
              <a:tr h="483113">
                <a:tc>
                  <a:txBody>
                    <a:bodyPr/>
                    <a:lstStyle/>
                    <a:p>
                      <a:pPr marL="0" marR="0" algn="ctr">
                        <a:lnSpc>
                          <a:spcPct val="115000"/>
                        </a:lnSpc>
                        <a:spcBef>
                          <a:spcPts val="0"/>
                        </a:spcBef>
                        <a:spcAft>
                          <a:spcPts val="200"/>
                        </a:spcAft>
                      </a:pPr>
                      <a:r>
                        <a:rPr lang="en-US" sz="1000" b="1" dirty="0">
                          <a:latin typeface="Calibri"/>
                          <a:ea typeface="Times New Roman"/>
                          <a:cs typeface="Tahoma"/>
                        </a:rPr>
                        <a:t>Rate/Technology</a:t>
                      </a:r>
                    </a:p>
                  </a:txBody>
                  <a:tcPr marL="71374" marR="71374" marT="35994" marB="3599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Baseline kWh Usage</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kWh Savings</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 Savings</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Average kW Reduction</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Peak kW Reduction</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82718">
                <a:tc>
                  <a:txBody>
                    <a:bodyPr/>
                    <a:lstStyle/>
                    <a:p>
                      <a:pPr marL="0" marR="0">
                        <a:lnSpc>
                          <a:spcPct val="115000"/>
                        </a:lnSpc>
                        <a:spcBef>
                          <a:spcPts val="0"/>
                        </a:spcBef>
                        <a:spcAft>
                          <a:spcPts val="0"/>
                        </a:spcAft>
                      </a:pPr>
                      <a:r>
                        <a:rPr lang="en-US" sz="1000" b="1" dirty="0">
                          <a:latin typeface="Calibri"/>
                          <a:ea typeface="Times New Roman"/>
                          <a:cs typeface="Tahoma"/>
                        </a:rPr>
                        <a:t>VPP-CP Standard</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14.09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3.08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21.85%</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0.62</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14.09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6.28%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14.09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2.84</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20.18%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0.93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14.09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7.59%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0.21</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0.25</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a:lnSpc>
                          <a:spcPct val="115000"/>
                        </a:lnSpc>
                        <a:spcBef>
                          <a:spcPts val="0"/>
                        </a:spcBef>
                        <a:spcAft>
                          <a:spcPts val="0"/>
                        </a:spcAft>
                      </a:pPr>
                      <a:r>
                        <a:rPr lang="en-US" sz="1000" b="1" dirty="0">
                          <a:latin typeface="Calibri"/>
                          <a:ea typeface="Times New Roman"/>
                          <a:cs typeface="Tahoma"/>
                        </a:rPr>
                        <a:t>VPP-CP Medium</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17.13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5.01</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29.24%</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1.00</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1.64</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17.13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8.04%</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17.13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4.39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25.63%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17.13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1.41</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8.26%</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0.32</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a:lnSpc>
                          <a:spcPct val="115000"/>
                        </a:lnSpc>
                        <a:spcBef>
                          <a:spcPts val="0"/>
                        </a:spcBef>
                        <a:spcAft>
                          <a:spcPts val="0"/>
                        </a:spcAft>
                      </a:pPr>
                      <a:r>
                        <a:rPr lang="en-US" sz="1000" b="1" dirty="0">
                          <a:latin typeface="Calibri"/>
                          <a:ea typeface="Times New Roman"/>
                          <a:cs typeface="Tahoma"/>
                        </a:rPr>
                        <a:t>VPP-CP High</a:t>
                      </a:r>
                      <a:endParaRPr lang="en-US" sz="1000" dirty="0">
                        <a:latin typeface="Calibri"/>
                        <a:ea typeface="Times New Roman"/>
                        <a:cs typeface="Tahoma"/>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92757">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18.37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5.98</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32.55%</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1.20</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1.92</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18.37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1.96</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10.65%</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0.45</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18.37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5.20</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28.29%</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1.04</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18">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4" marB="35994"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18.37</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2.16</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11.76%</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0.43</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0.51</a:t>
                      </a:r>
                    </a:p>
                  </a:txBody>
                  <a:tcPr marL="71374" marR="71374" marT="35994" marB="3599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
        <p:nvSpPr>
          <p:cNvPr id="31868" name="Rectangle 1"/>
          <p:cNvSpPr>
            <a:spLocks noChangeArrowheads="1"/>
          </p:cNvSpPr>
          <p:nvPr/>
        </p:nvSpPr>
        <p:spPr bwMode="auto">
          <a:xfrm>
            <a:off x="1" y="43935"/>
            <a:ext cx="184722"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nchor="ctr">
            <a:spAutoFit/>
          </a:bodyPr>
          <a:lstStyle/>
          <a:p>
            <a:endParaRPr lang="en-US" dirty="0"/>
          </a:p>
        </p:txBody>
      </p:sp>
      <p:sp>
        <p:nvSpPr>
          <p:cNvPr id="31869" name="Rectangle 7"/>
          <p:cNvSpPr>
            <a:spLocks/>
          </p:cNvSpPr>
          <p:nvPr/>
        </p:nvSpPr>
        <p:spPr bwMode="auto">
          <a:xfrm>
            <a:off x="393700" y="152400"/>
            <a:ext cx="7531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800" dirty="0">
                <a:cs typeface="Arial" pitchFamily="34" charset="0"/>
                <a:sym typeface="Arial" pitchFamily="34" charset="0"/>
              </a:rPr>
              <a:t>2010 Summary: Rate &amp; Technology Combinations</a:t>
            </a:r>
          </a:p>
        </p:txBody>
      </p:sp>
    </p:spTree>
    <p:extLst>
      <p:ext uri="{BB962C8B-B14F-4D97-AF65-F5344CB8AC3E}">
        <p14:creationId xmlns:p14="http://schemas.microsoft.com/office/powerpoint/2010/main" val="1545492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92" name="Rectangle 7"/>
          <p:cNvSpPr>
            <a:spLocks/>
          </p:cNvSpPr>
          <p:nvPr/>
        </p:nvSpPr>
        <p:spPr bwMode="auto">
          <a:xfrm>
            <a:off x="393700" y="152399"/>
            <a:ext cx="8293100" cy="933895"/>
          </a:xfrm>
          <a:prstGeom prst="rect">
            <a:avLst/>
          </a:prstGeom>
          <a:solidFill>
            <a:schemeClr val="bg1"/>
          </a:solidFill>
          <a:ln>
            <a:noFill/>
          </a:ln>
          <a:extLst/>
        </p:spPr>
        <p:txBody>
          <a:bodyPr lIns="0" tIns="0" rIns="0" bIns="0" anchor="ctr"/>
          <a:lstStyle/>
          <a:p>
            <a:pPr algn="ctr"/>
            <a:r>
              <a:rPr lang="en-US" sz="3600" dirty="0">
                <a:cs typeface="Arial" pitchFamily="34" charset="0"/>
                <a:sym typeface="Arial" pitchFamily="34" charset="0"/>
              </a:rPr>
              <a:t>2010 Peak Savings by Income: VPP-CP High</a:t>
            </a:r>
          </a:p>
        </p:txBody>
      </p:sp>
      <p:sp>
        <p:nvSpPr>
          <p:cNvPr id="3277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43" indent="-285747" eaLnBrk="0" hangingPunct="0">
              <a:defRPr>
                <a:solidFill>
                  <a:schemeClr val="tx1"/>
                </a:solidFill>
                <a:latin typeface="Arial" pitchFamily="34" charset="0"/>
                <a:ea typeface="ヒラギノ角ゴ Pro W3"/>
                <a:cs typeface="ヒラギノ角ゴ Pro W3"/>
              </a:defRPr>
            </a:lvl2pPr>
            <a:lvl3pPr marL="1142988" indent="-228597" eaLnBrk="0" hangingPunct="0">
              <a:defRPr>
                <a:solidFill>
                  <a:schemeClr val="tx1"/>
                </a:solidFill>
                <a:latin typeface="Arial" pitchFamily="34" charset="0"/>
                <a:ea typeface="ヒラギノ角ゴ Pro W3"/>
                <a:cs typeface="ヒラギノ角ゴ Pro W3"/>
              </a:defRPr>
            </a:lvl3pPr>
            <a:lvl4pPr marL="1600184" indent="-228597" eaLnBrk="0" hangingPunct="0">
              <a:defRPr>
                <a:solidFill>
                  <a:schemeClr val="tx1"/>
                </a:solidFill>
                <a:latin typeface="Arial" pitchFamily="34" charset="0"/>
                <a:ea typeface="ヒラギノ角ゴ Pro W3"/>
                <a:cs typeface="ヒラギノ角ゴ Pro W3"/>
              </a:defRPr>
            </a:lvl4pPr>
            <a:lvl5pPr marL="2057379" indent="-228597" eaLnBrk="0" hangingPunct="0">
              <a:defRPr>
                <a:solidFill>
                  <a:schemeClr val="tx1"/>
                </a:solidFill>
                <a:latin typeface="Arial" pitchFamily="34" charset="0"/>
                <a:ea typeface="ヒラギノ角ゴ Pro W3"/>
                <a:cs typeface="ヒラギノ角ゴ Pro W3"/>
              </a:defRPr>
            </a:lvl5pPr>
            <a:lvl6pPr marL="2514575"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770"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966"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161"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BA9C584A-8596-4C05-B65D-8FDA1AF0D03B}" type="slidenum">
              <a:rPr lang="en-US" smtClean="0">
                <a:solidFill>
                  <a:srgbClr val="898989"/>
                </a:solidFill>
                <a:latin typeface="Calibri" pitchFamily="34" charset="0"/>
              </a:rPr>
              <a:pPr eaLnBrk="1" hangingPunct="1"/>
              <a:t>32</a:t>
            </a:fld>
            <a:endParaRPr lang="en-US" dirty="0" smtClean="0">
              <a:solidFill>
                <a:srgbClr val="898989"/>
              </a:solidFill>
              <a:latin typeface="Calibri" pitchFamily="34" charset="0"/>
            </a:endParaRPr>
          </a:p>
        </p:txBody>
      </p:sp>
      <p:graphicFrame>
        <p:nvGraphicFramePr>
          <p:cNvPr id="7" name="Table 6"/>
          <p:cNvGraphicFramePr>
            <a:graphicFrameLocks noGrp="1"/>
          </p:cNvGraphicFramePr>
          <p:nvPr/>
        </p:nvGraphicFramePr>
        <p:xfrm>
          <a:off x="609601" y="914400"/>
          <a:ext cx="7619999" cy="4800596"/>
        </p:xfrm>
        <a:graphic>
          <a:graphicData uri="http://schemas.openxmlformats.org/drawingml/2006/table">
            <a:tbl>
              <a:tblPr/>
              <a:tblGrid>
                <a:gridCol w="2513077"/>
                <a:gridCol w="1066800"/>
                <a:gridCol w="914399"/>
                <a:gridCol w="990600"/>
                <a:gridCol w="1068323"/>
                <a:gridCol w="1066800"/>
              </a:tblGrid>
              <a:tr h="490961">
                <a:tc>
                  <a:txBody>
                    <a:bodyPr/>
                    <a:lstStyle/>
                    <a:p>
                      <a:pPr marL="0" marR="0" algn="ctr">
                        <a:lnSpc>
                          <a:spcPct val="115000"/>
                        </a:lnSpc>
                        <a:spcBef>
                          <a:spcPts val="0"/>
                        </a:spcBef>
                        <a:spcAft>
                          <a:spcPts val="200"/>
                        </a:spcAft>
                      </a:pPr>
                      <a:r>
                        <a:rPr lang="en-US" sz="1000" b="1" dirty="0">
                          <a:latin typeface="Calibri"/>
                          <a:ea typeface="Times New Roman"/>
                          <a:cs typeface="Tahoma"/>
                        </a:rPr>
                        <a:t>Income Group</a:t>
                      </a:r>
                    </a:p>
                  </a:txBody>
                  <a:tcPr marL="71374" marR="71374" marT="35998" marB="35998"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Baseline kWh Usage</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kWh Savings</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 Savings</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Average kW Reduction</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Peak kW Reduction</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87309">
                <a:tc>
                  <a:txBody>
                    <a:bodyPr/>
                    <a:lstStyle/>
                    <a:p>
                      <a:pPr marL="0" marR="0">
                        <a:lnSpc>
                          <a:spcPct val="115000"/>
                        </a:lnSpc>
                        <a:spcBef>
                          <a:spcPts val="0"/>
                        </a:spcBef>
                        <a:spcAft>
                          <a:spcPts val="0"/>
                        </a:spcAft>
                      </a:pPr>
                      <a:r>
                        <a:rPr lang="en-US" sz="1000" b="1" dirty="0">
                          <a:latin typeface="Calibri"/>
                          <a:ea typeface="Times New Roman"/>
                          <a:cs typeface="Tahoma"/>
                        </a:rPr>
                        <a:t>Low</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7.10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47.84%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1.95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5.07%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2.96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19.93%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1.14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12.65%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a:lnSpc>
                          <a:spcPct val="115000"/>
                        </a:lnSpc>
                        <a:spcBef>
                          <a:spcPts val="0"/>
                        </a:spcBef>
                        <a:spcAft>
                          <a:spcPts val="0"/>
                        </a:spcAft>
                      </a:pPr>
                      <a:r>
                        <a:rPr lang="en-US" sz="1000" b="1" dirty="0">
                          <a:latin typeface="Calibri"/>
                          <a:ea typeface="Times New Roman"/>
                          <a:cs typeface="Tahoma"/>
                        </a:rPr>
                        <a:t>Middle</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3.48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2.33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13.82%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29.99%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9.68%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a:lnSpc>
                          <a:spcPct val="115000"/>
                        </a:lnSpc>
                        <a:spcBef>
                          <a:spcPts val="0"/>
                        </a:spcBef>
                        <a:spcAft>
                          <a:spcPts val="0"/>
                        </a:spcAft>
                      </a:pPr>
                      <a:r>
                        <a:rPr lang="en-US" sz="1000" b="1" dirty="0">
                          <a:latin typeface="Calibri"/>
                          <a:ea typeface="Times New Roman"/>
                          <a:cs typeface="Tahoma"/>
                        </a:rPr>
                        <a:t>High</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21.87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7.14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32.63%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21.87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3.02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13.83%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21.87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8.02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36.67%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2.24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730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21.87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3.03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13.84%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071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43" indent="-285747" eaLnBrk="0" hangingPunct="0">
              <a:defRPr>
                <a:solidFill>
                  <a:schemeClr val="tx1"/>
                </a:solidFill>
                <a:latin typeface="Arial" pitchFamily="34" charset="0"/>
                <a:ea typeface="ヒラギノ角ゴ Pro W3"/>
                <a:cs typeface="ヒラギノ角ゴ Pro W3"/>
              </a:defRPr>
            </a:lvl2pPr>
            <a:lvl3pPr marL="1142988" indent="-228597" eaLnBrk="0" hangingPunct="0">
              <a:defRPr>
                <a:solidFill>
                  <a:schemeClr val="tx1"/>
                </a:solidFill>
                <a:latin typeface="Arial" pitchFamily="34" charset="0"/>
                <a:ea typeface="ヒラギノ角ゴ Pro W3"/>
                <a:cs typeface="ヒラギノ角ゴ Pro W3"/>
              </a:defRPr>
            </a:lvl3pPr>
            <a:lvl4pPr marL="1600184" indent="-228597" eaLnBrk="0" hangingPunct="0">
              <a:defRPr>
                <a:solidFill>
                  <a:schemeClr val="tx1"/>
                </a:solidFill>
                <a:latin typeface="Arial" pitchFamily="34" charset="0"/>
                <a:ea typeface="ヒラギノ角ゴ Pro W3"/>
                <a:cs typeface="ヒラギノ角ゴ Pro W3"/>
              </a:defRPr>
            </a:lvl4pPr>
            <a:lvl5pPr marL="2057379" indent="-228597" eaLnBrk="0" hangingPunct="0">
              <a:defRPr>
                <a:solidFill>
                  <a:schemeClr val="tx1"/>
                </a:solidFill>
                <a:latin typeface="Arial" pitchFamily="34" charset="0"/>
                <a:ea typeface="ヒラギノ角ゴ Pro W3"/>
                <a:cs typeface="ヒラギノ角ゴ Pro W3"/>
              </a:defRPr>
            </a:lvl5pPr>
            <a:lvl6pPr marL="2514575"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770"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966"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161"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65E2FE57-13FC-4EA0-9764-0BFEE17A542C}" type="slidenum">
              <a:rPr lang="en-US" smtClean="0">
                <a:solidFill>
                  <a:srgbClr val="898989"/>
                </a:solidFill>
                <a:latin typeface="Calibri" pitchFamily="34" charset="0"/>
              </a:rPr>
              <a:pPr eaLnBrk="1" hangingPunct="1"/>
              <a:t>33</a:t>
            </a:fld>
            <a:endParaRPr lang="en-US" dirty="0" smtClean="0">
              <a:solidFill>
                <a:srgbClr val="898989"/>
              </a:solidFill>
              <a:latin typeface="Calibri" pitchFamily="34" charset="0"/>
            </a:endParaRPr>
          </a:p>
        </p:txBody>
      </p:sp>
      <p:sp>
        <p:nvSpPr>
          <p:cNvPr id="33795" name="Rectangle 1"/>
          <p:cNvSpPr>
            <a:spLocks noChangeArrowheads="1"/>
          </p:cNvSpPr>
          <p:nvPr/>
        </p:nvSpPr>
        <p:spPr bwMode="auto">
          <a:xfrm>
            <a:off x="1" y="43935"/>
            <a:ext cx="184722"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nchor="ctr">
            <a:spAutoFit/>
          </a:bodyPr>
          <a:lstStyle/>
          <a:p>
            <a:endParaRPr lang="en-US" dirty="0"/>
          </a:p>
        </p:txBody>
      </p:sp>
      <p:sp>
        <p:nvSpPr>
          <p:cNvPr id="33796" name="Rectangle 7"/>
          <p:cNvSpPr>
            <a:spLocks/>
          </p:cNvSpPr>
          <p:nvPr/>
        </p:nvSpPr>
        <p:spPr bwMode="auto">
          <a:xfrm>
            <a:off x="393700" y="152399"/>
            <a:ext cx="8293100" cy="933895"/>
          </a:xfrm>
          <a:prstGeom prst="rect">
            <a:avLst/>
          </a:prstGeom>
          <a:solidFill>
            <a:schemeClr val="bg1"/>
          </a:solidFill>
          <a:ln>
            <a:noFill/>
          </a:ln>
          <a:extLst/>
        </p:spPr>
        <p:txBody>
          <a:bodyPr lIns="0" tIns="0" rIns="0" bIns="0" anchor="ctr"/>
          <a:lstStyle/>
          <a:p>
            <a:pPr algn="ctr"/>
            <a:r>
              <a:rPr lang="en-US" sz="3600" dirty="0">
                <a:cs typeface="Arial" pitchFamily="34" charset="0"/>
                <a:sym typeface="Arial" pitchFamily="34" charset="0"/>
              </a:rPr>
              <a:t>2010 On Peak Savings by Age: VPP-CP High</a:t>
            </a:r>
          </a:p>
        </p:txBody>
      </p:sp>
      <p:graphicFrame>
        <p:nvGraphicFramePr>
          <p:cNvPr id="7" name="Table 6"/>
          <p:cNvGraphicFramePr>
            <a:graphicFrameLocks noGrp="1"/>
          </p:cNvGraphicFramePr>
          <p:nvPr/>
        </p:nvGraphicFramePr>
        <p:xfrm>
          <a:off x="533400" y="914401"/>
          <a:ext cx="7696199" cy="4724401"/>
        </p:xfrm>
        <a:graphic>
          <a:graphicData uri="http://schemas.openxmlformats.org/drawingml/2006/table">
            <a:tbl>
              <a:tblPr/>
              <a:tblGrid>
                <a:gridCol w="2538208"/>
                <a:gridCol w="1077468"/>
                <a:gridCol w="923543"/>
                <a:gridCol w="1000506"/>
                <a:gridCol w="1079006"/>
                <a:gridCol w="1077468"/>
              </a:tblGrid>
              <a:tr h="483166">
                <a:tc>
                  <a:txBody>
                    <a:bodyPr/>
                    <a:lstStyle/>
                    <a:p>
                      <a:pPr marL="0" marR="0" algn="ctr">
                        <a:lnSpc>
                          <a:spcPct val="115000"/>
                        </a:lnSpc>
                        <a:spcBef>
                          <a:spcPts val="0"/>
                        </a:spcBef>
                        <a:spcAft>
                          <a:spcPts val="200"/>
                        </a:spcAft>
                      </a:pPr>
                      <a:r>
                        <a:rPr lang="en-US" sz="1000" b="1" dirty="0">
                          <a:latin typeface="Calibri"/>
                          <a:ea typeface="Times New Roman"/>
                          <a:cs typeface="Tahoma"/>
                        </a:rPr>
                        <a:t>Age Group</a:t>
                      </a:r>
                    </a:p>
                  </a:txBody>
                  <a:tcPr marL="71374" marR="71374" marT="35998" marB="35998"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Baseline kWh Usage</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kWh Savings</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 Savings</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Average kW Reduction</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lgn="r">
                        <a:lnSpc>
                          <a:spcPct val="115000"/>
                        </a:lnSpc>
                        <a:spcBef>
                          <a:spcPts val="0"/>
                        </a:spcBef>
                        <a:spcAft>
                          <a:spcPts val="0"/>
                        </a:spcAft>
                      </a:pPr>
                      <a:r>
                        <a:rPr lang="en-US" sz="1000" b="1" dirty="0">
                          <a:latin typeface="Calibri"/>
                          <a:ea typeface="Times New Roman"/>
                          <a:cs typeface="Tahoma"/>
                        </a:rPr>
                        <a:t>Peak kW Reduction</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82749">
                <a:tc>
                  <a:txBody>
                    <a:bodyPr/>
                    <a:lstStyle/>
                    <a:p>
                      <a:pPr marL="0" marR="0">
                        <a:lnSpc>
                          <a:spcPct val="115000"/>
                        </a:lnSpc>
                        <a:spcBef>
                          <a:spcPts val="0"/>
                        </a:spcBef>
                        <a:spcAft>
                          <a:spcPts val="0"/>
                        </a:spcAft>
                      </a:pPr>
                      <a:r>
                        <a:rPr lang="en-US" sz="1000" b="1" dirty="0">
                          <a:latin typeface="Calibri"/>
                          <a:ea typeface="Times New Roman"/>
                          <a:cs typeface="Tahoma"/>
                        </a:rPr>
                        <a:t>Young</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latin typeface="MS Sans Serif"/>
                          <a:ea typeface="Times New Roman"/>
                          <a:cs typeface="Times New Roman"/>
                        </a:rPr>
                        <a:t> </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4.38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28.85%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2.33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15.33%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5.46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35.97%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2.29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15.10%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0.46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0.53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a:lnSpc>
                          <a:spcPct val="115000"/>
                        </a:lnSpc>
                        <a:spcBef>
                          <a:spcPts val="0"/>
                        </a:spcBef>
                        <a:spcAft>
                          <a:spcPts val="0"/>
                        </a:spcAft>
                      </a:pPr>
                      <a:r>
                        <a:rPr lang="en-US" sz="1000" b="1" dirty="0">
                          <a:latin typeface="Calibri"/>
                          <a:ea typeface="Times New Roman"/>
                          <a:cs typeface="Tahoma"/>
                        </a:rPr>
                        <a:t>Family</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20.66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6.54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31.63%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1.31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2.36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20.66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3.15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15.27%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0.63</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20.66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5.02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24.31%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20.66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3.80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18.37%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a:lnSpc>
                          <a:spcPct val="115000"/>
                        </a:lnSpc>
                        <a:spcBef>
                          <a:spcPts val="0"/>
                        </a:spcBef>
                        <a:spcAft>
                          <a:spcPts val="0"/>
                        </a:spcAft>
                      </a:pPr>
                      <a:r>
                        <a:rPr lang="en-US" sz="1000" b="1" dirty="0">
                          <a:latin typeface="Calibri"/>
                          <a:ea typeface="Times New Roman"/>
                          <a:cs typeface="Tahoma"/>
                        </a:rPr>
                        <a:t>Mature</a:t>
                      </a:r>
                      <a:endParaRPr lang="en-US" sz="1000" dirty="0">
                        <a:latin typeface="Calibri"/>
                        <a:ea typeface="Times New Roman"/>
                        <a:cs typeface="Tahoma"/>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latin typeface="Tahoma"/>
                        <a:ea typeface="Times New Roman"/>
                        <a:cs typeface="Times New Roman"/>
                      </a:endParaRPr>
                    </a:p>
                  </a:txBody>
                  <a:tcPr marL="71374" marR="71374" marT="35998" marB="3599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PCT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7.20</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39.87%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1.44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2.02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IHD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0.72</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3.99%</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0.14</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0.21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All</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5.06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28.01%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1.01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1.68</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82749">
                <a:tc>
                  <a:txBody>
                    <a:bodyPr/>
                    <a:lstStyle/>
                    <a:p>
                      <a:pPr marL="0" marR="0" indent="254000">
                        <a:lnSpc>
                          <a:spcPct val="115000"/>
                        </a:lnSpc>
                        <a:spcBef>
                          <a:spcPts val="0"/>
                        </a:spcBef>
                        <a:spcAft>
                          <a:spcPts val="0"/>
                        </a:spcAft>
                      </a:pPr>
                      <a:r>
                        <a:rPr lang="en-US" sz="1000" dirty="0">
                          <a:latin typeface="Calibri"/>
                          <a:ea typeface="Times New Roman"/>
                          <a:cs typeface="Times New Roman"/>
                        </a:rPr>
                        <a:t>Web Only</a:t>
                      </a:r>
                      <a:endParaRPr lang="en-US" sz="1000" dirty="0">
                        <a:latin typeface="Tahoma"/>
                        <a:ea typeface="Times New Roman"/>
                        <a:cs typeface="Times New Roman"/>
                      </a:endParaRP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18.06</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0.85</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4.71%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0.17</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latin typeface="Tahoma"/>
                          <a:ea typeface="Times New Roman"/>
                          <a:cs typeface="Times New Roman"/>
                        </a:rPr>
                        <a:t>0.31</a:t>
                      </a:r>
                    </a:p>
                  </a:txBody>
                  <a:tcPr marL="71374" marR="71374" marT="35998" marB="35998"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33404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a:solidFill>
            <a:schemeClr val="bg1"/>
          </a:solidFill>
        </p:spPr>
        <p:txBody>
          <a:bodyPr>
            <a:normAutofit/>
          </a:bodyPr>
          <a:lstStyle/>
          <a:p>
            <a:pPr algn="ctr"/>
            <a:r>
              <a:rPr lang="en-US" dirty="0" smtClean="0"/>
              <a:t>Event Day Savings- Aug 8 Event</a:t>
            </a:r>
            <a:endParaRPr lang="en-US"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34</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80" y="894270"/>
            <a:ext cx="7797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92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35</a:t>
            </a:fld>
            <a:endParaRPr lang="en-US" dirty="0"/>
          </a:p>
        </p:txBody>
      </p:sp>
      <p:sp>
        <p:nvSpPr>
          <p:cNvPr id="3" name="Title 2"/>
          <p:cNvSpPr>
            <a:spLocks noGrp="1"/>
          </p:cNvSpPr>
          <p:nvPr>
            <p:ph type="title"/>
          </p:nvPr>
        </p:nvSpPr>
        <p:spPr>
          <a:xfrm>
            <a:off x="457200" y="274638"/>
            <a:ext cx="8229600" cy="542822"/>
          </a:xfrm>
          <a:solidFill>
            <a:schemeClr val="bg1"/>
          </a:solidFill>
        </p:spPr>
        <p:txBody>
          <a:bodyPr>
            <a:normAutofit fontScale="90000"/>
          </a:bodyPr>
          <a:lstStyle/>
          <a:p>
            <a:pPr algn="ctr"/>
            <a:r>
              <a:rPr lang="en-US" sz="3200" dirty="0" smtClean="0"/>
              <a:t>Phase I, 2011: Non-Event Demand</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475946792"/>
              </p:ext>
            </p:extLst>
          </p:nvPr>
        </p:nvGraphicFramePr>
        <p:xfrm>
          <a:off x="329454" y="817460"/>
          <a:ext cx="8339351" cy="4698299"/>
        </p:xfrm>
        <a:graphic>
          <a:graphicData uri="http://schemas.openxmlformats.org/drawingml/2006/table">
            <a:tbl>
              <a:tblPr/>
              <a:tblGrid>
                <a:gridCol w="2750477"/>
                <a:gridCol w="678200"/>
                <a:gridCol w="778674"/>
                <a:gridCol w="929386"/>
                <a:gridCol w="1067538"/>
                <a:gridCol w="1067538"/>
                <a:gridCol w="1067538"/>
              </a:tblGrid>
              <a:tr h="207371">
                <a:tc rowSpan="2">
                  <a:txBody>
                    <a:bodyPr/>
                    <a:lstStyle/>
                    <a:p>
                      <a:pPr algn="r" fontAlgn="ctr"/>
                      <a:endParaRPr lang="en-US" sz="1400" b="0" i="0" u="none" strike="noStrike" dirty="0">
                        <a:solidFill>
                          <a:srgbClr val="F2F2F2"/>
                        </a:solidFill>
                        <a:effectLst/>
                        <a:latin typeface="Calibri"/>
                      </a:endParaRPr>
                    </a:p>
                  </a:txBody>
                  <a:tcPr marL="0" marR="171450" marT="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gridSpan="3">
                  <a:txBody>
                    <a:bodyPr/>
                    <a:lstStyle/>
                    <a:p>
                      <a:pPr algn="ctr" fontAlgn="b"/>
                      <a:r>
                        <a:rPr lang="en-US" sz="1400" b="1" i="0" u="none" strike="noStrike" dirty="0">
                          <a:solidFill>
                            <a:srgbClr val="FFFFFF"/>
                          </a:solidFill>
                          <a:effectLst/>
                          <a:latin typeface="Calibri"/>
                        </a:rPr>
                        <a:t>Average On-Peak Demand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rgbClr val="FFFFFF"/>
                          </a:solidFill>
                          <a:effectLst/>
                          <a:latin typeface="Calibri"/>
                        </a:rPr>
                        <a:t>Demand at Time of Maximum Reduction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r>
              <a:tr h="217739">
                <a:tc vMerge="1">
                  <a:txBody>
                    <a:bodyPr/>
                    <a:lstStyle/>
                    <a:p>
                      <a:endParaRPr lang="en-US"/>
                    </a:p>
                  </a:txBody>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07371">
                <a:tc>
                  <a:txBody>
                    <a:bodyPr/>
                    <a:lstStyle/>
                    <a:p>
                      <a:pPr algn="r" fontAlgn="b"/>
                      <a:r>
                        <a:rPr lang="en-US" sz="1400" b="1" i="0" u="none" strike="noStrike" dirty="0">
                          <a:solidFill>
                            <a:srgbClr val="000000"/>
                          </a:solidFill>
                          <a:effectLst/>
                          <a:latin typeface="Calibri"/>
                        </a:rPr>
                        <a:t>TOU-CP Weekend Non-Event</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l" fontAlgn="b"/>
                      <a:r>
                        <a:rPr lang="en-US" sz="1400" b="1" i="0" u="none" strike="noStrike" dirty="0">
                          <a:solidFill>
                            <a:srgbClr val="000000"/>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6.43%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3.97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6.68%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13.17%</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3.97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13.20%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3.71</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0.13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3.39%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3.46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0.16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4.76%</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6.55%</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3.77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7.23%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TOU-CP Weekday Non-Event</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3.46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0.50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14.32%</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3.32</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0.53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16.00%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3.46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0.70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20.28%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3.32</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0.73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21.93%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3.36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0.88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26.10%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2.97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1.34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45.29%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3.46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27.48%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3.08</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1.31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42.69%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r h="207371">
                <a:tc>
                  <a:txBody>
                    <a:bodyPr/>
                    <a:lstStyle/>
                    <a:p>
                      <a:pPr algn="r" fontAlgn="b"/>
                      <a:r>
                        <a:rPr lang="en-US" sz="1400" b="1" i="0" u="none" strike="noStrike" dirty="0">
                          <a:solidFill>
                            <a:srgbClr val="000000"/>
                          </a:solidFill>
                          <a:effectLst/>
                          <a:latin typeface="Calibri"/>
                        </a:rPr>
                        <a:t>VPP-CP Low Weekend</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0.26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6.84%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0.29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7.64%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0.36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9.33%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10.15%</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3.71</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-0.07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-1.90%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3.46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-0.04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-1.20%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9.84%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3.93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9.78%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VPP-CP Low Weekday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2.41</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8.97%</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2.67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8.80%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2.41</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10.20%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2.25</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11.83%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2.30</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1.43%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1.92</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0.10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5.46%</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2.41</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0.24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9.97%</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2.25</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0.28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12.33%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175538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36</a:t>
            </a:fld>
            <a:endParaRPr lang="en-US" dirty="0"/>
          </a:p>
        </p:txBody>
      </p:sp>
      <p:sp>
        <p:nvSpPr>
          <p:cNvPr id="3" name="Title 2"/>
          <p:cNvSpPr>
            <a:spLocks noGrp="1"/>
          </p:cNvSpPr>
          <p:nvPr>
            <p:ph type="title"/>
          </p:nvPr>
        </p:nvSpPr>
        <p:spPr>
          <a:xfrm>
            <a:off x="457200" y="274637"/>
            <a:ext cx="8229600" cy="965277"/>
          </a:xfrm>
          <a:solidFill>
            <a:schemeClr val="bg1"/>
          </a:solidFill>
        </p:spPr>
        <p:txBody>
          <a:bodyPr>
            <a:normAutofit/>
          </a:bodyPr>
          <a:lstStyle/>
          <a:p>
            <a:pPr algn="ctr"/>
            <a:r>
              <a:rPr lang="en-US" sz="4000" dirty="0" smtClean="0"/>
              <a:t>Phase I, 2011: Non-Event Demand</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2064975924"/>
              </p:ext>
            </p:extLst>
          </p:nvPr>
        </p:nvGraphicFramePr>
        <p:xfrm>
          <a:off x="329454" y="1239914"/>
          <a:ext cx="8339351" cy="3699665"/>
        </p:xfrm>
        <a:graphic>
          <a:graphicData uri="http://schemas.openxmlformats.org/drawingml/2006/table">
            <a:tbl>
              <a:tblPr/>
              <a:tblGrid>
                <a:gridCol w="2750477"/>
                <a:gridCol w="678200"/>
                <a:gridCol w="778674"/>
                <a:gridCol w="929386"/>
                <a:gridCol w="1067538"/>
                <a:gridCol w="1067538"/>
                <a:gridCol w="1067538"/>
              </a:tblGrid>
              <a:tr h="207371">
                <a:tc rowSpan="2">
                  <a:txBody>
                    <a:bodyPr/>
                    <a:lstStyle/>
                    <a:p>
                      <a:pPr algn="r" fontAlgn="ctr"/>
                      <a:endParaRPr lang="en-US" sz="1400" b="0" i="0" u="none" strike="noStrike" dirty="0">
                        <a:solidFill>
                          <a:srgbClr val="F2F2F2"/>
                        </a:solidFill>
                        <a:effectLst/>
                        <a:latin typeface="Calibri"/>
                      </a:endParaRPr>
                    </a:p>
                  </a:txBody>
                  <a:tcPr marL="0" marR="171450" marT="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gridSpan="3">
                  <a:txBody>
                    <a:bodyPr/>
                    <a:lstStyle/>
                    <a:p>
                      <a:pPr algn="ctr" fontAlgn="b"/>
                      <a:r>
                        <a:rPr lang="en-US" sz="1400" b="1" i="0" u="none" strike="noStrike" dirty="0">
                          <a:solidFill>
                            <a:srgbClr val="FFFFFF"/>
                          </a:solidFill>
                          <a:effectLst/>
                          <a:latin typeface="Calibri"/>
                        </a:rPr>
                        <a:t>Average On-Peak Demand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rgbClr val="FFFFFF"/>
                          </a:solidFill>
                          <a:effectLst/>
                          <a:latin typeface="Calibri"/>
                        </a:rPr>
                        <a:t>Demand at Time of Maximum Reduction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r>
              <a:tr h="285905">
                <a:tc vMerge="1">
                  <a:txBody>
                    <a:bodyPr/>
                    <a:lstStyle/>
                    <a:p>
                      <a:endParaRPr lang="en-US"/>
                    </a:p>
                  </a:txBody>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07371">
                <a:tc>
                  <a:txBody>
                    <a:bodyPr/>
                    <a:lstStyle/>
                    <a:p>
                      <a:pPr algn="r" fontAlgn="b"/>
                      <a:r>
                        <a:rPr lang="en-US" sz="1400" b="1" i="0" u="none" strike="noStrike" dirty="0">
                          <a:solidFill>
                            <a:srgbClr val="000000"/>
                          </a:solidFill>
                          <a:effectLst/>
                          <a:latin typeface="Calibri"/>
                        </a:rPr>
                        <a:t>VPP-CP Standard Weekday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3.80</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12.52%</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3.68</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15.02%</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3.80</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12.73%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3.68</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14.09%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3.69</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0.65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17.69%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3.32</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1.18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35.58%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3.80</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0.99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26.05%</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3.44</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1.41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41.10%</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VPP-CP High Weekday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0.59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14.53%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3.93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0.66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16.85%</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0.61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15.07%</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3.93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0.68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17.22%</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3.96</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0.81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20.46%</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3.53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1.44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40.76%</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4.07</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1.17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28.83%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3.64</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46.29%</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r h="207371">
                <a:tc>
                  <a:txBody>
                    <a:bodyPr/>
                    <a:lstStyle/>
                    <a:p>
                      <a:pPr algn="r" fontAlgn="b"/>
                      <a:r>
                        <a:rPr lang="en-US" sz="1400" b="1" i="0" u="none" strike="noStrike" dirty="0">
                          <a:solidFill>
                            <a:srgbClr val="000000"/>
                          </a:solidFill>
                          <a:effectLst/>
                          <a:latin typeface="Calibri"/>
                        </a:rPr>
                        <a:t>VPP-CP Critical Weekday</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4.53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0.63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13.97%</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4.48</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15.44%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4.53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0.67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14.83%</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4.48</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17.84%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4.49</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22.54%</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4.19</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1" i="0" u="none" strike="noStrike" dirty="0">
                          <a:solidFill>
                            <a:srgbClr val="000000"/>
                          </a:solidFill>
                          <a:effectLst/>
                          <a:latin typeface="Calibri"/>
                        </a:rPr>
                        <a:t>1.97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47.08%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0" marR="17145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4.53</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1.35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29.82%</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4.22</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2.03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48.08%</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bl>
          </a:graphicData>
        </a:graphic>
      </p:graphicFrame>
    </p:spTree>
    <p:extLst>
      <p:ext uri="{BB962C8B-B14F-4D97-AF65-F5344CB8AC3E}">
        <p14:creationId xmlns:p14="http://schemas.microsoft.com/office/powerpoint/2010/main" val="257684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37</a:t>
            </a:fld>
            <a:endParaRPr lang="en-US" dirty="0"/>
          </a:p>
        </p:txBody>
      </p:sp>
      <p:sp>
        <p:nvSpPr>
          <p:cNvPr id="3" name="Title 2"/>
          <p:cNvSpPr>
            <a:spLocks noGrp="1"/>
          </p:cNvSpPr>
          <p:nvPr>
            <p:ph type="title"/>
          </p:nvPr>
        </p:nvSpPr>
        <p:spPr>
          <a:xfrm>
            <a:off x="457200" y="274638"/>
            <a:ext cx="8229600" cy="542822"/>
          </a:xfrm>
          <a:solidFill>
            <a:schemeClr val="bg1"/>
          </a:solidFill>
        </p:spPr>
        <p:txBody>
          <a:bodyPr>
            <a:noAutofit/>
          </a:bodyPr>
          <a:lstStyle/>
          <a:p>
            <a:pPr algn="ctr"/>
            <a:r>
              <a:rPr lang="en-US" sz="3600" dirty="0" smtClean="0"/>
              <a:t>Phase II, 2011: Event Day Demand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637186348"/>
              </p:ext>
            </p:extLst>
          </p:nvPr>
        </p:nvGraphicFramePr>
        <p:xfrm>
          <a:off x="329454" y="817460"/>
          <a:ext cx="8339351" cy="4888799"/>
        </p:xfrm>
        <a:graphic>
          <a:graphicData uri="http://schemas.openxmlformats.org/drawingml/2006/table">
            <a:tbl>
              <a:tblPr/>
              <a:tblGrid>
                <a:gridCol w="2750477"/>
                <a:gridCol w="678200"/>
                <a:gridCol w="778674"/>
                <a:gridCol w="929386"/>
                <a:gridCol w="1067538"/>
                <a:gridCol w="1067538"/>
                <a:gridCol w="1067538"/>
              </a:tblGrid>
              <a:tr h="207371">
                <a:tc rowSpan="2">
                  <a:txBody>
                    <a:bodyPr/>
                    <a:lstStyle/>
                    <a:p>
                      <a:pPr algn="r" fontAlgn="ctr"/>
                      <a:endParaRPr lang="en-US" sz="1400" b="0" i="0" u="none" strike="noStrike" dirty="0">
                        <a:solidFill>
                          <a:srgbClr val="F2F2F2"/>
                        </a:solidFill>
                        <a:effectLst/>
                        <a:latin typeface="Calibri"/>
                      </a:endParaRPr>
                    </a:p>
                  </a:txBody>
                  <a:tcPr marL="0" marR="171450" marT="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gridSpan="3">
                  <a:txBody>
                    <a:bodyPr/>
                    <a:lstStyle/>
                    <a:p>
                      <a:pPr algn="ctr" fontAlgn="b"/>
                      <a:r>
                        <a:rPr lang="en-US" sz="1400" b="1" i="0" u="none" strike="noStrike" dirty="0">
                          <a:solidFill>
                            <a:srgbClr val="FFFFFF"/>
                          </a:solidFill>
                          <a:effectLst/>
                          <a:latin typeface="Calibri"/>
                        </a:rPr>
                        <a:t>Average On-Peak Demand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rgbClr val="FFFFFF"/>
                          </a:solidFill>
                          <a:effectLst/>
                          <a:latin typeface="Calibri"/>
                        </a:rPr>
                        <a:t>Demand at Time of Maximum Reduction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r>
              <a:tr h="217739">
                <a:tc vMerge="1">
                  <a:txBody>
                    <a:bodyPr/>
                    <a:lstStyle/>
                    <a:p>
                      <a:endParaRPr lang="en-US"/>
                    </a:p>
                  </a:txBody>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07371">
                <a:tc>
                  <a:txBody>
                    <a:bodyPr/>
                    <a:lstStyle/>
                    <a:p>
                      <a:pPr algn="r" fontAlgn="b"/>
                      <a:r>
                        <a:rPr lang="en-US" sz="1400" b="1" i="0" u="none" strike="noStrike" dirty="0">
                          <a:solidFill>
                            <a:srgbClr val="000000"/>
                          </a:solidFill>
                          <a:effectLst/>
                          <a:latin typeface="Calibri"/>
                        </a:rPr>
                        <a:t>TOU-CP July 15,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3.92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0.29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7.39%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3.89</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13.67%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3.90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7.76%</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12.77%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4.08</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21.91%</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44.09%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4.17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0.74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17.77%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3.83</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34.19%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VPP-CP July 15,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4.10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6.36%</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4.22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8.94%</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3.90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0.34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8.75%</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10.30%</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4.17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0.96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23.01%</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4.06</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43.09%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4.02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23.30%</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3.91</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1.56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39.79%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r h="207371">
                <a:tc>
                  <a:txBody>
                    <a:bodyPr/>
                    <a:lstStyle/>
                    <a:p>
                      <a:pPr algn="r" fontAlgn="b"/>
                      <a:r>
                        <a:rPr lang="en-US" sz="1400" b="1" i="0" u="none" strike="noStrike" dirty="0">
                          <a:solidFill>
                            <a:srgbClr val="000000"/>
                          </a:solidFill>
                          <a:effectLst/>
                          <a:latin typeface="Calibri"/>
                        </a:rPr>
                        <a:t>TOU-CP August 08,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4.28</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12.75%</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4.17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13.15%</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4.01</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10.12%</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4.07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10.19%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4.24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32.86%</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4.13</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38.53%</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4.39</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1.35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30.77%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4.33</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1.54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35.54%</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VPP-CP August 08,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4.38</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10.38%</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4.44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10.43%</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4.09</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6.44%</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7.42%</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4.34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0.90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20.78%</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4.30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25.10%</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4.15</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20.88%</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4.12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1.06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25.79%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12830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BC905E-8043-44A8-8A73-E1564B6E9CEA}" type="slidenum">
              <a:rPr lang="en-US" smtClean="0"/>
              <a:pPr/>
              <a:t>38</a:t>
            </a:fld>
            <a:endParaRPr lang="en-US" dirty="0"/>
          </a:p>
        </p:txBody>
      </p:sp>
      <p:sp>
        <p:nvSpPr>
          <p:cNvPr id="3" name="Title 2"/>
          <p:cNvSpPr>
            <a:spLocks noGrp="1"/>
          </p:cNvSpPr>
          <p:nvPr>
            <p:ph type="title"/>
          </p:nvPr>
        </p:nvSpPr>
        <p:spPr>
          <a:xfrm>
            <a:off x="457200" y="274638"/>
            <a:ext cx="8229600" cy="773252"/>
          </a:xfrm>
          <a:solidFill>
            <a:schemeClr val="bg1"/>
          </a:solidFill>
        </p:spPr>
        <p:txBody>
          <a:bodyPr>
            <a:noAutofit/>
          </a:bodyPr>
          <a:lstStyle/>
          <a:p>
            <a:pPr algn="ctr"/>
            <a:r>
              <a:rPr lang="en-US" sz="3600" dirty="0" smtClean="0"/>
              <a:t>Phase II, 2011: Event Day Demand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909857232"/>
              </p:ext>
            </p:extLst>
          </p:nvPr>
        </p:nvGraphicFramePr>
        <p:xfrm>
          <a:off x="329454" y="1239915"/>
          <a:ext cx="8339351" cy="2659949"/>
        </p:xfrm>
        <a:graphic>
          <a:graphicData uri="http://schemas.openxmlformats.org/drawingml/2006/table">
            <a:tbl>
              <a:tblPr/>
              <a:tblGrid>
                <a:gridCol w="2750477"/>
                <a:gridCol w="678200"/>
                <a:gridCol w="778674"/>
                <a:gridCol w="929386"/>
                <a:gridCol w="1067538"/>
                <a:gridCol w="1067538"/>
                <a:gridCol w="1067538"/>
              </a:tblGrid>
              <a:tr h="207371">
                <a:tc rowSpan="2">
                  <a:txBody>
                    <a:bodyPr/>
                    <a:lstStyle/>
                    <a:p>
                      <a:pPr algn="r" fontAlgn="ctr"/>
                      <a:endParaRPr lang="en-US" sz="1400" b="0" i="0" u="none" strike="noStrike" dirty="0">
                        <a:solidFill>
                          <a:srgbClr val="F2F2F2"/>
                        </a:solidFill>
                        <a:effectLst/>
                        <a:latin typeface="Calibri"/>
                      </a:endParaRPr>
                    </a:p>
                  </a:txBody>
                  <a:tcPr marL="0" marR="171450" marT="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gridSpan="3">
                  <a:txBody>
                    <a:bodyPr/>
                    <a:lstStyle/>
                    <a:p>
                      <a:pPr algn="ctr" fontAlgn="b"/>
                      <a:r>
                        <a:rPr lang="en-US" sz="1400" b="1" i="0" u="none" strike="noStrike" dirty="0">
                          <a:solidFill>
                            <a:srgbClr val="FFFFFF"/>
                          </a:solidFill>
                          <a:effectLst/>
                          <a:latin typeface="Calibri"/>
                        </a:rPr>
                        <a:t>Average On-Peak Demand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rgbClr val="FFFFFF"/>
                          </a:solidFill>
                          <a:effectLst/>
                          <a:latin typeface="Calibri"/>
                        </a:rPr>
                        <a:t>Demand at Time of Maximum Reduction</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504D"/>
                    </a:solidFill>
                  </a:tcPr>
                </a:tc>
                <a:tc hMerge="1">
                  <a:txBody>
                    <a:bodyPr/>
                    <a:lstStyle/>
                    <a:p>
                      <a:endParaRPr lang="en-US"/>
                    </a:p>
                  </a:txBody>
                  <a:tcPr/>
                </a:tc>
                <a:tc hMerge="1">
                  <a:txBody>
                    <a:bodyPr/>
                    <a:lstStyle/>
                    <a:p>
                      <a:endParaRPr lang="en-US"/>
                    </a:p>
                  </a:txBody>
                  <a:tcPr/>
                </a:tc>
              </a:tr>
              <a:tr h="217739">
                <a:tc vMerge="1">
                  <a:txBody>
                    <a:bodyPr/>
                    <a:lstStyle/>
                    <a:p>
                      <a:endParaRPr lang="en-US"/>
                    </a:p>
                  </a:txBody>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Baseline</a:t>
                      </a:r>
                    </a:p>
                  </a:txBody>
                  <a:tcPr marL="0" marR="0" marT="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Reduction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c>
                  <a:txBody>
                    <a:bodyPr/>
                    <a:lstStyle/>
                    <a:p>
                      <a:pPr algn="ctr" fontAlgn="b"/>
                      <a:r>
                        <a:rPr lang="en-US" sz="1400" b="0" i="0" u="none" strike="noStrike" dirty="0">
                          <a:solidFill>
                            <a:srgbClr val="FFFFFF"/>
                          </a:solidFill>
                          <a:effectLst/>
                          <a:latin typeface="Calibri"/>
                        </a:rPr>
                        <a:t>% Reduction</a:t>
                      </a:r>
                    </a:p>
                  </a:txBody>
                  <a:tcPr marL="0" marR="0" marT="0"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07371">
                <a:tc>
                  <a:txBody>
                    <a:bodyPr/>
                    <a:lstStyle/>
                    <a:p>
                      <a:pPr algn="r" fontAlgn="b"/>
                      <a:r>
                        <a:rPr lang="en-US" sz="1400" b="1" i="0" u="none" strike="noStrike" dirty="0">
                          <a:solidFill>
                            <a:srgbClr val="000000"/>
                          </a:solidFill>
                          <a:effectLst/>
                          <a:latin typeface="Calibri"/>
                        </a:rPr>
                        <a:t>TOU-CP August 24,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4.04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0.39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9.72%</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4.14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10.03%</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3.97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0.31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7.90%</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4.10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0.44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10.75%</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4.21</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1.36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32.34%</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4.06</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1.52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E6B8B7"/>
                    </a:solidFill>
                  </a:tcPr>
                </a:tc>
                <a:tc>
                  <a:txBody>
                    <a:bodyPr/>
                    <a:lstStyle/>
                    <a:p>
                      <a:pPr algn="ctr" fontAlgn="b"/>
                      <a:r>
                        <a:rPr lang="en-US" sz="1400" b="0" i="0" u="none" strike="noStrike" dirty="0">
                          <a:solidFill>
                            <a:srgbClr val="000000"/>
                          </a:solidFill>
                          <a:effectLst/>
                          <a:latin typeface="Calibri"/>
                        </a:rPr>
                        <a:t>37.49%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6B8B7"/>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4.34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1.09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25.17%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4.22</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1.23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c>
                  <a:txBody>
                    <a:bodyPr/>
                    <a:lstStyle/>
                    <a:p>
                      <a:pPr algn="ctr" fontAlgn="b"/>
                      <a:r>
                        <a:rPr lang="en-US" sz="1400" b="0" i="0" u="none" strike="noStrike" dirty="0">
                          <a:solidFill>
                            <a:srgbClr val="000000"/>
                          </a:solidFill>
                          <a:effectLst/>
                          <a:latin typeface="Calibri"/>
                        </a:rPr>
                        <a:t>29.17%</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8B7"/>
                    </a:solidFill>
                  </a:tcPr>
                </a:tc>
              </a:tr>
              <a:tr h="207371">
                <a:tc>
                  <a:txBody>
                    <a:bodyPr/>
                    <a:lstStyle/>
                    <a:p>
                      <a:pPr algn="r" fontAlgn="b"/>
                      <a:r>
                        <a:rPr lang="en-US" sz="1400" b="1" i="0" u="none" strike="noStrike" dirty="0">
                          <a:solidFill>
                            <a:srgbClr val="000000"/>
                          </a:solidFill>
                          <a:effectLst/>
                          <a:latin typeface="Calibri"/>
                        </a:rPr>
                        <a:t>VPP-CP August 24, 2011 Event</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c>
                  <a:txBody>
                    <a:bodyPr/>
                    <a:lstStyle/>
                    <a:p>
                      <a:pPr algn="ctr" fontAlgn="b"/>
                      <a:r>
                        <a:rPr lang="en-US" sz="1400" b="0" i="0" u="none" strike="noStrike" dirty="0">
                          <a:solidFill>
                            <a:srgbClr val="000000"/>
                          </a:solidFill>
                          <a:effectLst/>
                          <a:latin typeface="Calibri"/>
                        </a:rPr>
                        <a:t> </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Portal Only</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4.20</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9.95%</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4.28</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10.43%</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IHD,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3.96</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5.79%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4.05</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0.28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6.88%</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PCT, Portal</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4.24</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1.23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29.13%</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4.17</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1.57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DCDB"/>
                    </a:solidFill>
                  </a:tcPr>
                </a:tc>
                <a:tc>
                  <a:txBody>
                    <a:bodyPr/>
                    <a:lstStyle/>
                    <a:p>
                      <a:pPr algn="ctr" fontAlgn="b"/>
                      <a:r>
                        <a:rPr lang="en-US" sz="1400" b="0" i="0" u="none" strike="noStrike" dirty="0">
                          <a:solidFill>
                            <a:srgbClr val="000000"/>
                          </a:solidFill>
                          <a:effectLst/>
                          <a:latin typeface="Calibri"/>
                        </a:rPr>
                        <a:t>37.71%</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2DCDB"/>
                    </a:solidFill>
                  </a:tcPr>
                </a:tc>
              </a:tr>
              <a:tr h="207371">
                <a:tc>
                  <a:txBody>
                    <a:bodyPr/>
                    <a:lstStyle/>
                    <a:p>
                      <a:pPr algn="r" fontAlgn="b"/>
                      <a:r>
                        <a:rPr lang="en-US" sz="1400" b="0" i="0" u="none" strike="noStrike" dirty="0">
                          <a:solidFill>
                            <a:srgbClr val="000000"/>
                          </a:solidFill>
                          <a:effectLst/>
                          <a:latin typeface="Calibri"/>
                        </a:rPr>
                        <a:t>All 3</a:t>
                      </a:r>
                    </a:p>
                  </a:txBody>
                  <a:tcPr marL="9525" marR="171450"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4.25</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1.30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30.58%</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4.18</a:t>
                      </a:r>
                    </a:p>
                  </a:txBody>
                  <a:tcPr marL="9525" marR="9525" marT="9525"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35.69%</a:t>
                      </a:r>
                    </a:p>
                  </a:txBody>
                  <a:tcPr marL="9525" marR="9525" marT="9525"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419893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cstate="print"/>
          <a:srcRect/>
          <a:stretch>
            <a:fillRect/>
          </a:stretch>
        </p:blipFill>
        <p:spPr bwMode="auto">
          <a:xfrm>
            <a:off x="2777490" y="6399372"/>
            <a:ext cx="3577590" cy="321468"/>
          </a:xfrm>
          <a:prstGeom prst="rect">
            <a:avLst/>
          </a:prstGeom>
          <a:noFill/>
          <a:ln w="12700">
            <a:noFill/>
            <a:miter lim="800000"/>
            <a:headEnd/>
            <a:tailEnd/>
          </a:ln>
        </p:spPr>
      </p:pic>
      <p:pic>
        <p:nvPicPr>
          <p:cNvPr id="12" name="Picture 11" descr="OGE PET Logo-4C.jpg"/>
          <p:cNvPicPr>
            <a:picLocks noChangeAspect="1"/>
          </p:cNvPicPr>
          <p:nvPr/>
        </p:nvPicPr>
        <p:blipFill>
          <a:blip r:embed="rId4" cstate="print"/>
          <a:srcRect t="20000" b="20000"/>
          <a:stretch>
            <a:fillRect/>
          </a:stretch>
        </p:blipFill>
        <p:spPr>
          <a:xfrm>
            <a:off x="7292340" y="205740"/>
            <a:ext cx="1531620" cy="918972"/>
          </a:xfrm>
          <a:prstGeom prst="rect">
            <a:avLst/>
          </a:prstGeom>
        </p:spPr>
      </p:pic>
      <p:sp>
        <p:nvSpPr>
          <p:cNvPr id="14" name="Rectangle 7"/>
          <p:cNvSpPr>
            <a:spLocks/>
          </p:cNvSpPr>
          <p:nvPr/>
        </p:nvSpPr>
        <p:spPr bwMode="auto">
          <a:xfrm>
            <a:off x="474609" y="594478"/>
            <a:ext cx="7284407" cy="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822960" fontAlgn="base">
              <a:spcBef>
                <a:spcPct val="0"/>
              </a:spcBef>
              <a:spcAft>
                <a:spcPct val="0"/>
              </a:spcAft>
            </a:pPr>
            <a:r>
              <a:rPr lang="en-US" sz="2900" b="1" dirty="0">
                <a:solidFill>
                  <a:srgbClr val="000000"/>
                </a:solidFill>
                <a:sym typeface="Gill Sans" pitchFamily="-65" charset="0"/>
              </a:rPr>
              <a:t>Smart Grid Program</a:t>
            </a:r>
          </a:p>
        </p:txBody>
      </p:sp>
      <p:sp>
        <p:nvSpPr>
          <p:cNvPr id="22" name="TextBox 21"/>
          <p:cNvSpPr txBox="1"/>
          <p:nvPr/>
        </p:nvSpPr>
        <p:spPr>
          <a:xfrm>
            <a:off x="266685" y="1492869"/>
            <a:ext cx="8503920" cy="4238083"/>
          </a:xfrm>
          <a:prstGeom prst="rect">
            <a:avLst/>
          </a:prstGeom>
          <a:noFill/>
        </p:spPr>
        <p:txBody>
          <a:bodyPr wrap="square" lIns="82295" tIns="41148" rIns="82295" bIns="41148" rtlCol="0">
            <a:spAutoFit/>
          </a:bodyPr>
          <a:lstStyle/>
          <a:p>
            <a:pPr defTabSz="822960" fontAlgn="base">
              <a:spcBef>
                <a:spcPct val="0"/>
              </a:spcBef>
              <a:spcAft>
                <a:spcPct val="0"/>
              </a:spcAft>
            </a:pPr>
            <a:r>
              <a:rPr lang="en-US" dirty="0">
                <a:solidFill>
                  <a:srgbClr val="000000"/>
                </a:solidFill>
                <a:sym typeface="Gill Sans" pitchFamily="-65" charset="0"/>
              </a:rPr>
              <a:t>This material is based upon work supported by the Department of Energy under Award Number DE-OE0000206 and Project Number - 09-0111</a:t>
            </a:r>
          </a:p>
          <a:p>
            <a:pPr defTabSz="822960" fontAlgn="base">
              <a:spcBef>
                <a:spcPct val="0"/>
              </a:spcBef>
              <a:spcAft>
                <a:spcPct val="0"/>
              </a:spcAft>
            </a:pPr>
            <a:endParaRPr lang="en-US" dirty="0">
              <a:solidFill>
                <a:srgbClr val="000000"/>
              </a:solidFill>
              <a:sym typeface="Gill Sans" pitchFamily="-65" charset="0"/>
            </a:endParaRPr>
          </a:p>
          <a:p>
            <a:pPr defTabSz="822960" fontAlgn="base">
              <a:spcBef>
                <a:spcPct val="0"/>
              </a:spcBef>
              <a:spcAft>
                <a:spcPct val="0"/>
              </a:spcAft>
            </a:pPr>
            <a:r>
              <a:rPr lang="en-US" dirty="0">
                <a:solidFill>
                  <a:srgbClr val="000000"/>
                </a:solidFill>
                <a:sym typeface="Gill Sans" pitchFamily="-65" charset="0"/>
              </a:rPr>
              <a:t>This report was prepared as an account of work sponsored by an agency of the United States Government.  Neither the United States Government nor any agency thereof, nor any of their employees, makes any warranty, express or implied, or assumes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agency thereof.</a:t>
            </a:r>
          </a:p>
        </p:txBody>
      </p:sp>
      <p:pic>
        <p:nvPicPr>
          <p:cNvPr id="10" name="Picture 9" descr="OGE_UoY_CMYK_300dpi_wShadow.png"/>
          <p:cNvPicPr>
            <a:picLocks noChangeAspect="1"/>
          </p:cNvPicPr>
          <p:nvPr/>
        </p:nvPicPr>
        <p:blipFill>
          <a:blip r:embed="rId5"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88036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320"/>
            <a:ext cx="8229600" cy="1143000"/>
          </a:xfrm>
        </p:spPr>
        <p:txBody>
          <a:bodyPr>
            <a:noAutofit/>
          </a:bodyPr>
          <a:lstStyle/>
          <a:p>
            <a:pPr algn="l"/>
            <a:r>
              <a:rPr lang="en-US" sz="3600" dirty="0" smtClean="0"/>
              <a:t>Smart Grid Demand Response</a:t>
            </a:r>
            <a:r>
              <a:rPr lang="en-US" sz="3600" b="1" dirty="0" smtClean="0"/>
              <a:t/>
            </a:r>
            <a:br>
              <a:rPr lang="en-US" sz="3600" b="1" dirty="0" smtClean="0"/>
            </a:br>
            <a:r>
              <a:rPr lang="en-US" sz="3600" b="1" dirty="0" smtClean="0"/>
              <a:t>Background</a:t>
            </a:r>
            <a:endParaRPr lang="en-US" sz="3600" b="1" dirty="0"/>
          </a:p>
        </p:txBody>
      </p:sp>
      <p:sp>
        <p:nvSpPr>
          <p:cNvPr id="4" name="Slide Number Placeholder 3"/>
          <p:cNvSpPr>
            <a:spLocks noGrp="1"/>
          </p:cNvSpPr>
          <p:nvPr>
            <p:ph type="sldNum" sz="quarter" idx="12"/>
          </p:nvPr>
        </p:nvSpPr>
        <p:spPr/>
        <p:txBody>
          <a:bodyPr/>
          <a:lstStyle/>
          <a:p>
            <a:fld id="{11BC905E-8043-44A8-8A73-E1564B6E9CEA}"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8117100"/>
              </p:ext>
            </p:extLst>
          </p:nvPr>
        </p:nvGraphicFramePr>
        <p:xfrm>
          <a:off x="155425" y="817460"/>
          <a:ext cx="8909960" cy="530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OGE_UoY_CMYK_300dpi_wShadow.png"/>
          <p:cNvPicPr>
            <a:picLocks noChangeAspect="1"/>
          </p:cNvPicPr>
          <p:nvPr/>
        </p:nvPicPr>
        <p:blipFill>
          <a:blip r:embed="rId8"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18269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725759" y="1703886"/>
            <a:ext cx="7535285" cy="715089"/>
          </a:xfrm>
          <a:prstGeom prst="roundRect">
            <a:avLst/>
          </a:prstGeom>
          <a:solidFill>
            <a:srgbClr val="FFC000"/>
          </a:solidFill>
          <a:ln>
            <a:noFill/>
          </a:ln>
          <a:effectLst>
            <a:outerShdw blurRad="50800" dist="38100" dir="8100000" algn="tr" rotWithShape="0">
              <a:prstClr val="black">
                <a:alpha val="40000"/>
              </a:prstClr>
            </a:outerShdw>
          </a:effectLst>
        </p:spPr>
        <p:txBody>
          <a:bodyPr wrap="square">
            <a:spAutoFit/>
          </a:bodyPr>
          <a:lstStyle/>
          <a:p>
            <a:pPr algn="ctr">
              <a:defRPr/>
            </a:pPr>
            <a:endParaRPr lang="en-US" sz="600" dirty="0"/>
          </a:p>
          <a:p>
            <a:pPr algn="ctr">
              <a:defRPr/>
            </a:pPr>
            <a:endParaRPr lang="en-US" sz="600" dirty="0" smtClean="0"/>
          </a:p>
          <a:p>
            <a:pPr algn="ctr">
              <a:defRPr/>
            </a:pPr>
            <a:endParaRPr lang="en-US" sz="600" dirty="0"/>
          </a:p>
          <a:p>
            <a:pPr algn="ctr">
              <a:defRPr/>
            </a:pPr>
            <a:endParaRPr lang="en-US" sz="600" dirty="0" smtClean="0"/>
          </a:p>
          <a:p>
            <a:pPr algn="ctr">
              <a:defRPr/>
            </a:pPr>
            <a:endParaRPr lang="en-US" sz="600" dirty="0"/>
          </a:p>
          <a:p>
            <a:pPr algn="ctr">
              <a:defRPr/>
            </a:pPr>
            <a:endParaRPr lang="en-US" sz="600" dirty="0" smtClean="0"/>
          </a:p>
        </p:txBody>
      </p:sp>
      <p:sp>
        <p:nvSpPr>
          <p:cNvPr id="4" name="Slide Number Placeholder 3"/>
          <p:cNvSpPr>
            <a:spLocks noGrp="1"/>
          </p:cNvSpPr>
          <p:nvPr>
            <p:ph type="sldNum" sz="quarter" idx="12"/>
          </p:nvPr>
        </p:nvSpPr>
        <p:spPr/>
        <p:txBody>
          <a:bodyPr/>
          <a:lstStyle/>
          <a:p>
            <a:pPr>
              <a:defRPr/>
            </a:pPr>
            <a:fld id="{926F485B-9E7B-4CEF-865A-3AA7890DD9F5}" type="slidenum">
              <a:rPr lang="en-US" smtClean="0"/>
              <a:pPr>
                <a:defRPr/>
              </a:pPr>
              <a:t>6</a:t>
            </a:fld>
            <a:endParaRPr lang="en-US" dirty="0"/>
          </a:p>
        </p:txBody>
      </p:sp>
      <p:sp>
        <p:nvSpPr>
          <p:cNvPr id="8" name="Rounded Rectangle 7"/>
          <p:cNvSpPr/>
          <p:nvPr/>
        </p:nvSpPr>
        <p:spPr bwMode="auto">
          <a:xfrm>
            <a:off x="3266230" y="177758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Off-Peak/Low</a:t>
            </a:r>
          </a:p>
        </p:txBody>
      </p:sp>
      <p:sp>
        <p:nvSpPr>
          <p:cNvPr id="9" name="Rounded Rectangle 8"/>
          <p:cNvSpPr/>
          <p:nvPr/>
        </p:nvSpPr>
        <p:spPr bwMode="auto">
          <a:xfrm>
            <a:off x="3266230" y="2480531"/>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cs typeface="ヒラギノ角ゴ ProN W3" pitchFamily="-65" charset="-128"/>
              </a:rPr>
              <a:t>Standard</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0" name="Rounded Rectangle 9"/>
          <p:cNvSpPr/>
          <p:nvPr/>
        </p:nvSpPr>
        <p:spPr bwMode="auto">
          <a:xfrm>
            <a:off x="3266230" y="318347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cs typeface="ヒラギノ角ゴ ProN W3" pitchFamily="-65" charset="-128"/>
              </a:rPr>
              <a:t>High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1" name="TextBox 20"/>
          <p:cNvSpPr txBox="1">
            <a:spLocks noChangeArrowheads="1"/>
          </p:cNvSpPr>
          <p:nvPr/>
        </p:nvSpPr>
        <p:spPr bwMode="auto">
          <a:xfrm>
            <a:off x="559605" y="1258606"/>
            <a:ext cx="2514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VPP</a:t>
            </a:r>
            <a:endParaRPr lang="en-US" sz="2800" b="1" dirty="0">
              <a:cs typeface="Arial" pitchFamily="34" charset="0"/>
            </a:endParaRPr>
          </a:p>
        </p:txBody>
      </p:sp>
      <p:sp>
        <p:nvSpPr>
          <p:cNvPr id="22" name="TextBox 21"/>
          <p:cNvSpPr txBox="1">
            <a:spLocks noChangeArrowheads="1"/>
          </p:cNvSpPr>
          <p:nvPr/>
        </p:nvSpPr>
        <p:spPr bwMode="auto">
          <a:xfrm>
            <a:off x="6146605" y="1258606"/>
            <a:ext cx="228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TOU</a:t>
            </a:r>
            <a:endParaRPr lang="en-US" sz="2800" b="1" dirty="0">
              <a:cs typeface="Arial" pitchFamily="34" charset="0"/>
            </a:endParaRPr>
          </a:p>
        </p:txBody>
      </p:sp>
      <p:sp>
        <p:nvSpPr>
          <p:cNvPr id="43" name="Rounded Rectangle 42"/>
          <p:cNvSpPr/>
          <p:nvPr/>
        </p:nvSpPr>
        <p:spPr bwMode="auto">
          <a:xfrm>
            <a:off x="3266230" y="390356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a:t>
            </a:r>
          </a:p>
        </p:txBody>
      </p:sp>
      <p:sp>
        <p:nvSpPr>
          <p:cNvPr id="23" name="Rounded Rectangle 22"/>
          <p:cNvSpPr/>
          <p:nvPr/>
        </p:nvSpPr>
        <p:spPr bwMode="auto">
          <a:xfrm>
            <a:off x="961930" y="1827842"/>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4.5</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4" name="Rounded Rectangle 23"/>
          <p:cNvSpPr/>
          <p:nvPr/>
        </p:nvSpPr>
        <p:spPr bwMode="auto">
          <a:xfrm>
            <a:off x="961930" y="2529756"/>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11.3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5" name="Rounded Rectangle 24"/>
          <p:cNvSpPr/>
          <p:nvPr/>
        </p:nvSpPr>
        <p:spPr bwMode="auto">
          <a:xfrm>
            <a:off x="961930" y="323270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6" name="Rounded Rectangle 25"/>
          <p:cNvSpPr/>
          <p:nvPr/>
        </p:nvSpPr>
        <p:spPr bwMode="auto">
          <a:xfrm>
            <a:off x="961930" y="395279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3354" name="Rectangle 7"/>
          <p:cNvSpPr>
            <a:spLocks/>
          </p:cNvSpPr>
          <p:nvPr/>
        </p:nvSpPr>
        <p:spPr bwMode="auto">
          <a:xfrm>
            <a:off x="762000" y="304800"/>
            <a:ext cx="693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cs typeface="Arial" pitchFamily="34" charset="0"/>
                <a:sym typeface="Arial" pitchFamily="34" charset="0"/>
              </a:rPr>
              <a:t>Study Design—Price Plans</a:t>
            </a:r>
            <a:endParaRPr lang="en-US" sz="3200" i="1" dirty="0">
              <a:cs typeface="Arial" pitchFamily="34" charset="0"/>
              <a:sym typeface="Arial" pitchFamily="34" charset="0"/>
            </a:endParaRPr>
          </a:p>
        </p:txBody>
      </p:sp>
      <p:pic>
        <p:nvPicPr>
          <p:cNvPr id="19" name="Picture 18"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
        <p:nvSpPr>
          <p:cNvPr id="32" name="Rounded Rectangle 31"/>
          <p:cNvSpPr/>
          <p:nvPr/>
        </p:nvSpPr>
        <p:spPr bwMode="auto">
          <a:xfrm>
            <a:off x="3268975" y="4779241"/>
            <a:ext cx="2455175" cy="682905"/>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 Price Event</a:t>
            </a:r>
          </a:p>
        </p:txBody>
      </p:sp>
      <p:sp>
        <p:nvSpPr>
          <p:cNvPr id="33" name="Rounded Rectangle 32"/>
          <p:cNvSpPr/>
          <p:nvPr/>
        </p:nvSpPr>
        <p:spPr bwMode="auto">
          <a:xfrm>
            <a:off x="6415440" y="1827842"/>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ea typeface="ヒラギノ角ゴ ProN W3" pitchFamily="-65" charset="-128"/>
                <a:cs typeface="ヒラギノ角ゴ ProN W3" pitchFamily="-65" charset="-128"/>
                <a:sym typeface="Gill Sans" pitchFamily="-65" charset="0"/>
              </a:rPr>
              <a:t>4.2</a:t>
            </a:r>
            <a:r>
              <a:rPr lang="en-US" sz="2400" dirty="0" smtClean="0">
                <a:solidFill>
                  <a:schemeClr val="bg1"/>
                </a:solidFill>
                <a:latin typeface="Calibri"/>
                <a:ea typeface="ヒラギノ角ゴ ProN W3" pitchFamily="-65" charset="-128"/>
                <a:cs typeface="ヒラギノ角ゴ ProN W3" pitchFamily="-65" charset="-128"/>
                <a:sym typeface="Gill Sans" pitchFamily="-65" charset="0"/>
              </a:rPr>
              <a:t>¢/</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5" name="Rounded Rectangle 34"/>
          <p:cNvSpPr/>
          <p:nvPr/>
        </p:nvSpPr>
        <p:spPr bwMode="auto">
          <a:xfrm>
            <a:off x="6415440" y="2480531"/>
            <a:ext cx="1700165" cy="195967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7" name="Rounded Rectangle 36"/>
          <p:cNvSpPr/>
          <p:nvPr/>
        </p:nvSpPr>
        <p:spPr bwMode="auto">
          <a:xfrm>
            <a:off x="96193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8" name="Rounded Rectangle 37"/>
          <p:cNvSpPr/>
          <p:nvPr/>
        </p:nvSpPr>
        <p:spPr bwMode="auto">
          <a:xfrm>
            <a:off x="641544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Tree>
    <p:extLst>
      <p:ext uri="{BB962C8B-B14F-4D97-AF65-F5344CB8AC3E}">
        <p14:creationId xmlns:p14="http://schemas.microsoft.com/office/powerpoint/2010/main" val="3529403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0-#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0-#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0-#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0-#ppt_w/2"/>
                                          </p:val>
                                        </p:tav>
                                        <p:tav tm="100000">
                                          <p:val>
                                            <p:strVal val="#ppt_x"/>
                                          </p:val>
                                        </p:tav>
                                      </p:tavLst>
                                    </p:anim>
                                    <p:anim calcmode="lin" valueType="num">
                                      <p:cBhvr additive="base">
                                        <p:cTn id="37" dur="10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1000" fill="hold"/>
                                        <p:tgtEl>
                                          <p:spTgt spid="32"/>
                                        </p:tgtEl>
                                        <p:attrNameLst>
                                          <p:attrName>ppt_x</p:attrName>
                                        </p:attrNameLst>
                                      </p:cBhvr>
                                      <p:tavLst>
                                        <p:tav tm="0">
                                          <p:val>
                                            <p:strVal val="0-#ppt_w/2"/>
                                          </p:val>
                                        </p:tav>
                                        <p:tav tm="100000">
                                          <p:val>
                                            <p:strVal val="#ppt_x"/>
                                          </p:val>
                                        </p:tav>
                                      </p:tavLst>
                                    </p:anim>
                                    <p:anim calcmode="lin" valueType="num">
                                      <p:cBhvr additive="base">
                                        <p:cTn id="49" dur="1000" fill="hold"/>
                                        <p:tgtEl>
                                          <p:spTgt spid="32"/>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1000" fill="hold"/>
                                        <p:tgtEl>
                                          <p:spTgt spid="33"/>
                                        </p:tgtEl>
                                        <p:attrNameLst>
                                          <p:attrName>ppt_x</p:attrName>
                                        </p:attrNameLst>
                                      </p:cBhvr>
                                      <p:tavLst>
                                        <p:tav tm="0">
                                          <p:val>
                                            <p:strVal val="0-#ppt_w/2"/>
                                          </p:val>
                                        </p:tav>
                                        <p:tav tm="100000">
                                          <p:val>
                                            <p:strVal val="#ppt_x"/>
                                          </p:val>
                                        </p:tav>
                                      </p:tavLst>
                                    </p:anim>
                                    <p:anim calcmode="lin" valueType="num">
                                      <p:cBhvr additive="base">
                                        <p:cTn id="53" dur="1000" fill="hold"/>
                                        <p:tgtEl>
                                          <p:spTgt spid="33"/>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1000" fill="hold"/>
                                        <p:tgtEl>
                                          <p:spTgt spid="35"/>
                                        </p:tgtEl>
                                        <p:attrNameLst>
                                          <p:attrName>ppt_x</p:attrName>
                                        </p:attrNameLst>
                                      </p:cBhvr>
                                      <p:tavLst>
                                        <p:tav tm="0">
                                          <p:val>
                                            <p:strVal val="0-#ppt_w/2"/>
                                          </p:val>
                                        </p:tav>
                                        <p:tav tm="100000">
                                          <p:val>
                                            <p:strVal val="#ppt_x"/>
                                          </p:val>
                                        </p:tav>
                                      </p:tavLst>
                                    </p:anim>
                                    <p:anim calcmode="lin" valueType="num">
                                      <p:cBhvr additive="base">
                                        <p:cTn id="57" dur="1000" fill="hold"/>
                                        <p:tgtEl>
                                          <p:spTgt spid="35"/>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1000" fill="hold"/>
                                        <p:tgtEl>
                                          <p:spTgt spid="37"/>
                                        </p:tgtEl>
                                        <p:attrNameLst>
                                          <p:attrName>ppt_x</p:attrName>
                                        </p:attrNameLst>
                                      </p:cBhvr>
                                      <p:tavLst>
                                        <p:tav tm="0">
                                          <p:val>
                                            <p:strVal val="0-#ppt_w/2"/>
                                          </p:val>
                                        </p:tav>
                                        <p:tav tm="100000">
                                          <p:val>
                                            <p:strVal val="#ppt_x"/>
                                          </p:val>
                                        </p:tav>
                                      </p:tavLst>
                                    </p:anim>
                                    <p:anim calcmode="lin" valueType="num">
                                      <p:cBhvr additive="base">
                                        <p:cTn id="61" dur="1000" fill="hold"/>
                                        <p:tgtEl>
                                          <p:spTgt spid="3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1000" fill="hold"/>
                                        <p:tgtEl>
                                          <p:spTgt spid="38"/>
                                        </p:tgtEl>
                                        <p:attrNameLst>
                                          <p:attrName>ppt_x</p:attrName>
                                        </p:attrNameLst>
                                      </p:cBhvr>
                                      <p:tavLst>
                                        <p:tav tm="0">
                                          <p:val>
                                            <p:strVal val="0-#ppt_w/2"/>
                                          </p:val>
                                        </p:tav>
                                        <p:tav tm="100000">
                                          <p:val>
                                            <p:strVal val="#ppt_x"/>
                                          </p:val>
                                        </p:tav>
                                      </p:tavLst>
                                    </p:anim>
                                    <p:anim calcmode="lin" valueType="num">
                                      <p:cBhvr additive="base">
                                        <p:cTn id="65"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777114" y="1700775"/>
            <a:ext cx="2105066" cy="2221647"/>
          </a:xfrm>
          <a:prstGeom prst="roundRect">
            <a:avLst>
              <a:gd name="adj" fmla="val 13462"/>
            </a:avLst>
          </a:prstGeom>
          <a:solidFill>
            <a:srgbClr val="FFC000"/>
          </a:solidFill>
          <a:ln>
            <a:noFill/>
          </a:ln>
          <a:effectLst>
            <a:outerShdw blurRad="50800" dist="38100" dir="8100000" algn="tr" rotWithShape="0">
              <a:prstClr val="black">
                <a:alpha val="40000"/>
              </a:prstClr>
            </a:outerShdw>
          </a:effectLst>
        </p:spPr>
        <p:txBody>
          <a:bodyPr wrap="square">
            <a:spAutoFit/>
          </a:bodyPr>
          <a:lstStyle/>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smtClean="0"/>
          </a:p>
        </p:txBody>
      </p:sp>
      <p:sp>
        <p:nvSpPr>
          <p:cNvPr id="39" name="TextBox 38"/>
          <p:cNvSpPr txBox="1"/>
          <p:nvPr/>
        </p:nvSpPr>
        <p:spPr>
          <a:xfrm>
            <a:off x="774894" y="2387417"/>
            <a:ext cx="7535285" cy="2281476"/>
          </a:xfrm>
          <a:prstGeom prst="roundRect">
            <a:avLst/>
          </a:prstGeom>
          <a:solidFill>
            <a:srgbClr val="FFC000"/>
          </a:solidFill>
          <a:ln>
            <a:noFill/>
          </a:ln>
          <a:effectLst>
            <a:outerShdw blurRad="50800" dist="38100" dir="8100000" algn="tr" rotWithShape="0">
              <a:prstClr val="black">
                <a:alpha val="40000"/>
              </a:prstClr>
            </a:outerShdw>
          </a:effectLst>
        </p:spPr>
        <p:txBody>
          <a:bodyPr wrap="square">
            <a:spAutoFit/>
          </a:bodyPr>
          <a:lstStyle/>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smtClean="0"/>
          </a:p>
        </p:txBody>
      </p:sp>
      <p:sp>
        <p:nvSpPr>
          <p:cNvPr id="4" name="Slide Number Placeholder 3"/>
          <p:cNvSpPr>
            <a:spLocks noGrp="1"/>
          </p:cNvSpPr>
          <p:nvPr>
            <p:ph type="sldNum" sz="quarter" idx="12"/>
          </p:nvPr>
        </p:nvSpPr>
        <p:spPr/>
        <p:txBody>
          <a:bodyPr/>
          <a:lstStyle/>
          <a:p>
            <a:pPr>
              <a:defRPr/>
            </a:pPr>
            <a:fld id="{926F485B-9E7B-4CEF-865A-3AA7890DD9F5}" type="slidenum">
              <a:rPr lang="en-US" smtClean="0"/>
              <a:pPr>
                <a:defRPr/>
              </a:pPr>
              <a:t>7</a:t>
            </a:fld>
            <a:endParaRPr lang="en-US" dirty="0"/>
          </a:p>
        </p:txBody>
      </p:sp>
      <p:sp>
        <p:nvSpPr>
          <p:cNvPr id="8" name="Rounded Rectangle 7"/>
          <p:cNvSpPr/>
          <p:nvPr/>
        </p:nvSpPr>
        <p:spPr bwMode="auto">
          <a:xfrm>
            <a:off x="3266230" y="1758895"/>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Off-Peak/Low</a:t>
            </a:r>
          </a:p>
        </p:txBody>
      </p:sp>
      <p:sp>
        <p:nvSpPr>
          <p:cNvPr id="9" name="Rounded Rectangle 8"/>
          <p:cNvSpPr/>
          <p:nvPr/>
        </p:nvSpPr>
        <p:spPr bwMode="auto">
          <a:xfrm>
            <a:off x="3266230" y="2480531"/>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cs typeface="ヒラギノ角ゴ ProN W3" pitchFamily="-65" charset="-128"/>
              </a:rPr>
              <a:t>Standard</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0" name="Rounded Rectangle 9"/>
          <p:cNvSpPr/>
          <p:nvPr/>
        </p:nvSpPr>
        <p:spPr bwMode="auto">
          <a:xfrm>
            <a:off x="3266230" y="318347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cs typeface="ヒラギノ角ゴ ProN W3" pitchFamily="-65" charset="-128"/>
              </a:rPr>
              <a:t>High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1" name="TextBox 20"/>
          <p:cNvSpPr txBox="1">
            <a:spLocks noChangeArrowheads="1"/>
          </p:cNvSpPr>
          <p:nvPr/>
        </p:nvSpPr>
        <p:spPr bwMode="auto">
          <a:xfrm>
            <a:off x="559605" y="1239915"/>
            <a:ext cx="2514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VPP</a:t>
            </a:r>
            <a:endParaRPr lang="en-US" sz="2800" b="1" dirty="0">
              <a:cs typeface="Arial" pitchFamily="34" charset="0"/>
            </a:endParaRPr>
          </a:p>
        </p:txBody>
      </p:sp>
      <p:sp>
        <p:nvSpPr>
          <p:cNvPr id="22" name="TextBox 21"/>
          <p:cNvSpPr txBox="1">
            <a:spLocks noChangeArrowheads="1"/>
          </p:cNvSpPr>
          <p:nvPr/>
        </p:nvSpPr>
        <p:spPr bwMode="auto">
          <a:xfrm>
            <a:off x="6146605" y="1239915"/>
            <a:ext cx="228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TOU</a:t>
            </a:r>
            <a:endParaRPr lang="en-US" sz="2800" b="1" dirty="0">
              <a:cs typeface="Arial" pitchFamily="34" charset="0"/>
            </a:endParaRPr>
          </a:p>
        </p:txBody>
      </p:sp>
      <p:sp>
        <p:nvSpPr>
          <p:cNvPr id="43" name="Rounded Rectangle 42"/>
          <p:cNvSpPr/>
          <p:nvPr/>
        </p:nvSpPr>
        <p:spPr bwMode="auto">
          <a:xfrm>
            <a:off x="3266230" y="390356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a:t>
            </a:r>
          </a:p>
        </p:txBody>
      </p:sp>
      <p:sp>
        <p:nvSpPr>
          <p:cNvPr id="23" name="Rounded Rectangle 22"/>
          <p:cNvSpPr/>
          <p:nvPr/>
        </p:nvSpPr>
        <p:spPr bwMode="auto">
          <a:xfrm>
            <a:off x="961930" y="180915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4.5</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4" name="Rounded Rectangle 23"/>
          <p:cNvSpPr/>
          <p:nvPr/>
        </p:nvSpPr>
        <p:spPr bwMode="auto">
          <a:xfrm>
            <a:off x="961930" y="2529756"/>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11.3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5" name="Rounded Rectangle 24"/>
          <p:cNvSpPr/>
          <p:nvPr/>
        </p:nvSpPr>
        <p:spPr bwMode="auto">
          <a:xfrm>
            <a:off x="961930" y="323270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6" name="Rounded Rectangle 25"/>
          <p:cNvSpPr/>
          <p:nvPr/>
        </p:nvSpPr>
        <p:spPr bwMode="auto">
          <a:xfrm>
            <a:off x="961930" y="395279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3354" name="Rectangle 7"/>
          <p:cNvSpPr>
            <a:spLocks/>
          </p:cNvSpPr>
          <p:nvPr/>
        </p:nvSpPr>
        <p:spPr bwMode="auto">
          <a:xfrm>
            <a:off x="762000" y="304800"/>
            <a:ext cx="693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cs typeface="Arial" pitchFamily="34" charset="0"/>
                <a:sym typeface="Arial" pitchFamily="34" charset="0"/>
              </a:rPr>
              <a:t>Study Design—Price Plans</a:t>
            </a:r>
            <a:endParaRPr lang="en-US" sz="3200" i="1" dirty="0">
              <a:cs typeface="Arial" pitchFamily="34" charset="0"/>
              <a:sym typeface="Arial" pitchFamily="34" charset="0"/>
            </a:endParaRPr>
          </a:p>
        </p:txBody>
      </p:sp>
      <p:pic>
        <p:nvPicPr>
          <p:cNvPr id="19" name="Picture 18"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
        <p:nvSpPr>
          <p:cNvPr id="32" name="Rounded Rectangle 31"/>
          <p:cNvSpPr/>
          <p:nvPr/>
        </p:nvSpPr>
        <p:spPr bwMode="auto">
          <a:xfrm>
            <a:off x="3268975" y="4779241"/>
            <a:ext cx="2455175" cy="682905"/>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 Price Event</a:t>
            </a:r>
          </a:p>
        </p:txBody>
      </p:sp>
      <p:sp>
        <p:nvSpPr>
          <p:cNvPr id="33" name="Rounded Rectangle 32"/>
          <p:cNvSpPr/>
          <p:nvPr/>
        </p:nvSpPr>
        <p:spPr bwMode="auto">
          <a:xfrm>
            <a:off x="6415440" y="180915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ea typeface="ヒラギノ角ゴ ProN W3" pitchFamily="-65" charset="-128"/>
                <a:cs typeface="ヒラギノ角ゴ ProN W3" pitchFamily="-65" charset="-128"/>
                <a:sym typeface="Gill Sans" pitchFamily="-65" charset="0"/>
              </a:rPr>
              <a:t>4.2</a:t>
            </a:r>
            <a:r>
              <a:rPr lang="en-US" sz="2400" dirty="0" smtClean="0">
                <a:solidFill>
                  <a:schemeClr val="bg1"/>
                </a:solidFill>
                <a:latin typeface="Calibri"/>
                <a:ea typeface="ヒラギノ角ゴ ProN W3" pitchFamily="-65" charset="-128"/>
                <a:cs typeface="ヒラギノ角ゴ ProN W3" pitchFamily="-65" charset="-128"/>
                <a:sym typeface="Gill Sans" pitchFamily="-65" charset="0"/>
              </a:rPr>
              <a:t>¢/</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5" name="Rounded Rectangle 34"/>
          <p:cNvSpPr/>
          <p:nvPr/>
        </p:nvSpPr>
        <p:spPr bwMode="auto">
          <a:xfrm>
            <a:off x="6415440" y="2480531"/>
            <a:ext cx="1700165" cy="195967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7" name="Rounded Rectangle 36"/>
          <p:cNvSpPr/>
          <p:nvPr/>
        </p:nvSpPr>
        <p:spPr bwMode="auto">
          <a:xfrm>
            <a:off x="96193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8" name="Rounded Rectangle 37"/>
          <p:cNvSpPr/>
          <p:nvPr/>
        </p:nvSpPr>
        <p:spPr bwMode="auto">
          <a:xfrm>
            <a:off x="641544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Tree>
    <p:extLst>
      <p:ext uri="{BB962C8B-B14F-4D97-AF65-F5344CB8AC3E}">
        <p14:creationId xmlns:p14="http://schemas.microsoft.com/office/powerpoint/2010/main" val="684442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761999" y="4657960"/>
            <a:ext cx="7535285" cy="919401"/>
          </a:xfrm>
          <a:prstGeom prst="roundRect">
            <a:avLst/>
          </a:prstGeom>
          <a:solidFill>
            <a:srgbClr val="FFC000"/>
          </a:solidFill>
          <a:ln>
            <a:noFill/>
          </a:ln>
          <a:effectLst>
            <a:outerShdw blurRad="50800" dist="38100" dir="8100000" algn="tr" rotWithShape="0">
              <a:prstClr val="black">
                <a:alpha val="40000"/>
              </a:prstClr>
            </a:outerShdw>
          </a:effectLst>
        </p:spPr>
        <p:txBody>
          <a:bodyPr wrap="square">
            <a:spAutoFit/>
          </a:bodyPr>
          <a:lstStyle/>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a:p>
            <a:pPr algn="ctr">
              <a:defRPr/>
            </a:pPr>
            <a:endParaRPr lang="en-US" sz="800" dirty="0"/>
          </a:p>
          <a:p>
            <a:pPr algn="ctr">
              <a:defRPr/>
            </a:pPr>
            <a:endParaRPr lang="en-US" sz="800" dirty="0" smtClean="0"/>
          </a:p>
        </p:txBody>
      </p:sp>
      <p:sp>
        <p:nvSpPr>
          <p:cNvPr id="4" name="Slide Number Placeholder 3"/>
          <p:cNvSpPr>
            <a:spLocks noGrp="1"/>
          </p:cNvSpPr>
          <p:nvPr>
            <p:ph type="sldNum" sz="quarter" idx="12"/>
          </p:nvPr>
        </p:nvSpPr>
        <p:spPr/>
        <p:txBody>
          <a:bodyPr/>
          <a:lstStyle/>
          <a:p>
            <a:pPr>
              <a:defRPr/>
            </a:pPr>
            <a:fld id="{926F485B-9E7B-4CEF-865A-3AA7890DD9F5}" type="slidenum">
              <a:rPr lang="en-US" smtClean="0"/>
              <a:pPr>
                <a:defRPr/>
              </a:pPr>
              <a:t>8</a:t>
            </a:fld>
            <a:endParaRPr lang="en-US" dirty="0"/>
          </a:p>
        </p:txBody>
      </p:sp>
      <p:sp>
        <p:nvSpPr>
          <p:cNvPr id="8" name="Rounded Rectangle 7"/>
          <p:cNvSpPr/>
          <p:nvPr/>
        </p:nvSpPr>
        <p:spPr bwMode="auto">
          <a:xfrm>
            <a:off x="3266230" y="177758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Off-Peak/Low</a:t>
            </a:r>
          </a:p>
        </p:txBody>
      </p:sp>
      <p:sp>
        <p:nvSpPr>
          <p:cNvPr id="9" name="Rounded Rectangle 8"/>
          <p:cNvSpPr/>
          <p:nvPr/>
        </p:nvSpPr>
        <p:spPr bwMode="auto">
          <a:xfrm>
            <a:off x="3266230" y="2480531"/>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cs typeface="ヒラギノ角ゴ ProN W3" pitchFamily="-65" charset="-128"/>
              </a:rPr>
              <a:t>Standard</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0" name="Rounded Rectangle 9"/>
          <p:cNvSpPr/>
          <p:nvPr/>
        </p:nvSpPr>
        <p:spPr bwMode="auto">
          <a:xfrm>
            <a:off x="3266230" y="318347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cs typeface="ヒラギノ角ゴ ProN W3" pitchFamily="-65" charset="-128"/>
              </a:rPr>
              <a:t>High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1" name="TextBox 20"/>
          <p:cNvSpPr txBox="1">
            <a:spLocks noChangeArrowheads="1"/>
          </p:cNvSpPr>
          <p:nvPr/>
        </p:nvSpPr>
        <p:spPr bwMode="auto">
          <a:xfrm>
            <a:off x="559605" y="1258606"/>
            <a:ext cx="2514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VPP</a:t>
            </a:r>
            <a:endParaRPr lang="en-US" sz="2800" b="1" dirty="0">
              <a:cs typeface="Arial" pitchFamily="34" charset="0"/>
            </a:endParaRPr>
          </a:p>
        </p:txBody>
      </p:sp>
      <p:sp>
        <p:nvSpPr>
          <p:cNvPr id="22" name="TextBox 21"/>
          <p:cNvSpPr txBox="1">
            <a:spLocks noChangeArrowheads="1"/>
          </p:cNvSpPr>
          <p:nvPr/>
        </p:nvSpPr>
        <p:spPr bwMode="auto">
          <a:xfrm>
            <a:off x="6146605" y="1258606"/>
            <a:ext cx="2286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r>
              <a:rPr lang="en-US" sz="2800" b="1" dirty="0" smtClean="0">
                <a:cs typeface="Arial" pitchFamily="34" charset="0"/>
              </a:rPr>
              <a:t>TOU</a:t>
            </a:r>
            <a:endParaRPr lang="en-US" sz="2800" b="1" dirty="0">
              <a:cs typeface="Arial" pitchFamily="34" charset="0"/>
            </a:endParaRPr>
          </a:p>
        </p:txBody>
      </p:sp>
      <p:sp>
        <p:nvSpPr>
          <p:cNvPr id="43" name="Rounded Rectangle 42"/>
          <p:cNvSpPr/>
          <p:nvPr/>
        </p:nvSpPr>
        <p:spPr bwMode="auto">
          <a:xfrm>
            <a:off x="3266230" y="3903566"/>
            <a:ext cx="2455175" cy="567690"/>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a:t>
            </a:r>
          </a:p>
        </p:txBody>
      </p:sp>
      <p:sp>
        <p:nvSpPr>
          <p:cNvPr id="23" name="Rounded Rectangle 22"/>
          <p:cNvSpPr/>
          <p:nvPr/>
        </p:nvSpPr>
        <p:spPr bwMode="auto">
          <a:xfrm>
            <a:off x="961930" y="1827842"/>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4.5</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4" name="Rounded Rectangle 23"/>
          <p:cNvSpPr/>
          <p:nvPr/>
        </p:nvSpPr>
        <p:spPr bwMode="auto">
          <a:xfrm>
            <a:off x="961930" y="2529756"/>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11.3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5" name="Rounded Rectangle 24"/>
          <p:cNvSpPr/>
          <p:nvPr/>
        </p:nvSpPr>
        <p:spPr bwMode="auto">
          <a:xfrm>
            <a:off x="961930" y="323270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26" name="Rounded Rectangle 25"/>
          <p:cNvSpPr/>
          <p:nvPr/>
        </p:nvSpPr>
        <p:spPr bwMode="auto">
          <a:xfrm>
            <a:off x="961930" y="3952791"/>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13354" name="Rectangle 7"/>
          <p:cNvSpPr>
            <a:spLocks/>
          </p:cNvSpPr>
          <p:nvPr/>
        </p:nvSpPr>
        <p:spPr bwMode="auto">
          <a:xfrm>
            <a:off x="762000" y="304800"/>
            <a:ext cx="693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cs typeface="Arial" pitchFamily="34" charset="0"/>
                <a:sym typeface="Arial" pitchFamily="34" charset="0"/>
              </a:rPr>
              <a:t>Study Design—Price Plans</a:t>
            </a:r>
            <a:endParaRPr lang="en-US" sz="3200" i="1" dirty="0">
              <a:cs typeface="Arial" pitchFamily="34" charset="0"/>
              <a:sym typeface="Arial" pitchFamily="34" charset="0"/>
            </a:endParaRPr>
          </a:p>
        </p:txBody>
      </p:sp>
      <p:pic>
        <p:nvPicPr>
          <p:cNvPr id="19" name="Picture 18" descr="OGE_UoY_CMYK_300dpi_wShadow.png"/>
          <p:cNvPicPr>
            <a:picLocks noChangeAspect="1"/>
          </p:cNvPicPr>
          <p:nvPr/>
        </p:nvPicPr>
        <p:blipFill>
          <a:blip r:embed="rId3" cstate="print"/>
          <a:stretch>
            <a:fillRect/>
          </a:stretch>
        </p:blipFill>
        <p:spPr>
          <a:xfrm>
            <a:off x="7106730" y="5517380"/>
            <a:ext cx="1444880" cy="1444880"/>
          </a:xfrm>
          <a:prstGeom prst="rect">
            <a:avLst/>
          </a:prstGeom>
        </p:spPr>
      </p:pic>
      <p:sp>
        <p:nvSpPr>
          <p:cNvPr id="32" name="Rounded Rectangle 31"/>
          <p:cNvSpPr/>
          <p:nvPr/>
        </p:nvSpPr>
        <p:spPr bwMode="auto">
          <a:xfrm>
            <a:off x="3268975" y="4779241"/>
            <a:ext cx="2455175" cy="682905"/>
          </a:xfrm>
          <a:prstGeom prst="roundRect">
            <a:avLst/>
          </a:prstGeom>
          <a:solidFill>
            <a:srgbClr val="C00000"/>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lvl1pPr defTabSz="822325" eaLnBrk="0" hangingPunct="0">
              <a:defRPr>
                <a:solidFill>
                  <a:schemeClr val="tx1"/>
                </a:solidFill>
                <a:latin typeface="Arial" pitchFamily="34" charset="0"/>
                <a:ea typeface="ヒラギノ角ゴ Pro W3"/>
                <a:cs typeface="ヒラギノ角ゴ Pro W3"/>
              </a:defRPr>
            </a:lvl1pPr>
            <a:lvl2pPr marL="742950" indent="-285750" defTabSz="822325" eaLnBrk="0" hangingPunct="0">
              <a:defRPr>
                <a:solidFill>
                  <a:schemeClr val="tx1"/>
                </a:solidFill>
                <a:latin typeface="Arial" pitchFamily="34" charset="0"/>
                <a:ea typeface="ヒラギノ角ゴ Pro W3"/>
                <a:cs typeface="ヒラギノ角ゴ Pro W3"/>
              </a:defRPr>
            </a:lvl2pPr>
            <a:lvl3pPr marL="1143000" indent="-228600" defTabSz="822325" eaLnBrk="0" hangingPunct="0">
              <a:defRPr>
                <a:solidFill>
                  <a:schemeClr val="tx1"/>
                </a:solidFill>
                <a:latin typeface="Arial" pitchFamily="34" charset="0"/>
                <a:ea typeface="ヒラギノ角ゴ Pro W3"/>
                <a:cs typeface="ヒラギノ角ゴ Pro W3"/>
              </a:defRPr>
            </a:lvl3pPr>
            <a:lvl4pPr marL="1600200" indent="-228600" defTabSz="822325" eaLnBrk="0" hangingPunct="0">
              <a:defRPr>
                <a:solidFill>
                  <a:schemeClr val="tx1"/>
                </a:solidFill>
                <a:latin typeface="Arial" pitchFamily="34" charset="0"/>
                <a:ea typeface="ヒラギノ角ゴ Pro W3"/>
                <a:cs typeface="ヒラギノ角ゴ Pro W3"/>
              </a:defRPr>
            </a:lvl4pPr>
            <a:lvl5pPr marL="2057400" indent="-228600" defTabSz="822325" eaLnBrk="0" hangingPunct="0">
              <a:defRPr>
                <a:solidFill>
                  <a:schemeClr val="tx1"/>
                </a:solidFill>
                <a:latin typeface="Arial" pitchFamily="34" charset="0"/>
                <a:ea typeface="ヒラギノ角ゴ Pro W3"/>
                <a:cs typeface="ヒラギノ角ゴ Pro W3"/>
              </a:defRPr>
            </a:lvl5pPr>
            <a:lvl6pPr marL="25146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82232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defRPr/>
            </a:pPr>
            <a:r>
              <a:rPr lang="en-US" sz="2400" dirty="0" smtClean="0">
                <a:solidFill>
                  <a:schemeClr val="bg1"/>
                </a:solidFill>
                <a:latin typeface="Univers 55"/>
                <a:ea typeface="ヒラギノ角ゴ ProN W3" pitchFamily="-65" charset="-128"/>
                <a:sym typeface="Gill Sans" pitchFamily="-65" charset="0"/>
              </a:rPr>
              <a:t>Critical Price Event</a:t>
            </a:r>
          </a:p>
        </p:txBody>
      </p:sp>
      <p:sp>
        <p:nvSpPr>
          <p:cNvPr id="33" name="Rounded Rectangle 32"/>
          <p:cNvSpPr/>
          <p:nvPr/>
        </p:nvSpPr>
        <p:spPr bwMode="auto">
          <a:xfrm>
            <a:off x="6415440" y="1827842"/>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smtClean="0">
                <a:solidFill>
                  <a:schemeClr val="bg1"/>
                </a:solidFill>
                <a:latin typeface="Univers 55"/>
                <a:ea typeface="ヒラギノ角ゴ ProN W3" pitchFamily="-65" charset="-128"/>
                <a:cs typeface="ヒラギノ角ゴ ProN W3" pitchFamily="-65" charset="-128"/>
                <a:sym typeface="Gill Sans" pitchFamily="-65" charset="0"/>
              </a:rPr>
              <a:t>4.2</a:t>
            </a:r>
            <a:r>
              <a:rPr lang="en-US" sz="2400" dirty="0" smtClean="0">
                <a:solidFill>
                  <a:schemeClr val="bg1"/>
                </a:solidFill>
                <a:latin typeface="Calibri"/>
                <a:ea typeface="ヒラギノ角ゴ ProN W3" pitchFamily="-65" charset="-128"/>
                <a:cs typeface="ヒラギノ角ゴ ProN W3" pitchFamily="-65" charset="-128"/>
                <a:sym typeface="Gill Sans" pitchFamily="-65" charset="0"/>
              </a:rPr>
              <a:t>¢/</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5" name="Rounded Rectangle 34"/>
          <p:cNvSpPr/>
          <p:nvPr/>
        </p:nvSpPr>
        <p:spPr bwMode="auto">
          <a:xfrm>
            <a:off x="6415440" y="2480531"/>
            <a:ext cx="1700165" cy="195967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23</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7" name="Rounded Rectangle 36"/>
          <p:cNvSpPr/>
          <p:nvPr/>
        </p:nvSpPr>
        <p:spPr bwMode="auto">
          <a:xfrm>
            <a:off x="96193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
        <p:nvSpPr>
          <p:cNvPr id="38" name="Rounded Rectangle 37"/>
          <p:cNvSpPr/>
          <p:nvPr/>
        </p:nvSpPr>
        <p:spPr bwMode="auto">
          <a:xfrm>
            <a:off x="6415440" y="4821113"/>
            <a:ext cx="1700165" cy="487414"/>
          </a:xfrm>
          <a:prstGeom prst="roundRect">
            <a:avLst/>
          </a:prstGeom>
          <a:solidFill>
            <a:srgbClr val="0A4888"/>
          </a:solidFill>
          <a:ln w="254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82296" tIns="41148" rIns="82296" bIns="41148" anchor="ctr"/>
          <a:lstStyle/>
          <a:p>
            <a:pPr algn="ctr" defTabSz="822960">
              <a:defRPr/>
            </a:pPr>
            <a:r>
              <a:rPr lang="en-US" sz="2400" dirty="0">
                <a:solidFill>
                  <a:schemeClr val="bg1"/>
                </a:solidFill>
                <a:latin typeface="Univers 55"/>
                <a:ea typeface="ヒラギノ角ゴ ProN W3" pitchFamily="-65" charset="-128"/>
                <a:cs typeface="ヒラギノ角ゴ ProN W3" pitchFamily="-65" charset="-128"/>
                <a:sym typeface="Gill Sans" pitchFamily="-65" charset="0"/>
              </a:rPr>
              <a:t>46</a:t>
            </a:r>
            <a:r>
              <a:rPr lang="en-US" sz="2400" dirty="0">
                <a:solidFill>
                  <a:schemeClr val="bg1"/>
                </a:solidFill>
                <a:latin typeface="Calibri"/>
                <a:ea typeface="ヒラギノ角ゴ ProN W3" pitchFamily="-65" charset="-128"/>
                <a:cs typeface="ヒラギノ角ゴ ProN W3" pitchFamily="-65" charset="-128"/>
                <a:sym typeface="Gill Sans" pitchFamily="-65" charset="0"/>
              </a:rPr>
              <a:t>¢/kWh</a:t>
            </a:r>
            <a:endParaRPr lang="en-US" sz="2400" dirty="0">
              <a:solidFill>
                <a:schemeClr val="bg1"/>
              </a:solidFill>
              <a:latin typeface="Univers 55"/>
              <a:ea typeface="ヒラギノ角ゴ ProN W3" pitchFamily="-65" charset="-128"/>
              <a:cs typeface="ヒラギノ角ゴ ProN W3" pitchFamily="-65" charset="-128"/>
              <a:sym typeface="Gill Sans" pitchFamily="-65" charset="0"/>
            </a:endParaRPr>
          </a:p>
        </p:txBody>
      </p:sp>
    </p:spTree>
    <p:extLst>
      <p:ext uri="{BB962C8B-B14F-4D97-AF65-F5344CB8AC3E}">
        <p14:creationId xmlns:p14="http://schemas.microsoft.com/office/powerpoint/2010/main" val="684442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43" indent="-285747" eaLnBrk="0" hangingPunct="0">
              <a:defRPr>
                <a:solidFill>
                  <a:schemeClr val="tx1"/>
                </a:solidFill>
                <a:latin typeface="Arial" pitchFamily="34" charset="0"/>
                <a:ea typeface="ヒラギノ角ゴ Pro W3"/>
                <a:cs typeface="ヒラギノ角ゴ Pro W3"/>
              </a:defRPr>
            </a:lvl2pPr>
            <a:lvl3pPr marL="1142988" indent="-228597" eaLnBrk="0" hangingPunct="0">
              <a:defRPr>
                <a:solidFill>
                  <a:schemeClr val="tx1"/>
                </a:solidFill>
                <a:latin typeface="Arial" pitchFamily="34" charset="0"/>
                <a:ea typeface="ヒラギノ角ゴ Pro W3"/>
                <a:cs typeface="ヒラギノ角ゴ Pro W3"/>
              </a:defRPr>
            </a:lvl3pPr>
            <a:lvl4pPr marL="1600184" indent="-228597" eaLnBrk="0" hangingPunct="0">
              <a:defRPr>
                <a:solidFill>
                  <a:schemeClr val="tx1"/>
                </a:solidFill>
                <a:latin typeface="Arial" pitchFamily="34" charset="0"/>
                <a:ea typeface="ヒラギノ角ゴ Pro W3"/>
                <a:cs typeface="ヒラギノ角ゴ Pro W3"/>
              </a:defRPr>
            </a:lvl4pPr>
            <a:lvl5pPr marL="2057379" indent="-228597" eaLnBrk="0" hangingPunct="0">
              <a:defRPr>
                <a:solidFill>
                  <a:schemeClr val="tx1"/>
                </a:solidFill>
                <a:latin typeface="Arial" pitchFamily="34" charset="0"/>
                <a:ea typeface="ヒラギノ角ゴ Pro W3"/>
                <a:cs typeface="ヒラギノ角ゴ Pro W3"/>
              </a:defRPr>
            </a:lvl5pPr>
            <a:lvl6pPr marL="2514575"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770"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966"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161" indent="-228597" defTabSz="457196"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69F1D65E-0505-43C4-AA39-6CD01F3F6554}" type="slidenum">
              <a:rPr lang="en-US" smtClean="0">
                <a:solidFill>
                  <a:srgbClr val="898989"/>
                </a:solidFill>
                <a:latin typeface="Calibri" pitchFamily="34" charset="0"/>
              </a:rPr>
              <a:pPr eaLnBrk="1" hangingPunct="1"/>
              <a:t>9</a:t>
            </a:fld>
            <a:endParaRPr lang="en-US" dirty="0" smtClean="0">
              <a:solidFill>
                <a:srgbClr val="898989"/>
              </a:solidFill>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320" y="655641"/>
            <a:ext cx="3989387"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7"/>
          <p:cNvSpPr>
            <a:spLocks/>
          </p:cNvSpPr>
          <p:nvPr/>
        </p:nvSpPr>
        <p:spPr bwMode="auto">
          <a:xfrm>
            <a:off x="232235" y="126170"/>
            <a:ext cx="693578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cs typeface="Arial" pitchFamily="34" charset="0"/>
                <a:sym typeface="Arial" pitchFamily="34" charset="0"/>
              </a:rPr>
              <a:t>Study </a:t>
            </a:r>
            <a:r>
              <a:rPr lang="en-US" sz="3200" dirty="0" smtClean="0">
                <a:cs typeface="Arial" pitchFamily="34" charset="0"/>
                <a:sym typeface="Arial" pitchFamily="34" charset="0"/>
              </a:rPr>
              <a:t>Design-</a:t>
            </a:r>
            <a:r>
              <a:rPr lang="en-US" sz="3200" dirty="0">
                <a:cs typeface="Arial" pitchFamily="34" charset="0"/>
                <a:sym typeface="Arial" pitchFamily="34" charset="0"/>
              </a:rPr>
              <a:t> </a:t>
            </a:r>
            <a:r>
              <a:rPr lang="en-US" sz="3200" dirty="0" smtClean="0">
                <a:cs typeface="Arial" pitchFamily="34" charset="0"/>
                <a:sym typeface="Arial" pitchFamily="34" charset="0"/>
              </a:rPr>
              <a:t>Technology</a:t>
            </a:r>
            <a:endParaRPr lang="en-US" sz="3200" dirty="0">
              <a:cs typeface="Arial" pitchFamily="34" charset="0"/>
              <a:sym typeface="Arial" pitchFamily="34" charset="0"/>
            </a:endParaRPr>
          </a:p>
        </p:txBody>
      </p:sp>
      <p:grpSp>
        <p:nvGrpSpPr>
          <p:cNvPr id="2" name="Group 22"/>
          <p:cNvGrpSpPr>
            <a:grpSpLocks/>
          </p:cNvGrpSpPr>
          <p:nvPr/>
        </p:nvGrpSpPr>
        <p:grpSpPr bwMode="auto">
          <a:xfrm>
            <a:off x="78615" y="2273832"/>
            <a:ext cx="2576513" cy="3421063"/>
            <a:chOff x="304800" y="1905000"/>
            <a:chExt cx="2575978" cy="3420755"/>
          </a:xfrm>
        </p:grpSpPr>
        <p:pic>
          <p:nvPicPr>
            <p:cNvPr id="11" name="Picture 2"/>
            <p:cNvPicPr>
              <a:picLocks noChangeAspect="1" noChangeArrowheads="1"/>
            </p:cNvPicPr>
            <p:nvPr/>
          </p:nvPicPr>
          <p:blipFill>
            <a:blip r:embed="rId4" cstate="print"/>
            <a:srcRect/>
            <a:stretch>
              <a:fillRect/>
            </a:stretch>
          </p:blipFill>
          <p:spPr bwMode="auto">
            <a:xfrm>
              <a:off x="304800" y="1905000"/>
              <a:ext cx="2575978" cy="3050900"/>
            </a:xfrm>
            <a:prstGeom prst="rect">
              <a:avLst/>
            </a:prstGeom>
            <a:ln>
              <a:noFill/>
            </a:ln>
            <a:effectLst>
              <a:outerShdw blurRad="292100" dist="139700" dir="2700000" algn="tl" rotWithShape="0">
                <a:srgbClr val="333333">
                  <a:alpha val="65000"/>
                </a:srgbClr>
              </a:outerShdw>
            </a:effectLst>
          </p:spPr>
        </p:pic>
        <p:sp>
          <p:nvSpPr>
            <p:cNvPr id="15376" name="Rectangle 13"/>
            <p:cNvSpPr>
              <a:spLocks noChangeArrowheads="1"/>
            </p:cNvSpPr>
            <p:nvPr/>
          </p:nvSpPr>
          <p:spPr bwMode="auto">
            <a:xfrm>
              <a:off x="304800" y="4956423"/>
              <a:ext cx="257597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chemeClr val="bg1"/>
                  </a:solidFill>
                </a:rPr>
                <a:t>Energate Pioneer</a:t>
              </a:r>
            </a:p>
          </p:txBody>
        </p:sp>
      </p:grpSp>
      <p:grpSp>
        <p:nvGrpSpPr>
          <p:cNvPr id="4" name="Group 21"/>
          <p:cNvGrpSpPr>
            <a:grpSpLocks/>
          </p:cNvGrpSpPr>
          <p:nvPr/>
        </p:nvGrpSpPr>
        <p:grpSpPr bwMode="auto">
          <a:xfrm>
            <a:off x="5916175" y="2507279"/>
            <a:ext cx="3149210" cy="3169005"/>
            <a:chOff x="8157287" y="3402511"/>
            <a:chExt cx="3490829" cy="3401089"/>
          </a:xfrm>
        </p:grpSpPr>
        <p:pic>
          <p:nvPicPr>
            <p:cNvPr id="13" name="Picture 5"/>
            <p:cNvPicPr>
              <a:picLocks noChangeAspect="1" noChangeArrowheads="1"/>
            </p:cNvPicPr>
            <p:nvPr/>
          </p:nvPicPr>
          <p:blipFill>
            <a:blip r:embed="rId5" cstate="print"/>
            <a:srcRect/>
            <a:stretch>
              <a:fillRect/>
            </a:stretch>
          </p:blipFill>
          <p:spPr bwMode="auto">
            <a:xfrm>
              <a:off x="8157287" y="3402511"/>
              <a:ext cx="3490829" cy="3050900"/>
            </a:xfrm>
            <a:prstGeom prst="rect">
              <a:avLst/>
            </a:prstGeom>
            <a:ln>
              <a:noFill/>
            </a:ln>
            <a:effectLst>
              <a:outerShdw blurRad="292100" dist="139700" dir="2700000" algn="tl" rotWithShape="0">
                <a:srgbClr val="333333">
                  <a:alpha val="65000"/>
                </a:srgbClr>
              </a:outerShdw>
            </a:effectLst>
          </p:spPr>
        </p:pic>
        <p:sp>
          <p:nvSpPr>
            <p:cNvPr id="15372" name="Rectangle 17"/>
            <p:cNvSpPr>
              <a:spLocks noChangeArrowheads="1"/>
            </p:cNvSpPr>
            <p:nvPr/>
          </p:nvSpPr>
          <p:spPr bwMode="auto">
            <a:xfrm>
              <a:off x="8157287" y="6434268"/>
              <a:ext cx="3490829"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t>Silver Spring Networks</a:t>
              </a:r>
            </a:p>
          </p:txBody>
        </p:sp>
      </p:grpSp>
      <p:pic>
        <p:nvPicPr>
          <p:cNvPr id="12" name="Picture 11" descr="OGE_UoY_CMYK_300dpi_wShadow.png"/>
          <p:cNvPicPr>
            <a:picLocks noChangeAspect="1"/>
          </p:cNvPicPr>
          <p:nvPr/>
        </p:nvPicPr>
        <p:blipFill>
          <a:blip r:embed="rId6" cstate="print"/>
          <a:stretch>
            <a:fillRect/>
          </a:stretch>
        </p:blipFill>
        <p:spPr>
          <a:xfrm>
            <a:off x="7106730" y="5517380"/>
            <a:ext cx="1444880" cy="1444880"/>
          </a:xfrm>
          <a:prstGeom prst="rect">
            <a:avLst/>
          </a:prstGeom>
        </p:spPr>
      </p:pic>
    </p:spTree>
    <p:extLst>
      <p:ext uri="{BB962C8B-B14F-4D97-AF65-F5344CB8AC3E}">
        <p14:creationId xmlns:p14="http://schemas.microsoft.com/office/powerpoint/2010/main" val="32931993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2656F96B6DB499CA34DEF669C9E31" ma:contentTypeVersion="1" ma:contentTypeDescription="Create a new document." ma:contentTypeScope="" ma:versionID="37c3268910ea8634dcefede3d3acbda2">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85174E-2883-43AB-9F34-A534AEF9C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453673A-CEEA-4BD2-8665-9D8BE081B141}">
  <ds:schemaRef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www.w3.org/XML/1998/namespace"/>
    <ds:schemaRef ds:uri="http://schemas.microsoft.com/sharepoint/v3"/>
    <ds:schemaRef ds:uri="http://schemas.openxmlformats.org/package/2006/metadata/core-properties"/>
  </ds:schemaRefs>
</ds:datastoreItem>
</file>

<file path=customXml/itemProps3.xml><?xml version="1.0" encoding="utf-8"?>
<ds:datastoreItem xmlns:ds="http://schemas.openxmlformats.org/officeDocument/2006/customXml" ds:itemID="{0C46CF3D-881E-4F69-9753-83073D1964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15434</TotalTime>
  <Words>3188</Words>
  <Application>Microsoft Macintosh PowerPoint</Application>
  <PresentationFormat>On-screen Show (4:3)</PresentationFormat>
  <Paragraphs>1283</Paragraphs>
  <Slides>38</Slides>
  <Notes>33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OG&amp;E’s Smart Study TOGETHER:  Impact Assessment of Enabling Technologies and Dynamic Pricing Rates</vt:lpstr>
      <vt:lpstr>Agenda</vt:lpstr>
      <vt:lpstr>PowerPoint Presentation</vt:lpstr>
      <vt:lpstr>PowerPoint Presentation</vt:lpstr>
      <vt:lpstr>Smart Grid Demand Response Background</vt:lpstr>
      <vt:lpstr>PowerPoint Presentation</vt:lpstr>
      <vt:lpstr>PowerPoint Presentation</vt:lpstr>
      <vt:lpstr>PowerPoint Presentation</vt:lpstr>
      <vt:lpstr>PowerPoint Presentation</vt:lpstr>
      <vt:lpstr>DR Study Hypothesis</vt:lpstr>
      <vt:lpstr>2010 Study Results</vt:lpstr>
      <vt:lpstr>2010 Study Results Validate Hypothesis</vt:lpstr>
      <vt:lpstr>PowerPoint Presentation</vt:lpstr>
      <vt:lpstr>PowerPoint Presentation</vt:lpstr>
      <vt:lpstr>PowerPoint Presentation</vt:lpstr>
      <vt:lpstr>Shifting and Conservation</vt:lpstr>
      <vt:lpstr>VPP Demonstrates Price Elasticity</vt:lpstr>
      <vt:lpstr>2011 Study Results</vt:lpstr>
      <vt:lpstr>2011 study results</vt:lpstr>
      <vt:lpstr>2010 versus 2011 Impacts-TOU-CP</vt:lpstr>
      <vt:lpstr>2010 versus 2011 Impacts-TOU-CP</vt:lpstr>
      <vt:lpstr>2010 versus 2011 Impacts-VPP-CP</vt:lpstr>
      <vt:lpstr>2010 versus 2011 Impacts-VPP-CP</vt:lpstr>
      <vt:lpstr>2010 versus 2011 Impacts-VPP-CP</vt:lpstr>
      <vt:lpstr>Event Day Savings–Short Event</vt:lpstr>
      <vt:lpstr>Event Day Savings–Longer Event</vt:lpstr>
      <vt:lpstr>Conclusion</vt:lpstr>
      <vt:lpstr>Katie Chiccarelli chiccakl@oge.com  Craig Williamson cwilliamson@enernoc.com</vt:lpstr>
      <vt:lpstr>Appendix</vt:lpstr>
      <vt:lpstr>PowerPoint Presentation</vt:lpstr>
      <vt:lpstr>PowerPoint Presentation</vt:lpstr>
      <vt:lpstr>PowerPoint Presentation</vt:lpstr>
      <vt:lpstr>PowerPoint Presentation</vt:lpstr>
      <vt:lpstr>Event Day Savings- Aug 8 Event</vt:lpstr>
      <vt:lpstr>Phase I, 2011: Non-Event Demand</vt:lpstr>
      <vt:lpstr>Phase I, 2011: Non-Event Demand</vt:lpstr>
      <vt:lpstr>Phase II, 2011: Event Day Demand</vt:lpstr>
      <vt:lpstr>Phase II, 2011: Event Day Demand</vt:lpstr>
    </vt:vector>
  </TitlesOfParts>
  <Company>OGE Energy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Commit Gate Review Template</dc:title>
  <dc:subject>Product and Service Development</dc:subject>
  <dc:creator>Kashyap Savani (PRTM)</dc:creator>
  <cp:lastModifiedBy>Graham Hill</cp:lastModifiedBy>
  <cp:revision>655</cp:revision>
  <cp:lastPrinted>2012-01-20T22:57:49Z</cp:lastPrinted>
  <dcterms:created xsi:type="dcterms:W3CDTF">2009-09-14T19:03:34Z</dcterms:created>
  <dcterms:modified xsi:type="dcterms:W3CDTF">2012-06-12T15:58:00Z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0x0101009F22656F96B6DB499CA34DEF669C9E31</vt:lpwstr>
  </property>
</Properties>
</file>